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95"/>
  </p:notesMasterIdLst>
  <p:handoutMasterIdLst>
    <p:handoutMasterId r:id="rId96"/>
  </p:handoutMasterIdLst>
  <p:sldIdLst>
    <p:sldId id="861" r:id="rId5"/>
    <p:sldId id="723" r:id="rId6"/>
    <p:sldId id="871" r:id="rId7"/>
    <p:sldId id="872" r:id="rId8"/>
    <p:sldId id="873" r:id="rId9"/>
    <p:sldId id="874" r:id="rId10"/>
    <p:sldId id="875" r:id="rId11"/>
    <p:sldId id="876" r:id="rId12"/>
    <p:sldId id="889" r:id="rId13"/>
    <p:sldId id="877" r:id="rId14"/>
    <p:sldId id="879" r:id="rId15"/>
    <p:sldId id="880" r:id="rId16"/>
    <p:sldId id="881" r:id="rId17"/>
    <p:sldId id="882" r:id="rId18"/>
    <p:sldId id="896" r:id="rId19"/>
    <p:sldId id="898" r:id="rId20"/>
    <p:sldId id="878" r:id="rId21"/>
    <p:sldId id="883" r:id="rId22"/>
    <p:sldId id="894" r:id="rId23"/>
    <p:sldId id="826" r:id="rId24"/>
    <p:sldId id="756" r:id="rId25"/>
    <p:sldId id="884" r:id="rId26"/>
    <p:sldId id="885" r:id="rId27"/>
    <p:sldId id="887" r:id="rId28"/>
    <p:sldId id="888" r:id="rId29"/>
    <p:sldId id="862" r:id="rId30"/>
    <p:sldId id="755" r:id="rId31"/>
    <p:sldId id="865" r:id="rId32"/>
    <p:sldId id="886" r:id="rId33"/>
    <p:sldId id="722" r:id="rId34"/>
    <p:sldId id="728" r:id="rId35"/>
    <p:sldId id="866" r:id="rId36"/>
    <p:sldId id="725" r:id="rId37"/>
    <p:sldId id="741" r:id="rId38"/>
    <p:sldId id="742" r:id="rId39"/>
    <p:sldId id="793" r:id="rId40"/>
    <p:sldId id="794" r:id="rId41"/>
    <p:sldId id="744" r:id="rId42"/>
    <p:sldId id="735" r:id="rId43"/>
    <p:sldId id="736" r:id="rId44"/>
    <p:sldId id="773" r:id="rId45"/>
    <p:sldId id="780" r:id="rId46"/>
    <p:sldId id="783" r:id="rId47"/>
    <p:sldId id="796" r:id="rId48"/>
    <p:sldId id="774" r:id="rId49"/>
    <p:sldId id="743" r:id="rId50"/>
    <p:sldId id="859" r:id="rId51"/>
    <p:sldId id="860" r:id="rId52"/>
    <p:sldId id="753" r:id="rId53"/>
    <p:sldId id="771" r:id="rId54"/>
    <p:sldId id="821" r:id="rId55"/>
    <p:sldId id="740" r:id="rId56"/>
    <p:sldId id="738" r:id="rId57"/>
    <p:sldId id="737" r:id="rId58"/>
    <p:sldId id="747" r:id="rId59"/>
    <p:sldId id="746" r:id="rId60"/>
    <p:sldId id="749" r:id="rId61"/>
    <p:sldId id="750" r:id="rId62"/>
    <p:sldId id="748" r:id="rId63"/>
    <p:sldId id="751" r:id="rId64"/>
    <p:sldId id="752" r:id="rId65"/>
    <p:sldId id="754" r:id="rId66"/>
    <p:sldId id="822" r:id="rId67"/>
    <p:sldId id="825" r:id="rId68"/>
    <p:sldId id="802" r:id="rId69"/>
    <p:sldId id="731" r:id="rId70"/>
    <p:sldId id="808" r:id="rId71"/>
    <p:sldId id="810" r:id="rId72"/>
    <p:sldId id="811" r:id="rId73"/>
    <p:sldId id="812" r:id="rId74"/>
    <p:sldId id="813" r:id="rId75"/>
    <p:sldId id="814" r:id="rId76"/>
    <p:sldId id="815" r:id="rId77"/>
    <p:sldId id="816" r:id="rId78"/>
    <p:sldId id="823" r:id="rId79"/>
    <p:sldId id="828" r:id="rId80"/>
    <p:sldId id="704" r:id="rId81"/>
    <p:sldId id="827" r:id="rId82"/>
    <p:sldId id="829" r:id="rId83"/>
    <p:sldId id="805" r:id="rId84"/>
    <p:sldId id="890" r:id="rId85"/>
    <p:sldId id="895" r:id="rId86"/>
    <p:sldId id="824" r:id="rId87"/>
    <p:sldId id="803" r:id="rId88"/>
    <p:sldId id="899" r:id="rId89"/>
    <p:sldId id="891" r:id="rId90"/>
    <p:sldId id="840" r:id="rId91"/>
    <p:sldId id="791" r:id="rId92"/>
    <p:sldId id="893" r:id="rId93"/>
    <p:sldId id="807" r:id="rId94"/>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3521"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thy" initials="T" lastIdx="13" clrIdx="0">
    <p:extLst>
      <p:ext uri="{19B8F6BF-5375-455C-9EA6-DF929625EA0E}">
        <p15:presenceInfo xmlns:p15="http://schemas.microsoft.com/office/powerpoint/2012/main" xmlns="" userId="Timothy" providerId="None"/>
      </p:ext>
    </p:extLst>
  </p:cmAuthor>
  <p:cmAuthor id="2" name="Rae" initials="R" lastIdx="889" clrIdx="1"/>
  <p:cmAuthor id="3" name="timothy Astleford" initials="tA" lastIdx="239" clrIdx="2">
    <p:extLst>
      <p:ext uri="{19B8F6BF-5375-455C-9EA6-DF929625EA0E}">
        <p15:presenceInfo xmlns:p15="http://schemas.microsoft.com/office/powerpoint/2012/main" xmlns="" userId="6f70958e3069516c" providerId="Windows Live"/>
      </p:ext>
    </p:extLst>
  </p:cmAuthor>
  <p:cmAuthor id="4" name="Richard" initials="R" lastIdx="1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F99FF"/>
    <a:srgbClr val="0000FF"/>
    <a:srgbClr val="361B00"/>
    <a:srgbClr val="660033"/>
    <a:srgbClr val="FDD7BA"/>
    <a:srgbClr val="FF9900"/>
    <a:srgbClr val="663300"/>
    <a:srgbClr val="00123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45" autoAdjust="0"/>
    <p:restoredTop sz="89939" autoAdjust="0"/>
  </p:normalViewPr>
  <p:slideViewPr>
    <p:cSldViewPr>
      <p:cViewPr varScale="1">
        <p:scale>
          <a:sx n="110" d="100"/>
          <a:sy n="110" d="100"/>
        </p:scale>
        <p:origin x="-108" y="-150"/>
      </p:cViewPr>
      <p:guideLst>
        <p:guide orient="horz" pos="3521"/>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4322"/>
    </p:cViewPr>
  </p:sorterViewPr>
  <p:notesViewPr>
    <p:cSldViewPr>
      <p:cViewPr varScale="1">
        <p:scale>
          <a:sx n="63" d="100"/>
          <a:sy n="63" d="100"/>
        </p:scale>
        <p:origin x="1986" y="108"/>
      </p:cViewPr>
      <p:guideLst>
        <p:guide orient="horz" pos="2880"/>
        <p:guide orient="horz" pos="2928"/>
        <p:guide pos="2160"/>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275"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A5A207F-0F91-42F2-96D0-049C6003623B}" type="datetimeFigureOut">
              <a:rPr lang="en-US"/>
              <a:t>6/19/2021</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8CC13F5-F2B1-464B-BE8F-27ABFBD2FBDE}" type="datetimeFigureOut">
              <a:rPr lang="en-US"/>
              <a:t>6/19/2021</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8</a:t>
            </a:fld>
            <a:endParaRPr lang="en-CA"/>
          </a:p>
        </p:txBody>
      </p:sp>
    </p:spTree>
    <p:extLst>
      <p:ext uri="{BB962C8B-B14F-4D97-AF65-F5344CB8AC3E}">
        <p14:creationId xmlns:p14="http://schemas.microsoft.com/office/powerpoint/2010/main" val="1143378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61</a:t>
            </a:fld>
            <a:endParaRPr lang="en-CA"/>
          </a:p>
        </p:txBody>
      </p:sp>
    </p:spTree>
    <p:extLst>
      <p:ext uri="{BB962C8B-B14F-4D97-AF65-F5344CB8AC3E}">
        <p14:creationId xmlns:p14="http://schemas.microsoft.com/office/powerpoint/2010/main" val="3782522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74</a:t>
            </a:fld>
            <a:endParaRPr lang="en-CA"/>
          </a:p>
        </p:txBody>
      </p:sp>
    </p:spTree>
    <p:extLst>
      <p:ext uri="{BB962C8B-B14F-4D97-AF65-F5344CB8AC3E}">
        <p14:creationId xmlns:p14="http://schemas.microsoft.com/office/powerpoint/2010/main" val="1890609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79</a:t>
            </a:fld>
            <a:endParaRPr lang="en-US"/>
          </a:p>
        </p:txBody>
      </p:sp>
    </p:spTree>
    <p:extLst>
      <p:ext uri="{BB962C8B-B14F-4D97-AF65-F5344CB8AC3E}">
        <p14:creationId xmlns:p14="http://schemas.microsoft.com/office/powerpoint/2010/main" val="363764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87</a:t>
            </a:fld>
            <a:endParaRPr lang="en-CA"/>
          </a:p>
        </p:txBody>
      </p:sp>
    </p:spTree>
    <p:extLst>
      <p:ext uri="{BB962C8B-B14F-4D97-AF65-F5344CB8AC3E}">
        <p14:creationId xmlns:p14="http://schemas.microsoft.com/office/powerpoint/2010/main" val="2013118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89</a:t>
            </a:fld>
            <a:endParaRPr lang="en-CA"/>
          </a:p>
        </p:txBody>
      </p:sp>
    </p:spTree>
    <p:extLst>
      <p:ext uri="{BB962C8B-B14F-4D97-AF65-F5344CB8AC3E}">
        <p14:creationId xmlns:p14="http://schemas.microsoft.com/office/powerpoint/2010/main" val="344547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10</a:t>
            </a:fld>
            <a:endParaRPr lang="en-CA"/>
          </a:p>
        </p:txBody>
      </p:sp>
    </p:spTree>
    <p:extLst>
      <p:ext uri="{BB962C8B-B14F-4D97-AF65-F5344CB8AC3E}">
        <p14:creationId xmlns:p14="http://schemas.microsoft.com/office/powerpoint/2010/main" val="1458821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11</a:t>
            </a:fld>
            <a:endParaRPr lang="en-CA"/>
          </a:p>
        </p:txBody>
      </p:sp>
    </p:spTree>
    <p:extLst>
      <p:ext uri="{BB962C8B-B14F-4D97-AF65-F5344CB8AC3E}">
        <p14:creationId xmlns:p14="http://schemas.microsoft.com/office/powerpoint/2010/main" val="20072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13</a:t>
            </a:fld>
            <a:endParaRPr lang="en-CA"/>
          </a:p>
        </p:txBody>
      </p:sp>
    </p:spTree>
    <p:extLst>
      <p:ext uri="{BB962C8B-B14F-4D97-AF65-F5344CB8AC3E}">
        <p14:creationId xmlns:p14="http://schemas.microsoft.com/office/powerpoint/2010/main" val="2775154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15</a:t>
            </a:fld>
            <a:endParaRPr lang="en-US"/>
          </a:p>
        </p:txBody>
      </p:sp>
    </p:spTree>
    <p:extLst>
      <p:ext uri="{BB962C8B-B14F-4D97-AF65-F5344CB8AC3E}">
        <p14:creationId xmlns:p14="http://schemas.microsoft.com/office/powerpoint/2010/main" val="26404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18</a:t>
            </a:fld>
            <a:endParaRPr lang="en-CA"/>
          </a:p>
        </p:txBody>
      </p:sp>
    </p:spTree>
    <p:extLst>
      <p:ext uri="{BB962C8B-B14F-4D97-AF65-F5344CB8AC3E}">
        <p14:creationId xmlns:p14="http://schemas.microsoft.com/office/powerpoint/2010/main" val="1365521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E61351F-DBB1-4664-ADA9-83BC7CB8848D}" type="slidenum">
              <a:rPr lang="en-CA" smtClean="0"/>
              <a:t>28</a:t>
            </a:fld>
            <a:endParaRPr lang="en-CA"/>
          </a:p>
        </p:txBody>
      </p:sp>
    </p:spTree>
    <p:extLst>
      <p:ext uri="{BB962C8B-B14F-4D97-AF65-F5344CB8AC3E}">
        <p14:creationId xmlns:p14="http://schemas.microsoft.com/office/powerpoint/2010/main" val="265765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32</a:t>
            </a:fld>
            <a:endParaRPr lang="en-US"/>
          </a:p>
        </p:txBody>
      </p:sp>
    </p:spTree>
    <p:extLst>
      <p:ext uri="{BB962C8B-B14F-4D97-AF65-F5344CB8AC3E}">
        <p14:creationId xmlns:p14="http://schemas.microsoft.com/office/powerpoint/2010/main" val="2828494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1351F-DBB1-4664-ADA9-83BC7CB8848D}" type="slidenum">
              <a:rPr lang="en-US" smtClean="0"/>
              <a:t>59</a:t>
            </a:fld>
            <a:endParaRPr lang="en-US"/>
          </a:p>
        </p:txBody>
      </p:sp>
    </p:spTree>
    <p:extLst>
      <p:ext uri="{BB962C8B-B14F-4D97-AF65-F5344CB8AC3E}">
        <p14:creationId xmlns:p14="http://schemas.microsoft.com/office/powerpoint/2010/main" val="1620098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1100"/>
            </a:lvl1pPr>
          </a:lstStyle>
          <a:p>
            <a:fld id="{77F8B735-9F03-41FD-BF3E-5ABA6AA9780D}" type="datetime1">
              <a:rPr lang="en-US" smtClean="0"/>
              <a:t>6/19/2021</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2A4A37B2-8E9E-4DEC-B0C3-979D33C5F1E1}" type="datetime1">
              <a:rPr lang="en-US" smtClean="0"/>
              <a:t>6/19/2021</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1C98F8BF-AFE3-4B27-A84C-EDB5F7CF92BC}" type="datetime1">
              <a:rPr lang="en-US" smtClean="0"/>
              <a:t>6/19/2021</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9AD4D307-97E3-4172-A856-80BFA7EAB426}" type="datetime1">
              <a:rPr lang="en-US" smtClean="0"/>
              <a:t>6/19/2021</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sz="1100"/>
            </a:lvl1pPr>
          </a:lstStyle>
          <a:p>
            <a:fld id="{DD201E7B-C99B-4428-BA41-B75140349D1E}" type="datetime1">
              <a:rPr lang="en-US" smtClean="0"/>
              <a:t>6/19/2021</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lvl1pPr>
              <a:defRPr sz="1100"/>
            </a:lvl1pPr>
          </a:lstStyle>
          <a:p>
            <a:fld id="{8ACBAB13-0E3C-4DC1-87A6-8CAFB9615F78}" type="datetime1">
              <a:rPr lang="en-US" smtClean="0"/>
              <a:t>6/19/2021</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sz="1100"/>
            </a:lvl1pPr>
          </a:lstStyle>
          <a:p>
            <a:fld id="{C181ED51-CBB1-46E7-B976-EA9DBB3FDC41}" type="datetime1">
              <a:rPr lang="en-US" smtClean="0"/>
              <a:t>6/19/2021</a:t>
            </a:fld>
            <a:endParaRPr lang="en-US" dirty="0"/>
          </a:p>
        </p:txBody>
      </p:sp>
      <p:sp>
        <p:nvSpPr>
          <p:cNvPr id="8" name="Footer Placeholder 7"/>
          <p:cNvSpPr>
            <a:spLocks noGrp="1"/>
          </p:cNvSpPr>
          <p:nvPr>
            <p:ph type="ftr" sz="quarter" idx="11"/>
          </p:nvPr>
        </p:nvSpPr>
        <p:spPr/>
        <p:txBody>
          <a:bodyPr/>
          <a:lstStyle>
            <a:lvl1pPr>
              <a:defRPr sz="1100"/>
            </a:lvl1pPr>
          </a:lstStyle>
          <a:p>
            <a:endParaRPr lang="en-US"/>
          </a:p>
        </p:txBody>
      </p:sp>
      <p:sp>
        <p:nvSpPr>
          <p:cNvPr id="9" name="Slide Number Placeholder 8"/>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lvl1pPr>
              <a:defRPr sz="1100"/>
            </a:lvl1pPr>
          </a:lstStyle>
          <a:p>
            <a:fld id="{F1262753-8C73-434D-BCB7-5A3750E0DED4}" type="datetime1">
              <a:rPr lang="en-US" smtClean="0"/>
              <a:t>6/19/2021</a:t>
            </a:fld>
            <a:endParaRPr lang="en-US" dirty="0"/>
          </a:p>
        </p:txBody>
      </p:sp>
      <p:sp>
        <p:nvSpPr>
          <p:cNvPr id="4" name="Footer Placeholder 3"/>
          <p:cNvSpPr>
            <a:spLocks noGrp="1"/>
          </p:cNvSpPr>
          <p:nvPr>
            <p:ph type="ftr" sz="quarter" idx="11"/>
          </p:nvPr>
        </p:nvSpPr>
        <p:spPr/>
        <p:txBody>
          <a:bodyPr/>
          <a:lstStyle>
            <a:lvl1pPr>
              <a:defRPr sz="1100"/>
            </a:lvl1pPr>
          </a:lstStyle>
          <a:p>
            <a:endParaRPr lang="en-US"/>
          </a:p>
        </p:txBody>
      </p:sp>
      <p:sp>
        <p:nvSpPr>
          <p:cNvPr id="5" name="Slide Number Placeholder 4"/>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100"/>
            </a:lvl1pPr>
          </a:lstStyle>
          <a:p>
            <a:fld id="{70E1E528-80BB-4A3B-8DA8-E6317B107F9B}" type="datetime1">
              <a:rPr lang="en-US" smtClean="0"/>
              <a:t>6/19/2021</a:t>
            </a:fld>
            <a:endParaRPr lang="en-US" dirty="0"/>
          </a:p>
        </p:txBody>
      </p:sp>
      <p:sp>
        <p:nvSpPr>
          <p:cNvPr id="3" name="Footer Placeholder 2"/>
          <p:cNvSpPr>
            <a:spLocks noGrp="1"/>
          </p:cNvSpPr>
          <p:nvPr>
            <p:ph type="ftr" sz="quarter" idx="11"/>
          </p:nvPr>
        </p:nvSpPr>
        <p:spPr/>
        <p:txBody>
          <a:bodyPr/>
          <a:lstStyle>
            <a:lvl1pPr>
              <a:defRPr sz="1100"/>
            </a:lvl1pPr>
          </a:lstStyle>
          <a:p>
            <a:endParaRPr lang="en-US"/>
          </a:p>
        </p:txBody>
      </p:sp>
      <p:sp>
        <p:nvSpPr>
          <p:cNvPr id="4" name="Slide Number Placeholder 3"/>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sz="1100"/>
            </a:lvl1pPr>
          </a:lstStyle>
          <a:p>
            <a:fld id="{42FC0F4F-5C1D-439F-A6C4-705B6FAF5A5D}" type="datetime1">
              <a:rPr lang="en-US" smtClean="0"/>
              <a:t>6/19/2021</a:t>
            </a:fld>
            <a:endParaRPr lang="en-US"/>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fld id="{DD8A71D9-5BF2-473F-9E8D-3B7D2B931257}" type="datetime1">
              <a:rPr lang="en-US" smtClean="0"/>
              <a:t>6/19/2021</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endParaRPr lang="en-US"/>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en.wikipedia.org/wiki/Philo"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45.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studythecalendar.com/intro-exodus-12-passover-to-exodus-20-pentecost/" TargetMode="Externa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hyperlink" Target="https://studythecalendar.com/joshua-wave-sheaf/" TargetMode="External"/><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hyperlink" Target="https://studythecalendar.com/song-of-joshuas-sickle-pt-3-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57.pn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hyperlink" Target="https://studythecalendar.com/pauls-pentecost-appointment/" TargetMode="External"/><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12.wdp"/><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72.png"/><Relationship Id="rId5" Type="http://schemas.microsoft.com/office/2007/relationships/hdphoto" Target="../media/hdphoto11.wdp"/><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png"/><Relationship Id="rId7"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4.xml"/><Relationship Id="rId6" Type="http://schemas.openxmlformats.org/officeDocument/2006/relationships/image" Target="../media/image77.png"/><Relationship Id="rId5" Type="http://schemas.microsoft.com/office/2007/relationships/hdphoto" Target="../media/hdphoto13.wdp"/><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15.wdp"/><Relationship Id="rId7" Type="http://schemas.microsoft.com/office/2007/relationships/hdphoto" Target="../media/hdphoto16.wdp"/><Relationship Id="rId2"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5.png"/><Relationship Id="rId4" Type="http://schemas.openxmlformats.org/officeDocument/2006/relationships/image" Target="../media/image74.png"/><Relationship Id="rId9"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7.wdp"/><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4.jpeg"/><Relationship Id="rId1" Type="http://schemas.openxmlformats.org/officeDocument/2006/relationships/slideLayout" Target="../slideLayouts/slideLayout3.xml"/><Relationship Id="rId5" Type="http://schemas.microsoft.com/office/2007/relationships/hdphoto" Target="../media/hdphoto19.wdp"/><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98.png"/><Relationship Id="rId2" Type="http://schemas.openxmlformats.org/officeDocument/2006/relationships/image" Target="../media/image31.jpeg"/><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72.png"/><Relationship Id="rId4" Type="http://schemas.microsoft.com/office/2007/relationships/hdphoto" Target="../media/hdphoto11.wdp"/></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1.jpeg"/><Relationship Id="rId7" Type="http://schemas.openxmlformats.org/officeDocument/2006/relationships/image" Target="../media/image10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1.jpeg"/><Relationship Id="rId5" Type="http://schemas.openxmlformats.org/officeDocument/2006/relationships/image" Target="../media/image84.jpe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6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g"/><Relationship Id="rId7" Type="http://schemas.microsoft.com/office/2007/relationships/hdphoto" Target="../media/hdphoto21.wdp"/><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5.jpeg"/><Relationship Id="rId9" Type="http://schemas.microsoft.com/office/2007/relationships/hdphoto" Target="../media/hdphoto22.wdp"/></Relationships>
</file>

<file path=ppt/slides/_rels/slide6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3.xml"/><Relationship Id="rId6" Type="http://schemas.microsoft.com/office/2007/relationships/hdphoto" Target="../media/hdphoto23.wdp"/><Relationship Id="rId5" Type="http://schemas.openxmlformats.org/officeDocument/2006/relationships/image" Target="../media/image121.png"/><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 Id="rId4" Type="http://schemas.openxmlformats.org/officeDocument/2006/relationships/image" Target="../media/image125.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27.jpeg"/><Relationship Id="rId7" Type="http://schemas.microsoft.com/office/2007/relationships/hdphoto" Target="../media/hdphoto24.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studythecalendar.com/pauls-pentecost-appointment/" TargetMode="External"/><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7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8.xml.rels><?xml version="1.0" encoding="UTF-8" standalone="yes"?>
<Relationships xmlns="http://schemas.openxmlformats.org/package/2006/relationships"><Relationship Id="rId8" Type="http://schemas.openxmlformats.org/officeDocument/2006/relationships/hyperlink" Target="https://www.jtsa.edu/counting-the-moments" TargetMode="External"/><Relationship Id="rId3" Type="http://schemas.openxmlformats.org/officeDocument/2006/relationships/image" Target="../media/image13.jpeg"/><Relationship Id="rId7" Type="http://schemas.openxmlformats.org/officeDocument/2006/relationships/hyperlink" Target="https://firmisrael.org/learn/counting-down-what-is-counting-the-ome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myjewishlearning.com/article/how-to-count-the-omer/" TargetMode="External"/><Relationship Id="rId5" Type="http://schemas.openxmlformats.org/officeDocument/2006/relationships/hyperlink" Target="https://www.halachipedia.com/index.php?title=Sefirat_HaOmer" TargetMode="External"/><Relationship Id="rId4" Type="http://schemas.openxmlformats.org/officeDocument/2006/relationships/hyperlink" Target="https://jewishweek.timesofisrael.com/omer-counting-in-the-digital-age/" TargetMode="External"/><Relationship Id="rId9" Type="http://schemas.openxmlformats.org/officeDocument/2006/relationships/hyperlink" Target="https://aroodawakening.tv/feasts-studies/feast/upcoming-feast-dates/"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5.jpeg"/><Relationship Id="rId2" Type="http://schemas.openxmlformats.org/officeDocument/2006/relationships/image" Target="../media/image142.jpeg"/><Relationship Id="rId1" Type="http://schemas.openxmlformats.org/officeDocument/2006/relationships/slideLayout" Target="../slideLayouts/slideLayout3.xml"/><Relationship Id="rId6" Type="http://schemas.microsoft.com/office/2007/relationships/hdphoto" Target="../media/hdphoto26.wdp"/><Relationship Id="rId5" Type="http://schemas.openxmlformats.org/officeDocument/2006/relationships/image" Target="../media/image144.png"/><Relationship Id="rId4" Type="http://schemas.microsoft.com/office/2007/relationships/hdphoto" Target="../media/hdphoto25.wdp"/></Relationships>
</file>

<file path=ppt/slides/_rels/slide8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 Id="rId4" Type="http://schemas.microsoft.com/office/2007/relationships/hdphoto" Target="../media/hdphoto27.wdp"/></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 Id="rId5" Type="http://schemas.openxmlformats.org/officeDocument/2006/relationships/image" Target="../media/image152.png"/><Relationship Id="rId4" Type="http://schemas.microsoft.com/office/2007/relationships/hdphoto" Target="../media/hdphoto28.wdp"/></Relationships>
</file>

<file path=ppt/slides/_rels/slide8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29.wdp"/><Relationship Id="rId7" Type="http://schemas.openxmlformats.org/officeDocument/2006/relationships/image" Target="../media/image157.jpeg"/><Relationship Id="rId2" Type="http://schemas.openxmlformats.org/officeDocument/2006/relationships/image" Target="../media/image154.jpeg"/><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156.jpeg"/><Relationship Id="rId4" Type="http://schemas.openxmlformats.org/officeDocument/2006/relationships/image" Target="../media/image155.jpeg"/></Relationships>
</file>

<file path=ppt/slides/_rels/slide87.xml.rels><?xml version="1.0" encoding="UTF-8" standalone="yes"?>
<Relationships xmlns="http://schemas.openxmlformats.org/package/2006/relationships"><Relationship Id="rId3" Type="http://schemas.openxmlformats.org/officeDocument/2006/relationships/image" Target="../media/image158.jpg"/><Relationship Id="rId7" Type="http://schemas.openxmlformats.org/officeDocument/2006/relationships/image" Target="../media/image16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0.jpeg"/><Relationship Id="rId5" Type="http://schemas.microsoft.com/office/2007/relationships/hdphoto" Target="../media/hdphoto31.wdp"/><Relationship Id="rId4" Type="http://schemas.openxmlformats.org/officeDocument/2006/relationships/image" Target="../media/image159.png"/></Relationships>
</file>

<file path=ppt/slides/_rels/slide88.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5.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39.jpeg"/></Relationships>
</file>

<file path=ppt/slides/_rels/slide8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26.jpeg"/></Relationships>
</file>

<file path=ppt/slides/_rels/slide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3.xml"/><Relationship Id="rId5" Type="http://schemas.openxmlformats.org/officeDocument/2006/relationships/hyperlink" Target="mailto:calendar@torahtothetribes.com" TargetMode="External"/><Relationship Id="rId4" Type="http://schemas.microsoft.com/office/2007/relationships/hdphoto" Target="../media/hdphoto3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3" descr="C:\Users\Rae\Desktop\golden-calf as trinit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5858" y="4323469"/>
            <a:ext cx="3444227" cy="2583171"/>
          </a:xfrm>
          <a:prstGeom prst="ellipse">
            <a:avLst/>
          </a:prstGeom>
          <a:ln>
            <a:noFill/>
          </a:ln>
          <a:effectLst>
            <a:glow rad="622300">
              <a:schemeClr val="accent5">
                <a:lumMod val="20000"/>
                <a:lumOff val="80000"/>
                <a:alpha val="53000"/>
              </a:schemeClr>
            </a:glow>
            <a:softEdge rad="112500"/>
          </a:effectLst>
          <a:extLst>
            <a:ext uri="{909E8E84-426E-40DD-AFC4-6F175D3DCCD1}">
              <a14:hiddenFill xmlns:a14="http://schemas.microsoft.com/office/drawing/2010/main">
                <a:solidFill>
                  <a:srgbClr val="FFFFFF"/>
                </a:solidFill>
              </a14:hiddenFill>
            </a:ext>
          </a:extLst>
        </p:spPr>
      </p:pic>
      <p:pic>
        <p:nvPicPr>
          <p:cNvPr id="8" name="Picture 7" descr="C:\Users\Rae\Desktop\Best CCC Logo Clear with colors in circle SM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32108" y="220189"/>
            <a:ext cx="1734683" cy="1794915"/>
          </a:xfrm>
          <a:prstGeom prst="rect">
            <a:avLst/>
          </a:prstGeom>
          <a:noFill/>
          <a:effectLst>
            <a:glow rad="457200">
              <a:schemeClr val="accent5">
                <a:lumMod val="20000"/>
                <a:lumOff val="80000"/>
                <a:alpha val="40000"/>
              </a:schemeClr>
            </a:glo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398601" y="2521756"/>
            <a:ext cx="7821035" cy="2523768"/>
          </a:xfrm>
          <a:prstGeom prst="rect">
            <a:avLst/>
          </a:prstGeom>
          <a:noFill/>
        </p:spPr>
        <p:txBody>
          <a:bodyPr wrap="square" lIns="91440" tIns="45720" rIns="91440" bIns="45720">
            <a:spAutoFit/>
            <a:scene3d>
              <a:camera prst="isometricOffAxis2Left"/>
              <a:lightRig rig="threePt" dir="t"/>
            </a:scene3d>
            <a:sp3d extrusionH="57150">
              <a:bevelT w="82550" h="38100" prst="coolSlant"/>
            </a:sp3d>
          </a:bodyPr>
          <a:lstStyle/>
          <a:p>
            <a:pPr algn="ctr"/>
            <a:r>
              <a:rPr lang="en-US" sz="13800" b="1" dirty="0" smtClean="0">
                <a:ln w="24500" cmpd="dbl">
                  <a:solidFill>
                    <a:schemeClr val="accent2"/>
                  </a:solidFill>
                  <a:prstDash val="solid"/>
                  <a:miter lim="800000"/>
                </a:ln>
                <a:solidFill>
                  <a:srgbClr val="C00000"/>
                </a:solidFill>
                <a:effectLst>
                  <a:glow rad="165100">
                    <a:srgbClr val="FDD7BA"/>
                  </a:glow>
                  <a:outerShdw blurRad="38100" dist="38100" dir="7020000" algn="tl">
                    <a:srgbClr val="000000">
                      <a:alpha val="35000"/>
                    </a:srgbClr>
                  </a:outerShdw>
                </a:effectLst>
                <a:latin typeface="Chiller" pitchFamily="82" charset="0"/>
              </a:rPr>
              <a:t>99</a:t>
            </a:r>
            <a:r>
              <a:rPr lang="en-US" sz="13800" b="1" dirty="0" smtClean="0">
                <a:ln w="24500" cmpd="dbl">
                  <a:noFill/>
                  <a:prstDash val="solid"/>
                  <a:miter lim="800000"/>
                </a:ln>
                <a:solidFill>
                  <a:srgbClr val="C00000"/>
                </a:solidFill>
                <a:effectLst>
                  <a:glow rad="165100">
                    <a:srgbClr val="FDD7BA"/>
                  </a:glow>
                  <a:outerShdw blurRad="38100" dist="38100" dir="7020000" algn="tl">
                    <a:srgbClr val="000000">
                      <a:alpha val="35000"/>
                    </a:srgbClr>
                  </a:outerShdw>
                </a:effectLst>
                <a:latin typeface="Chiller" pitchFamily="82" charset="0"/>
              </a:rPr>
              <a:t> </a:t>
            </a:r>
            <a:r>
              <a:rPr lang="en-US" sz="13800" b="1" dirty="0">
                <a:ln w="24500" cmpd="dbl">
                  <a:solidFill>
                    <a:schemeClr val="accent2"/>
                  </a:solidFill>
                  <a:prstDash val="solid"/>
                  <a:miter lim="800000"/>
                </a:ln>
                <a:solidFill>
                  <a:srgbClr val="C00000"/>
                </a:solidFill>
                <a:effectLst>
                  <a:glow rad="165100">
                    <a:srgbClr val="FDD7BA"/>
                  </a:glow>
                  <a:outerShdw blurRad="38100" dist="38100" dir="7020000" algn="tl">
                    <a:srgbClr val="000000">
                      <a:alpha val="35000"/>
                    </a:srgbClr>
                  </a:outerShdw>
                </a:effectLst>
                <a:latin typeface="Chiller" pitchFamily="82" charset="0"/>
              </a:rPr>
              <a:t>Day</a:t>
            </a:r>
            <a:r>
              <a:rPr lang="en-US" sz="13800" b="1" dirty="0">
                <a:ln w="24500" cmpd="dbl">
                  <a:noFill/>
                  <a:prstDash val="solid"/>
                  <a:miter lim="800000"/>
                </a:ln>
                <a:solidFill>
                  <a:srgbClr val="C00000"/>
                </a:solidFill>
                <a:effectLst>
                  <a:glow rad="165100">
                    <a:srgbClr val="FDD7BA"/>
                  </a:glow>
                  <a:outerShdw blurRad="38100" dist="38100" dir="7020000" algn="tl">
                    <a:srgbClr val="000000">
                      <a:alpha val="35000"/>
                    </a:srgbClr>
                  </a:outerShdw>
                </a:effectLst>
                <a:latin typeface="Chiller" pitchFamily="82" charset="0"/>
              </a:rPr>
              <a:t> </a:t>
            </a:r>
            <a:r>
              <a:rPr lang="en-US" sz="6000" b="1" dirty="0" smtClean="0">
                <a:ln w="24500" cmpd="dbl">
                  <a:noFill/>
                  <a:prstDash val="solid"/>
                  <a:miter lim="800000"/>
                </a:ln>
                <a:solidFill>
                  <a:srgbClr val="C00000"/>
                </a:solidFill>
                <a:effectLst>
                  <a:glow rad="165100">
                    <a:srgbClr val="FDD7BA"/>
                  </a:glow>
                  <a:outerShdw blurRad="38100" dist="38100" dir="7020000" algn="tl">
                    <a:srgbClr val="000000">
                      <a:alpha val="35000"/>
                    </a:srgbClr>
                  </a:outerShdw>
                </a:effectLst>
                <a:latin typeface="Ravie" pitchFamily="82" charset="0"/>
              </a:rPr>
              <a:t/>
            </a:r>
            <a:br>
              <a:rPr lang="en-US" sz="6000" b="1" dirty="0" smtClean="0">
                <a:ln w="24500" cmpd="dbl">
                  <a:noFill/>
                  <a:prstDash val="solid"/>
                  <a:miter lim="800000"/>
                </a:ln>
                <a:solidFill>
                  <a:srgbClr val="C00000"/>
                </a:solidFill>
                <a:effectLst>
                  <a:glow rad="165100">
                    <a:srgbClr val="FDD7BA"/>
                  </a:glow>
                  <a:outerShdw blurRad="38100" dist="38100" dir="7020000" algn="tl">
                    <a:srgbClr val="000000">
                      <a:alpha val="35000"/>
                    </a:srgbClr>
                  </a:outerShdw>
                </a:effectLst>
                <a:latin typeface="Ravie" pitchFamily="82" charset="0"/>
              </a:rPr>
            </a:br>
            <a:endParaRPr lang="en-US" sz="2000" b="1" dirty="0">
              <a:ln w="24500" cmpd="dbl">
                <a:noFill/>
                <a:prstDash val="solid"/>
                <a:miter lim="800000"/>
              </a:ln>
              <a:solidFill>
                <a:srgbClr val="C00000"/>
              </a:solidFill>
              <a:effectLst>
                <a:glow rad="165100">
                  <a:srgbClr val="FDD7BA"/>
                </a:glow>
                <a:outerShdw blurRad="38100" dist="38100" dir="7020000" algn="tl">
                  <a:srgbClr val="000000">
                    <a:alpha val="35000"/>
                  </a:srgbClr>
                </a:outerShdw>
              </a:effectLst>
              <a:latin typeface="Ravie" pitchFamily="82" charset="0"/>
            </a:endParaRPr>
          </a:p>
        </p:txBody>
      </p:sp>
      <p:sp>
        <p:nvSpPr>
          <p:cNvPr id="10" name="Rectangle 9"/>
          <p:cNvSpPr/>
          <p:nvPr/>
        </p:nvSpPr>
        <p:spPr>
          <a:xfrm>
            <a:off x="1996476" y="2900267"/>
            <a:ext cx="3774864" cy="769441"/>
          </a:xfrm>
          <a:prstGeom prst="rect">
            <a:avLst/>
          </a:prstGeom>
          <a:noFill/>
        </p:spPr>
        <p:txBody>
          <a:bodyPr wrap="square" lIns="91440" tIns="45720" rIns="91440" bIns="45720">
            <a:spAutoFit/>
            <a:scene3d>
              <a:camera prst="isometricOffAxis2Left"/>
              <a:lightRig rig="threePt" dir="t"/>
            </a:scene3d>
            <a:sp3d extrusionH="57150">
              <a:bevelT w="82550" h="38100" prst="coolSlant"/>
            </a:sp3d>
          </a:bodyPr>
          <a:lstStyle/>
          <a:p>
            <a:pPr algn="ctr"/>
            <a:r>
              <a:rPr lang="en-US" sz="4400"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Ravie" pitchFamily="82" charset="0"/>
              </a:rPr>
              <a:t>of </a:t>
            </a:r>
            <a:r>
              <a:rPr lang="en-US" sz="4400" b="1" dirty="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Ravie" pitchFamily="82" charset="0"/>
              </a:rPr>
              <a:t>the</a:t>
            </a:r>
            <a:endParaRPr lang="en-US" sz="4400" b="1" dirty="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Comic Sans MS" pitchFamily="66" charset="0"/>
            </a:endParaRPr>
          </a:p>
        </p:txBody>
      </p:sp>
      <p:sp>
        <p:nvSpPr>
          <p:cNvPr id="11" name="Rectangle 10"/>
          <p:cNvSpPr/>
          <p:nvPr/>
        </p:nvSpPr>
        <p:spPr>
          <a:xfrm>
            <a:off x="-20649" y="4013834"/>
            <a:ext cx="11421394" cy="1446550"/>
          </a:xfrm>
          <a:prstGeom prst="rect">
            <a:avLst/>
          </a:prstGeom>
          <a:noFill/>
        </p:spPr>
        <p:txBody>
          <a:bodyPr wrap="square" lIns="91440" tIns="45720" rIns="91440" bIns="45720">
            <a:spAutoFit/>
            <a:scene3d>
              <a:camera prst="isometricOffAxis2Left"/>
              <a:lightRig rig="threePt" dir="t"/>
            </a:scene3d>
            <a:sp3d extrusionH="57150">
              <a:bevelT w="82550" h="38100" prst="coolSlant"/>
            </a:sp3d>
          </a:bodyPr>
          <a:lstStyle/>
          <a:p>
            <a:pPr algn="ctr"/>
            <a:r>
              <a:rPr lang="en-US" sz="8800"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Goudy Stout" pitchFamily="18" charset="0"/>
              </a:rPr>
              <a:t>O</a:t>
            </a:r>
            <a:r>
              <a:rPr lang="en-US" sz="5400"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Goudy Stout" pitchFamily="18" charset="0"/>
              </a:rPr>
              <a:t>mer</a:t>
            </a:r>
            <a:r>
              <a:rPr lang="en-US" sz="6600"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Goudy Stout" pitchFamily="18" charset="0"/>
              </a:rPr>
              <a:t> </a:t>
            </a:r>
            <a:r>
              <a:rPr lang="en-US" sz="8800"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Goudy Stout" pitchFamily="18" charset="0"/>
              </a:rPr>
              <a:t>C</a:t>
            </a:r>
            <a:r>
              <a:rPr lang="en-US" sz="5400" b="1" dirty="0" smtClean="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Goudy Stout" pitchFamily="18" charset="0"/>
              </a:rPr>
              <a:t>ount</a:t>
            </a:r>
            <a:endParaRPr lang="en-US" sz="2400" b="1" dirty="0">
              <a:ln w="24500" cmpd="dbl">
                <a:noFill/>
                <a:prstDash val="solid"/>
                <a:miter lim="800000"/>
              </a:ln>
              <a:solidFill>
                <a:schemeClr val="accent2">
                  <a:lumMod val="60000"/>
                  <a:lumOff val="40000"/>
                </a:schemeClr>
              </a:solidFill>
              <a:effectLst>
                <a:glow rad="165100">
                  <a:srgbClr val="5A2C64"/>
                </a:glow>
                <a:outerShdw blurRad="38100" dist="38100" dir="7020000" algn="tl">
                  <a:srgbClr val="000000">
                    <a:alpha val="35000"/>
                  </a:srgbClr>
                </a:outerShdw>
              </a:effectLst>
              <a:latin typeface="Goudy Stout" pitchFamily="18" charset="0"/>
            </a:endParaRPr>
          </a:p>
        </p:txBody>
      </p:sp>
      <p:sp>
        <p:nvSpPr>
          <p:cNvPr id="13" name="Rectangle 12"/>
          <p:cNvSpPr/>
          <p:nvPr/>
        </p:nvSpPr>
        <p:spPr>
          <a:xfrm>
            <a:off x="-1552025" y="602113"/>
            <a:ext cx="15360844" cy="2646878"/>
          </a:xfrm>
          <a:prstGeom prst="rect">
            <a:avLst/>
          </a:prstGeom>
          <a:noFill/>
        </p:spPr>
        <p:txBody>
          <a:bodyPr wrap="square" lIns="91440" tIns="45720" rIns="91440" bIns="45720">
            <a:spAutoFit/>
            <a:scene3d>
              <a:camera prst="isometricOffAxis2Left"/>
              <a:lightRig rig="threePt" dir="t"/>
            </a:scene3d>
            <a:sp3d extrusionH="57150">
              <a:bevelT w="82550" h="38100" prst="coolSlant"/>
            </a:sp3d>
          </a:bodyPr>
          <a:lstStyle/>
          <a:p>
            <a:pPr algn="ctr"/>
            <a:r>
              <a:rPr lang="en-US" sz="16600" b="1" dirty="0" smtClean="0">
                <a:ln w="24500" cmpd="dbl">
                  <a:solidFill>
                    <a:schemeClr val="accent2"/>
                  </a:solidFill>
                  <a:prstDash val="solid"/>
                  <a:miter lim="800000"/>
                </a:ln>
                <a:solidFill>
                  <a:srgbClr val="C00000"/>
                </a:solidFill>
                <a:effectLst>
                  <a:glow rad="165100">
                    <a:srgbClr val="FDD7BA"/>
                  </a:glow>
                  <a:outerShdw blurRad="38100" dist="38100" dir="7020000" algn="tl">
                    <a:srgbClr val="000000">
                      <a:alpha val="35000"/>
                    </a:srgbClr>
                  </a:outerShdw>
                </a:effectLst>
                <a:latin typeface="Chiller" pitchFamily="82" charset="0"/>
              </a:rPr>
              <a:t>Dangerous Deception</a:t>
            </a:r>
            <a:endParaRPr lang="en-US" sz="4800" b="1" dirty="0">
              <a:ln w="24500" cmpd="dbl">
                <a:noFill/>
                <a:prstDash val="solid"/>
                <a:miter lim="800000"/>
              </a:ln>
              <a:solidFill>
                <a:srgbClr val="C00000"/>
              </a:solidFill>
              <a:effectLst>
                <a:glow rad="165100">
                  <a:srgbClr val="FDD7BA"/>
                </a:glow>
                <a:outerShdw blurRad="38100" dist="38100" dir="7020000" algn="tl">
                  <a:srgbClr val="000000">
                    <a:alpha val="35000"/>
                  </a:srgbClr>
                </a:outerShdw>
              </a:effectLst>
              <a:latin typeface="Comic Sans MS" pitchFamily="66" charset="0"/>
            </a:endParaRPr>
          </a:p>
        </p:txBody>
      </p:sp>
      <p:pic>
        <p:nvPicPr>
          <p:cNvPr id="1026" name="Picture 2" descr="C:\Users\Rae\Desktop\TA6  4.6 Dangerous Deception of the 99 Day Omer Count [82 slides]  18 June 20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9" y="0"/>
            <a:ext cx="122357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6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57" y="5540015"/>
            <a:ext cx="11853464" cy="936104"/>
          </a:xfrm>
          <a:solidFill>
            <a:srgbClr val="FDD7BA"/>
          </a:solidFill>
          <a:scene3d>
            <a:camera prst="orthographicFront"/>
            <a:lightRig rig="threePt" dir="t"/>
          </a:scene3d>
          <a:sp3d>
            <a:bevelT/>
          </a:sp3d>
        </p:spPr>
        <p:txBody>
          <a:bodyPr>
            <a:normAutofit/>
            <a:sp3d extrusionH="57150">
              <a:bevelT w="38100" h="38100"/>
            </a:sp3d>
          </a:bodyPr>
          <a:lstStyle/>
          <a:p>
            <a:pPr algn="ctr"/>
            <a:r>
              <a:rPr lang="en-US" sz="2800" dirty="0" smtClean="0"/>
              <a:t>Both </a:t>
            </a:r>
            <a:r>
              <a:rPr lang="en-US" sz="2800" b="1" dirty="0" smtClean="0">
                <a:solidFill>
                  <a:srgbClr val="663300"/>
                </a:solidFill>
              </a:rPr>
              <a:t>Philo</a:t>
            </a:r>
            <a:r>
              <a:rPr lang="en-US" sz="2800" dirty="0" smtClean="0"/>
              <a:t> &amp; </a:t>
            </a:r>
            <a:r>
              <a:rPr lang="en-US" sz="2800" b="1" dirty="0" smtClean="0">
                <a:solidFill>
                  <a:srgbClr val="663300"/>
                </a:solidFill>
              </a:rPr>
              <a:t>Josephus</a:t>
            </a:r>
            <a:r>
              <a:rPr lang="en-US" sz="2800" dirty="0" smtClean="0"/>
              <a:t> agree the Omer Count begins on Abib 16.  </a:t>
            </a:r>
            <a:br>
              <a:rPr lang="en-US" sz="2800" dirty="0" smtClean="0"/>
            </a:br>
            <a:r>
              <a:rPr lang="en-US" sz="2800" dirty="0" smtClean="0"/>
              <a:t>But, do they agree on the length of the Omer count as only 50 days?</a:t>
            </a:r>
            <a:endParaRPr lang="en-US" sz="2800" dirty="0"/>
          </a:p>
        </p:txBody>
      </p:sp>
      <p:sp>
        <p:nvSpPr>
          <p:cNvPr id="3" name="Content Placeholder 2"/>
          <p:cNvSpPr>
            <a:spLocks noGrp="1"/>
          </p:cNvSpPr>
          <p:nvPr>
            <p:ph idx="1"/>
          </p:nvPr>
        </p:nvSpPr>
        <p:spPr>
          <a:xfrm>
            <a:off x="1437829" y="1412032"/>
            <a:ext cx="10561239" cy="4495800"/>
          </a:xfrm>
        </p:spPr>
        <p:txBody>
          <a:bodyPr>
            <a:normAutofit fontScale="92500" lnSpcReduction="10000"/>
            <a:scene3d>
              <a:camera prst="orthographicFront"/>
              <a:lightRig rig="threePt" dir="t"/>
            </a:scene3d>
            <a:sp3d extrusionH="57150">
              <a:bevelT w="38100" h="38100"/>
            </a:sp3d>
          </a:bodyPr>
          <a:lstStyle/>
          <a:p>
            <a:pPr marL="0" indent="0">
              <a:buNone/>
            </a:pPr>
            <a:r>
              <a:rPr lang="en-US" dirty="0"/>
              <a:t>The rabbis, their predecessors the Pharisees, and other Second Temple period authors such as </a:t>
            </a:r>
            <a:r>
              <a:rPr lang="en-US" b="1" dirty="0">
                <a:solidFill>
                  <a:srgbClr val="663300"/>
                </a:solidFill>
              </a:rPr>
              <a:t>Philo</a:t>
            </a:r>
            <a:r>
              <a:rPr lang="en-US" dirty="0"/>
              <a:t> and </a:t>
            </a:r>
            <a:r>
              <a:rPr lang="en-US" b="1" dirty="0">
                <a:solidFill>
                  <a:srgbClr val="663300"/>
                </a:solidFill>
              </a:rPr>
              <a:t>Josephus</a:t>
            </a:r>
            <a:r>
              <a:rPr lang="en-US" dirty="0">
                <a:solidFill>
                  <a:srgbClr val="663300"/>
                </a:solidFill>
              </a:rPr>
              <a:t>,</a:t>
            </a:r>
            <a:r>
              <a:rPr lang="en-US" dirty="0"/>
              <a:t> all understand “after Shabbat” as “after </a:t>
            </a:r>
            <a:r>
              <a:rPr lang="en-US" dirty="0" smtClean="0"/>
              <a:t/>
            </a:r>
            <a:br>
              <a:rPr lang="en-US" dirty="0" smtClean="0"/>
            </a:br>
            <a:r>
              <a:rPr lang="en-US" dirty="0" smtClean="0"/>
              <a:t>the </a:t>
            </a:r>
            <a:r>
              <a:rPr lang="en-US" dirty="0"/>
              <a:t>first festival (</a:t>
            </a:r>
            <a:r>
              <a:rPr lang="en-US" i="1" dirty="0" err="1"/>
              <a:t>yom</a:t>
            </a:r>
            <a:r>
              <a:rPr lang="en-US" i="1" dirty="0"/>
              <a:t> tov</a:t>
            </a:r>
            <a:r>
              <a:rPr lang="en-US" dirty="0"/>
              <a:t>) of </a:t>
            </a:r>
            <a:r>
              <a:rPr lang="en-US" dirty="0" err="1"/>
              <a:t>Matzot</a:t>
            </a:r>
            <a:r>
              <a:rPr lang="en-US" dirty="0"/>
              <a:t>.” According to this interpretation, the counting </a:t>
            </a:r>
            <a:r>
              <a:rPr lang="en-US" dirty="0" smtClean="0"/>
              <a:t/>
            </a:r>
            <a:br>
              <a:rPr lang="en-US" dirty="0" smtClean="0"/>
            </a:br>
            <a:r>
              <a:rPr lang="en-US" dirty="0" smtClean="0"/>
              <a:t>of </a:t>
            </a:r>
            <a:r>
              <a:rPr lang="en-US" dirty="0"/>
              <a:t>the </a:t>
            </a:r>
            <a:r>
              <a:rPr lang="en-US" i="1" dirty="0" err="1"/>
              <a:t>omer</a:t>
            </a:r>
            <a:r>
              <a:rPr lang="en-US" dirty="0"/>
              <a:t> begins on the second day of </a:t>
            </a:r>
            <a:r>
              <a:rPr lang="en-US" dirty="0" err="1" smtClean="0"/>
              <a:t>Matzot</a:t>
            </a:r>
            <a:r>
              <a:rPr lang="en-US" dirty="0" smtClean="0"/>
              <a:t> [Abib 16].</a:t>
            </a:r>
            <a:endParaRPr lang="en-US" dirty="0"/>
          </a:p>
          <a:p>
            <a:pPr marL="0" indent="0">
              <a:buNone/>
            </a:pPr>
            <a:r>
              <a:rPr lang="en-US" dirty="0"/>
              <a:t>For example, </a:t>
            </a:r>
            <a:r>
              <a:rPr lang="en-US" b="1" dirty="0">
                <a:solidFill>
                  <a:srgbClr val="663300"/>
                </a:solidFill>
              </a:rPr>
              <a:t>Philo</a:t>
            </a:r>
            <a:r>
              <a:rPr lang="en-US" dirty="0"/>
              <a:t> writes (</a:t>
            </a:r>
            <a:r>
              <a:rPr lang="en-US" i="1" dirty="0"/>
              <a:t>Special Laws</a:t>
            </a:r>
            <a:r>
              <a:rPr lang="en-US" dirty="0"/>
              <a:t> 1:162):</a:t>
            </a:r>
          </a:p>
          <a:p>
            <a:r>
              <a:rPr lang="en-US" dirty="0"/>
              <a:t>But within the feast [of </a:t>
            </a:r>
            <a:r>
              <a:rPr lang="en-US" dirty="0" err="1"/>
              <a:t>Matzot</a:t>
            </a:r>
            <a:r>
              <a:rPr lang="en-US" dirty="0"/>
              <a:t>] there is another feast </a:t>
            </a:r>
            <a:r>
              <a:rPr lang="en-US" b="1" dirty="0">
                <a:solidFill>
                  <a:srgbClr val="663300"/>
                </a:solidFill>
              </a:rPr>
              <a:t>following</a:t>
            </a:r>
            <a:r>
              <a:rPr lang="en-US" dirty="0"/>
              <a:t> </a:t>
            </a:r>
            <a:r>
              <a:rPr lang="en-US" dirty="0" smtClean="0"/>
              <a:t/>
            </a:r>
            <a:br>
              <a:rPr lang="en-US" dirty="0" smtClean="0"/>
            </a:br>
            <a:r>
              <a:rPr lang="en-US" dirty="0" smtClean="0"/>
              <a:t>directly </a:t>
            </a:r>
            <a:r>
              <a:rPr lang="en-US" b="1" dirty="0">
                <a:solidFill>
                  <a:srgbClr val="663300"/>
                </a:solidFill>
              </a:rPr>
              <a:t>after the first day. </a:t>
            </a:r>
            <a:r>
              <a:rPr lang="en-US" b="1" dirty="0" smtClean="0">
                <a:solidFill>
                  <a:srgbClr val="663300"/>
                </a:solidFill>
              </a:rPr>
              <a:t> </a:t>
            </a:r>
            <a:r>
              <a:rPr lang="en-US" dirty="0" smtClean="0"/>
              <a:t>This </a:t>
            </a:r>
            <a:r>
              <a:rPr lang="en-US" dirty="0"/>
              <a:t>is called “</a:t>
            </a:r>
            <a:r>
              <a:rPr lang="en-US" dirty="0" smtClean="0"/>
              <a:t>The </a:t>
            </a:r>
            <a:r>
              <a:rPr lang="en-US" sz="2200" dirty="0" smtClean="0"/>
              <a:t>[</a:t>
            </a:r>
            <a:r>
              <a:rPr lang="en-US" sz="1900" dirty="0" smtClean="0"/>
              <a:t>wave</a:t>
            </a:r>
            <a:r>
              <a:rPr lang="en-US" sz="2200" dirty="0" smtClean="0"/>
              <a:t>]</a:t>
            </a:r>
            <a:r>
              <a:rPr lang="en-US" dirty="0" smtClean="0"/>
              <a:t> </a:t>
            </a:r>
            <a:r>
              <a:rPr lang="en-US" dirty="0"/>
              <a:t>Sheaf.”</a:t>
            </a:r>
            <a:r>
              <a:rPr lang="en-US" baseline="30000" dirty="0"/>
              <a:t>[12</a:t>
            </a:r>
            <a:r>
              <a:rPr lang="en-US" baseline="30000" dirty="0" smtClean="0"/>
              <a:t>]</a:t>
            </a:r>
          </a:p>
          <a:p>
            <a:pPr marL="0" indent="0">
              <a:buNone/>
            </a:pPr>
            <a:r>
              <a:rPr lang="en-US" b="1" dirty="0" smtClean="0">
                <a:solidFill>
                  <a:srgbClr val="663300"/>
                </a:solidFill>
              </a:rPr>
              <a:t>Josephus</a:t>
            </a:r>
            <a:r>
              <a:rPr lang="en-US" dirty="0" smtClean="0"/>
              <a:t> </a:t>
            </a:r>
            <a:r>
              <a:rPr lang="en-US" dirty="0"/>
              <a:t>also follows this interpretation (</a:t>
            </a:r>
            <a:r>
              <a:rPr lang="en-US" i="1" dirty="0"/>
              <a:t>Ant</a:t>
            </a:r>
            <a:r>
              <a:rPr lang="en-US" dirty="0"/>
              <a:t>. 3:5 [250]):</a:t>
            </a:r>
          </a:p>
          <a:p>
            <a:r>
              <a:rPr lang="en-US" dirty="0"/>
              <a:t>On the second day of Unleavened Bread, that is to say </a:t>
            </a:r>
            <a:r>
              <a:rPr lang="en-US" b="1" dirty="0">
                <a:solidFill>
                  <a:srgbClr val="663300"/>
                </a:solidFill>
              </a:rPr>
              <a:t>the sixteenth, </a:t>
            </a:r>
            <a:r>
              <a:rPr lang="en-US" dirty="0"/>
              <a:t>our people partake of the crops which they have reaped and which have not been touched </a:t>
            </a:r>
            <a:r>
              <a:rPr lang="en-US" dirty="0" smtClean="0"/>
              <a:t/>
            </a:r>
            <a:br>
              <a:rPr lang="en-US" dirty="0" smtClean="0"/>
            </a:br>
            <a:r>
              <a:rPr lang="en-US" dirty="0" smtClean="0"/>
              <a:t>till </a:t>
            </a:r>
            <a:r>
              <a:rPr lang="en-US" dirty="0"/>
              <a:t>then, and esteeming it right first to do homage to God to whom they owe the abundance of these gifts, they offer to Him the </a:t>
            </a:r>
            <a:r>
              <a:rPr lang="en-US" b="1" dirty="0">
                <a:solidFill>
                  <a:srgbClr val="663300"/>
                </a:solidFill>
              </a:rPr>
              <a:t>first-fruits of the barley</a:t>
            </a:r>
            <a:r>
              <a:rPr lang="en-US" b="1" dirty="0" smtClean="0">
                <a:solidFill>
                  <a:srgbClr val="663300"/>
                </a:solidFill>
              </a:rPr>
              <a:t>…</a:t>
            </a:r>
            <a:r>
              <a:rPr lang="en-US" baseline="30000" dirty="0" smtClean="0"/>
              <a:t>[13</a:t>
            </a:r>
            <a:r>
              <a:rPr lang="en-US" baseline="30000" dirty="0"/>
              <a:t>]</a:t>
            </a:r>
            <a:endParaRPr lang="en-US" b="1" dirty="0"/>
          </a:p>
        </p:txBody>
      </p:sp>
      <p:sp>
        <p:nvSpPr>
          <p:cNvPr id="4" name="Slide Number Placeholder 3"/>
          <p:cNvSpPr>
            <a:spLocks noGrp="1"/>
          </p:cNvSpPr>
          <p:nvPr>
            <p:ph type="sldNum" sz="quarter" idx="12"/>
          </p:nvPr>
        </p:nvSpPr>
        <p:spPr>
          <a:xfrm>
            <a:off x="9344766" y="6492875"/>
            <a:ext cx="2844059" cy="365125"/>
          </a:xfrm>
        </p:spPr>
        <p:txBody>
          <a:bodyPr/>
          <a:lstStyle/>
          <a:p>
            <a:fld id="{81FEFA0A-2F20-4B60-98C6-5FFDA469AA1C}" type="slidenum">
              <a:rPr lang="en-US" smtClean="0">
                <a:solidFill>
                  <a:schemeClr val="tx1"/>
                </a:solidFill>
              </a:rPr>
              <a:pPr/>
              <a:t>10</a:t>
            </a:fld>
            <a:endParaRPr lang="en-US" dirty="0">
              <a:solidFill>
                <a:schemeClr val="tx1"/>
              </a:solidFill>
            </a:endParaRPr>
          </a:p>
        </p:txBody>
      </p:sp>
      <p:sp>
        <p:nvSpPr>
          <p:cNvPr id="7" name="Rectangle 6"/>
          <p:cNvSpPr/>
          <p:nvPr/>
        </p:nvSpPr>
        <p:spPr>
          <a:xfrm>
            <a:off x="405780" y="7029400"/>
            <a:ext cx="11637441" cy="1938992"/>
          </a:xfrm>
          <a:prstGeom prst="rect">
            <a:avLst/>
          </a:prstGeom>
        </p:spPr>
        <p:txBody>
          <a:bodyPr wrap="square">
            <a:spAutoFit/>
          </a:bodyPr>
          <a:lstStyle/>
          <a:p>
            <a:r>
              <a:rPr lang="en-US" baseline="30000" dirty="0" smtClean="0"/>
              <a:t>Footnote references … [12</a:t>
            </a:r>
            <a:r>
              <a:rPr lang="en-US" baseline="30000" dirty="0"/>
              <a:t>]</a:t>
            </a:r>
          </a:p>
          <a:p>
            <a:r>
              <a:rPr lang="en-US" dirty="0" smtClean="0"/>
              <a:t>  Philo</a:t>
            </a:r>
            <a:r>
              <a:rPr lang="en-US" dirty="0"/>
              <a:t>, “On the Special Laws 1-4,” trans. Naomi G. Cohen, in </a:t>
            </a:r>
            <a:r>
              <a:rPr lang="en-US" i="1" dirty="0"/>
              <a:t>Outside the Bible:</a:t>
            </a:r>
            <a:r>
              <a:rPr lang="en-US" dirty="0"/>
              <a:t> </a:t>
            </a:r>
            <a:r>
              <a:rPr lang="en-US" i="1" dirty="0"/>
              <a:t>Ancient Jewish Writings Related to Scripture</a:t>
            </a:r>
            <a:r>
              <a:rPr lang="en-US" dirty="0"/>
              <a:t> (eds., Louis H. Feldman, James H. </a:t>
            </a:r>
            <a:r>
              <a:rPr lang="en-US" dirty="0" err="1"/>
              <a:t>Kugel</a:t>
            </a:r>
            <a:r>
              <a:rPr lang="en-US" dirty="0"/>
              <a:t>, and Lawrence H. </a:t>
            </a:r>
            <a:r>
              <a:rPr lang="en-US" dirty="0" err="1"/>
              <a:t>Schiffman</a:t>
            </a:r>
            <a:r>
              <a:rPr lang="en-US" dirty="0"/>
              <a:t>; Philadelphia: JPS, 2013), 1075</a:t>
            </a:r>
            <a:r>
              <a:rPr lang="en-US" dirty="0" smtClean="0"/>
              <a:t>.</a:t>
            </a:r>
          </a:p>
          <a:p>
            <a:r>
              <a:rPr lang="en-US" dirty="0"/>
              <a:t>…</a:t>
            </a:r>
            <a:r>
              <a:rPr lang="en-US" baseline="30000" dirty="0"/>
              <a:t>[13</a:t>
            </a:r>
            <a:r>
              <a:rPr lang="en-US" baseline="30000" dirty="0" smtClean="0"/>
              <a:t>] </a:t>
            </a:r>
            <a:r>
              <a:rPr lang="en-US" dirty="0"/>
              <a:t>Josephus, </a:t>
            </a:r>
            <a:r>
              <a:rPr lang="en-US" i="1" dirty="0"/>
              <a:t>Jewish Antiquities Books I-IV</a:t>
            </a:r>
            <a:r>
              <a:rPr lang="en-US" dirty="0"/>
              <a:t> (trans., H. St. J. Thackeray; Loeb Classical Library; London: William Heinemann, 1967 [1930]), 438-441</a:t>
            </a:r>
            <a:endParaRPr lang="en-US" b="1" dirty="0"/>
          </a:p>
          <a:p>
            <a:endParaRPr lang="en-US" dirty="0"/>
          </a:p>
        </p:txBody>
      </p:sp>
      <p:sp>
        <p:nvSpPr>
          <p:cNvPr id="8" name="Title 1"/>
          <p:cNvSpPr txBox="1">
            <a:spLocks/>
          </p:cNvSpPr>
          <p:nvPr/>
        </p:nvSpPr>
        <p:spPr>
          <a:xfrm>
            <a:off x="837828" y="197768"/>
            <a:ext cx="11233248" cy="1143000"/>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sz="4000" b="1" dirty="0" smtClean="0">
                <a:solidFill>
                  <a:srgbClr val="FF9900"/>
                </a:solidFill>
              </a:rPr>
              <a:t>What About ‘</a:t>
            </a:r>
            <a:r>
              <a:rPr lang="en-US" sz="4000" b="1" u="sng" dirty="0" smtClean="0">
                <a:solidFill>
                  <a:srgbClr val="FF9900"/>
                </a:solidFill>
              </a:rPr>
              <a:t>Trusted</a:t>
            </a:r>
            <a:r>
              <a:rPr lang="en-US" sz="4000" b="1" dirty="0" smtClean="0">
                <a:solidFill>
                  <a:srgbClr val="FF9900"/>
                </a:solidFill>
              </a:rPr>
              <a:t>’ Jewish Historians for the “start” &amp; “length” of the Omer Count?</a:t>
            </a:r>
          </a:p>
        </p:txBody>
      </p:sp>
      <p:pic>
        <p:nvPicPr>
          <p:cNvPr id="7171" name="Picture 3" descr="C:\Users\Rae\Desktop\Phil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7820" y="2708920"/>
            <a:ext cx="1243136" cy="15073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3" name="Picture 5" descr="C:\Users\Rae\Desktop\Josephus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984" y="4013572"/>
            <a:ext cx="977900" cy="1427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07876" y="6453336"/>
            <a:ext cx="11233248" cy="404664"/>
          </a:xfrm>
          <a:prstGeom prst="rect">
            <a:avLst/>
          </a:prstGeom>
        </p:spPr>
        <p:txBody>
          <a:bodyPr vert="horz" lIns="91440" tIns="45720" rIns="91440" bIns="45720" rtlCol="0" anchor="b">
            <a:normAutofit/>
            <a:scene3d>
              <a:camera prst="orthographicFront"/>
              <a:lightRig rig="threePt" dir="t"/>
            </a:scene3d>
            <a:sp3d extrusionH="57150">
              <a:bevelT w="82550" h="38100" prst="coolSlant"/>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sz="2200" dirty="0" smtClean="0"/>
              <a:t>https://www.thetorah.com/article/when-does-counting-the-omer-begin</a:t>
            </a:r>
            <a:endParaRPr lang="en-US" sz="2200" dirty="0"/>
          </a:p>
        </p:txBody>
      </p:sp>
    </p:spTree>
    <p:extLst>
      <p:ext uri="{BB962C8B-B14F-4D97-AF65-F5344CB8AC3E}">
        <p14:creationId xmlns:p14="http://schemas.microsoft.com/office/powerpoint/2010/main" val="150622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e\Desktop\Aust  99 Omer count\question bkgd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2772" y="-53518"/>
            <a:ext cx="18230326" cy="794701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33772" y="1484784"/>
            <a:ext cx="8640960" cy="4608512"/>
          </a:xfrm>
          <a:solidFill>
            <a:schemeClr val="bg1"/>
          </a:solidFill>
          <a:ln w="57150">
            <a:solidFill>
              <a:schemeClr val="accent1">
                <a:lumMod val="60000"/>
                <a:lumOff val="40000"/>
              </a:schemeClr>
            </a:solidFill>
          </a:ln>
          <a:scene3d>
            <a:camera prst="orthographicFront"/>
            <a:lightRig rig="threePt" dir="t"/>
          </a:scene3d>
          <a:sp3d>
            <a:bevelT w="152400" h="50800" prst="softRound"/>
          </a:sp3d>
        </p:spPr>
        <p:txBody>
          <a:bodyPr>
            <a:normAutofit fontScale="92500" lnSpcReduction="20000"/>
            <a:sp3d extrusionH="57150">
              <a:bevelT h="25400" prst="softRound"/>
            </a:sp3d>
          </a:bodyPr>
          <a:lstStyle/>
          <a:p>
            <a:pPr marL="0" lvl="0" indent="0">
              <a:buNone/>
            </a:pPr>
            <a:endParaRPr lang="en-US" sz="600" b="1" dirty="0" smtClean="0">
              <a:latin typeface="Calibri" pitchFamily="34" charset="0"/>
              <a:cs typeface="Calibri" pitchFamily="34" charset="0"/>
            </a:endParaRPr>
          </a:p>
          <a:p>
            <a:pPr lvl="0"/>
            <a:r>
              <a:rPr lang="en-US" b="1" dirty="0" smtClean="0">
                <a:latin typeface="Calibri" pitchFamily="34" charset="0"/>
                <a:cs typeface="Calibri" pitchFamily="34" charset="0"/>
              </a:rPr>
              <a:t>Philo </a:t>
            </a:r>
            <a:r>
              <a:rPr lang="en-US" b="1" dirty="0">
                <a:latin typeface="Calibri" pitchFamily="34" charset="0"/>
                <a:cs typeface="Calibri" pitchFamily="34" charset="0"/>
              </a:rPr>
              <a:t>of Alexandria</a:t>
            </a:r>
            <a:r>
              <a:rPr lang="en-US" dirty="0">
                <a:latin typeface="Calibri" pitchFamily="34" charset="0"/>
                <a:cs typeface="Calibri" pitchFamily="34" charset="0"/>
              </a:rPr>
              <a:t> (20 BCE – </a:t>
            </a:r>
            <a:r>
              <a:rPr lang="en-US" b="1" dirty="0" smtClean="0">
                <a:solidFill>
                  <a:srgbClr val="FF0000"/>
                </a:solidFill>
                <a:latin typeface="Calibri" pitchFamily="34" charset="0"/>
                <a:cs typeface="Calibri" pitchFamily="34" charset="0"/>
              </a:rPr>
              <a:t>50</a:t>
            </a:r>
            <a:r>
              <a:rPr lang="en-US" b="1" dirty="0">
                <a:solidFill>
                  <a:srgbClr val="FF0000"/>
                </a:solidFill>
                <a:latin typeface="Calibri" pitchFamily="34" charset="0"/>
                <a:cs typeface="Calibri" pitchFamily="34" charset="0"/>
              </a:rPr>
              <a:t> CE</a:t>
            </a:r>
            <a:r>
              <a:rPr lang="en-US" dirty="0">
                <a:latin typeface="Calibri" pitchFamily="34" charset="0"/>
                <a:cs typeface="Calibri" pitchFamily="34" charset="0"/>
              </a:rPr>
              <a:t>) was a Hellenistic </a:t>
            </a:r>
            <a:r>
              <a:rPr lang="en-US" b="1" dirty="0">
                <a:solidFill>
                  <a:srgbClr val="FF0000"/>
                </a:solidFill>
                <a:latin typeface="Calibri" pitchFamily="34" charset="0"/>
                <a:cs typeface="Calibri" pitchFamily="34" charset="0"/>
              </a:rPr>
              <a:t>Jewish</a:t>
            </a:r>
            <a:r>
              <a:rPr lang="en-US" dirty="0">
                <a:latin typeface="Calibri" pitchFamily="34" charset="0"/>
                <a:cs typeface="Calibri" pitchFamily="34" charset="0"/>
              </a:rPr>
              <a:t> </a:t>
            </a:r>
            <a:r>
              <a:rPr lang="en-US" b="1" dirty="0">
                <a:solidFill>
                  <a:srgbClr val="FF0000"/>
                </a:solidFill>
                <a:latin typeface="Calibri" pitchFamily="34" charset="0"/>
                <a:cs typeface="Calibri" pitchFamily="34" charset="0"/>
              </a:rPr>
              <a:t>philosopher</a:t>
            </a:r>
            <a:r>
              <a:rPr lang="en-US" dirty="0">
                <a:latin typeface="Calibri" pitchFamily="34" charset="0"/>
                <a:cs typeface="Calibri" pitchFamily="34" charset="0"/>
              </a:rPr>
              <a:t> </a:t>
            </a:r>
            <a:r>
              <a:rPr lang="en-US" dirty="0">
                <a:effectLst>
                  <a:glow rad="63500">
                    <a:srgbClr val="FF99FF"/>
                  </a:glow>
                </a:effectLst>
                <a:latin typeface="Calibri" pitchFamily="34" charset="0"/>
                <a:cs typeface="Calibri" pitchFamily="34" charset="0"/>
              </a:rPr>
              <a:t>who lived in Alexandria.  </a:t>
            </a:r>
            <a:r>
              <a:rPr lang="en-US" dirty="0">
                <a:latin typeface="Calibri" pitchFamily="34" charset="0"/>
                <a:cs typeface="Calibri" pitchFamily="34" charset="0"/>
              </a:rPr>
              <a:t>His historical account shows the Jews in Judah were already using Abib 16 as Wave Sheaf long before Rabbi </a:t>
            </a:r>
            <a:r>
              <a:rPr lang="en-US" dirty="0" err="1">
                <a:latin typeface="Calibri" pitchFamily="34" charset="0"/>
                <a:cs typeface="Calibri" pitchFamily="34" charset="0"/>
              </a:rPr>
              <a:t>Rashbi</a:t>
            </a:r>
            <a:r>
              <a:rPr lang="en-US" dirty="0">
                <a:latin typeface="Calibri" pitchFamily="34" charset="0"/>
                <a:cs typeface="Calibri" pitchFamily="34" charset="0"/>
              </a:rPr>
              <a:t> died in 180 CE where Omer 33 is already linked to Abib 16.</a:t>
            </a:r>
          </a:p>
          <a:p>
            <a:pPr lvl="0"/>
            <a:r>
              <a:rPr lang="en-US" b="1" dirty="0">
                <a:latin typeface="Calibri" pitchFamily="34" charset="0"/>
                <a:cs typeface="Calibri" pitchFamily="34" charset="0"/>
              </a:rPr>
              <a:t>Philo</a:t>
            </a:r>
            <a:r>
              <a:rPr lang="en-US" dirty="0">
                <a:latin typeface="Calibri" pitchFamily="34" charset="0"/>
                <a:cs typeface="Calibri" pitchFamily="34" charset="0"/>
              </a:rPr>
              <a:t> came from a priestly family – his deployment was to </a:t>
            </a:r>
            <a:r>
              <a:rPr lang="en-US" b="1" dirty="0">
                <a:solidFill>
                  <a:srgbClr val="FF0000"/>
                </a:solidFill>
                <a:latin typeface="Calibri" pitchFamily="34" charset="0"/>
                <a:cs typeface="Calibri" pitchFamily="34" charset="0"/>
              </a:rPr>
              <a:t>harmonize Jewish </a:t>
            </a:r>
            <a:r>
              <a:rPr lang="en-US" b="1" dirty="0" smtClean="0">
                <a:solidFill>
                  <a:srgbClr val="FF0000"/>
                </a:solidFill>
                <a:latin typeface="Calibri" pitchFamily="34" charset="0"/>
                <a:cs typeface="Calibri" pitchFamily="34" charset="0"/>
              </a:rPr>
              <a:t>scripture</a:t>
            </a:r>
            <a:r>
              <a:rPr lang="en-US" dirty="0" smtClean="0">
                <a:solidFill>
                  <a:srgbClr val="FF0000"/>
                </a:solidFill>
                <a:latin typeface="Calibri" pitchFamily="34" charset="0"/>
                <a:cs typeface="Calibri" pitchFamily="34" charset="0"/>
              </a:rPr>
              <a:t>,</a:t>
            </a:r>
            <a:r>
              <a:rPr lang="en-US" dirty="0" smtClean="0">
                <a:latin typeface="Calibri" pitchFamily="34" charset="0"/>
                <a:cs typeface="Calibri" pitchFamily="34" charset="0"/>
              </a:rPr>
              <a:t> </a:t>
            </a:r>
            <a:r>
              <a:rPr lang="en-US" dirty="0">
                <a:latin typeface="Calibri" pitchFamily="34" charset="0"/>
                <a:cs typeface="Calibri" pitchFamily="34" charset="0"/>
              </a:rPr>
              <a:t>mainly the Torah, along </a:t>
            </a:r>
            <a:r>
              <a:rPr lang="en-US" b="1" dirty="0">
                <a:solidFill>
                  <a:srgbClr val="FF0000"/>
                </a:solidFill>
                <a:latin typeface="Calibri" pitchFamily="34" charset="0"/>
                <a:cs typeface="Calibri" pitchFamily="34" charset="0"/>
              </a:rPr>
              <a:t>with Greek philosophy</a:t>
            </a:r>
            <a:r>
              <a:rPr lang="en-US" dirty="0">
                <a:latin typeface="Calibri" pitchFamily="34" charset="0"/>
                <a:cs typeface="Calibri" pitchFamily="34" charset="0"/>
              </a:rPr>
              <a:t> </a:t>
            </a:r>
            <a:r>
              <a:rPr lang="en-US" dirty="0" smtClean="0">
                <a:latin typeface="Calibri" pitchFamily="34" charset="0"/>
                <a:cs typeface="Calibri" pitchFamily="34" charset="0"/>
              </a:rPr>
              <a:t/>
            </a:r>
            <a:br>
              <a:rPr lang="en-US" dirty="0" smtClean="0">
                <a:latin typeface="Calibri" pitchFamily="34" charset="0"/>
                <a:cs typeface="Calibri" pitchFamily="34" charset="0"/>
              </a:rPr>
            </a:br>
            <a:r>
              <a:rPr lang="en-US" dirty="0" smtClean="0">
                <a:latin typeface="Calibri" pitchFamily="34" charset="0"/>
                <a:cs typeface="Calibri" pitchFamily="34" charset="0"/>
              </a:rPr>
              <a:t>(</a:t>
            </a:r>
            <a:r>
              <a:rPr lang="en-US" dirty="0">
                <a:latin typeface="Calibri" pitchFamily="34" charset="0"/>
                <a:cs typeface="Calibri" pitchFamily="34" charset="0"/>
              </a:rPr>
              <a:t>often misunderstood</a:t>
            </a:r>
            <a:r>
              <a:rPr lang="en-US" dirty="0" smtClean="0">
                <a:latin typeface="Calibri" pitchFamily="34" charset="0"/>
                <a:cs typeface="Calibri" pitchFamily="34" charset="0"/>
              </a:rPr>
              <a:t>). </a:t>
            </a:r>
            <a:r>
              <a:rPr lang="en-US" dirty="0">
                <a:latin typeface="Calibri" pitchFamily="34" charset="0"/>
                <a:cs typeface="Calibri" pitchFamily="34" charset="0"/>
              </a:rPr>
              <a:t> His ancestors and family had social ties and connections to the priesthood </a:t>
            </a:r>
            <a:r>
              <a:rPr lang="en-US" dirty="0" smtClean="0">
                <a:latin typeface="Calibri" pitchFamily="34" charset="0"/>
                <a:cs typeface="Calibri" pitchFamily="34" charset="0"/>
              </a:rPr>
              <a:t>in Judea </a:t>
            </a:r>
            <a:r>
              <a:rPr lang="en-US" dirty="0">
                <a:latin typeface="Calibri" pitchFamily="34" charset="0"/>
                <a:cs typeface="Calibri" pitchFamily="34" charset="0"/>
              </a:rPr>
              <a:t>[</a:t>
            </a:r>
            <a:r>
              <a:rPr lang="en-US" sz="2200" b="1" dirty="0">
                <a:solidFill>
                  <a:srgbClr val="FF0000"/>
                </a:solidFill>
                <a:latin typeface="Calibri" pitchFamily="34" charset="0"/>
                <a:cs typeface="Calibri" pitchFamily="34" charset="0"/>
              </a:rPr>
              <a:t>very corrupt at that time</a:t>
            </a:r>
            <a:r>
              <a:rPr lang="en-US" sz="2200" b="1" dirty="0" smtClean="0">
                <a:solidFill>
                  <a:srgbClr val="FF0000"/>
                </a:solidFill>
                <a:latin typeface="Calibri" pitchFamily="34" charset="0"/>
                <a:cs typeface="Calibri" pitchFamily="34" charset="0"/>
              </a:rPr>
              <a:t>!</a:t>
            </a:r>
            <a:r>
              <a:rPr lang="en-US" dirty="0" smtClean="0">
                <a:latin typeface="Calibri" pitchFamily="34" charset="0"/>
                <a:cs typeface="Calibri" pitchFamily="34" charset="0"/>
              </a:rPr>
              <a:t>], the</a:t>
            </a:r>
            <a:br>
              <a:rPr lang="en-US" dirty="0" smtClean="0">
                <a:latin typeface="Calibri" pitchFamily="34" charset="0"/>
                <a:cs typeface="Calibri" pitchFamily="34" charset="0"/>
              </a:rPr>
            </a:br>
            <a:r>
              <a:rPr lang="en-US" dirty="0" err="1" smtClean="0">
                <a:latin typeface="Calibri" pitchFamily="34" charset="0"/>
                <a:cs typeface="Calibri" pitchFamily="34" charset="0"/>
              </a:rPr>
              <a:t>Hasmonean</a:t>
            </a:r>
            <a:r>
              <a:rPr lang="en-US" dirty="0" smtClean="0">
                <a:latin typeface="Calibri" pitchFamily="34" charset="0"/>
                <a:cs typeface="Calibri" pitchFamily="34" charset="0"/>
              </a:rPr>
              <a:t> </a:t>
            </a:r>
            <a:r>
              <a:rPr lang="en-US" dirty="0">
                <a:latin typeface="Calibri" pitchFamily="34" charset="0"/>
                <a:cs typeface="Calibri" pitchFamily="34" charset="0"/>
              </a:rPr>
              <a:t>&amp; </a:t>
            </a:r>
            <a:r>
              <a:rPr lang="en-US" dirty="0" err="1">
                <a:latin typeface="Calibri" pitchFamily="34" charset="0"/>
                <a:cs typeface="Calibri" pitchFamily="34" charset="0"/>
              </a:rPr>
              <a:t>Herodian</a:t>
            </a:r>
            <a:r>
              <a:rPr lang="en-US" dirty="0">
                <a:latin typeface="Calibri" pitchFamily="34" charset="0"/>
                <a:cs typeface="Calibri" pitchFamily="34" charset="0"/>
              </a:rPr>
              <a:t> dynasties, etc.  Philo received a thorough education in the Hellenistic cultures of Alexandria, ancient Rome/Egypt, and </a:t>
            </a:r>
            <a:r>
              <a:rPr lang="en-US" dirty="0" smtClean="0">
                <a:latin typeface="Calibri" pitchFamily="34" charset="0"/>
                <a:cs typeface="Calibri" pitchFamily="34" charset="0"/>
              </a:rPr>
              <a:t>particularly </a:t>
            </a:r>
            <a:r>
              <a:rPr lang="en-US" dirty="0">
                <a:latin typeface="Calibri" pitchFamily="34" charset="0"/>
                <a:cs typeface="Calibri" pitchFamily="34" charset="0"/>
              </a:rPr>
              <a:t>the </a:t>
            </a:r>
            <a:r>
              <a:rPr lang="en-US" b="1" dirty="0">
                <a:solidFill>
                  <a:srgbClr val="FF0000"/>
                </a:solidFill>
                <a:latin typeface="Calibri" pitchFamily="34" charset="0"/>
                <a:cs typeface="Calibri" pitchFamily="34" charset="0"/>
              </a:rPr>
              <a:t>traditions of Judaism </a:t>
            </a:r>
            <a:r>
              <a:rPr lang="en-US" dirty="0">
                <a:latin typeface="Calibri" pitchFamily="34" charset="0"/>
                <a:cs typeface="Calibri" pitchFamily="34" charset="0"/>
              </a:rPr>
              <a:t>including </a:t>
            </a:r>
            <a:r>
              <a:rPr lang="en-US" b="1" dirty="0">
                <a:solidFill>
                  <a:srgbClr val="FF0000"/>
                </a:solidFill>
                <a:latin typeface="Calibri" pitchFamily="34" charset="0"/>
                <a:cs typeface="Calibri" pitchFamily="34" charset="0"/>
              </a:rPr>
              <a:t>Jewish traditional literature</a:t>
            </a:r>
            <a:r>
              <a:rPr lang="en-US" dirty="0">
                <a:latin typeface="Calibri" pitchFamily="34" charset="0"/>
                <a:cs typeface="Calibri" pitchFamily="34" charset="0"/>
              </a:rPr>
              <a:t> and Greek philosophy.</a:t>
            </a:r>
          </a:p>
          <a:p>
            <a:pPr lvl="0"/>
            <a:r>
              <a:rPr lang="en-US" b="1" dirty="0">
                <a:latin typeface="Calibri" pitchFamily="34" charset="0"/>
                <a:cs typeface="Calibri" pitchFamily="34" charset="0"/>
              </a:rPr>
              <a:t>Philo visited the second temple in Jerusalem at least </a:t>
            </a:r>
            <a:r>
              <a:rPr lang="en-US" sz="2600" b="1" u="sng" dirty="0" smtClean="0">
                <a:solidFill>
                  <a:srgbClr val="FF0000"/>
                </a:solidFill>
                <a:effectLst>
                  <a:glow rad="127000">
                    <a:srgbClr val="FFFF00"/>
                  </a:glow>
                </a:effectLst>
                <a:latin typeface="Calibri" pitchFamily="34" charset="0"/>
                <a:cs typeface="Calibri" pitchFamily="34" charset="0"/>
              </a:rPr>
              <a:t>ONCE</a:t>
            </a:r>
            <a:r>
              <a:rPr lang="en-US" b="1" dirty="0" smtClean="0">
                <a:latin typeface="Calibri" pitchFamily="34" charset="0"/>
                <a:cs typeface="Calibri" pitchFamily="34" charset="0"/>
              </a:rPr>
              <a:t> in </a:t>
            </a:r>
            <a:r>
              <a:rPr lang="en-US" b="1" dirty="0">
                <a:latin typeface="Calibri" pitchFamily="34" charset="0"/>
                <a:cs typeface="Calibri" pitchFamily="34" charset="0"/>
              </a:rPr>
              <a:t>his lifetime</a:t>
            </a:r>
            <a:r>
              <a:rPr lang="en-US" dirty="0">
                <a:latin typeface="Calibri" pitchFamily="34" charset="0"/>
                <a:cs typeface="Calibri" pitchFamily="34" charset="0"/>
              </a:rPr>
              <a:t>. [</a:t>
            </a:r>
            <a:r>
              <a:rPr lang="en-US" b="1" dirty="0">
                <a:solidFill>
                  <a:srgbClr val="FF0000"/>
                </a:solidFill>
                <a:latin typeface="Calibri" pitchFamily="34" charset="0"/>
                <a:cs typeface="Calibri" pitchFamily="34" charset="0"/>
              </a:rPr>
              <a:t>Didn’t </a:t>
            </a:r>
            <a:r>
              <a:rPr lang="en-US" b="1" dirty="0" smtClean="0">
                <a:solidFill>
                  <a:srgbClr val="FF0000"/>
                </a:solidFill>
                <a:latin typeface="Calibri" pitchFamily="34" charset="0"/>
                <a:cs typeface="Calibri" pitchFamily="34" charset="0"/>
              </a:rPr>
              <a:t>he go </a:t>
            </a:r>
            <a:r>
              <a:rPr lang="en-US" b="1" dirty="0">
                <a:solidFill>
                  <a:srgbClr val="FF0000"/>
                </a:solidFill>
                <a:latin typeface="Calibri" pitchFamily="34" charset="0"/>
                <a:cs typeface="Calibri" pitchFamily="34" charset="0"/>
              </a:rPr>
              <a:t>up to the yearly feasts as Torah commands?</a:t>
            </a:r>
            <a:r>
              <a:rPr lang="en-US" dirty="0">
                <a:latin typeface="Calibri" pitchFamily="34" charset="0"/>
                <a:cs typeface="Calibri" pitchFamily="34" charset="0"/>
              </a:rPr>
              <a:t>]  Philo would have been a contemporary of Jesus and His </a:t>
            </a:r>
            <a:r>
              <a:rPr lang="en-US" dirty="0" smtClean="0">
                <a:latin typeface="Calibri" pitchFamily="34" charset="0"/>
                <a:cs typeface="Calibri" pitchFamily="34" charset="0"/>
              </a:rPr>
              <a:t>apostles. </a:t>
            </a:r>
            <a:br>
              <a:rPr lang="en-US" dirty="0" smtClean="0">
                <a:latin typeface="Calibri" pitchFamily="34" charset="0"/>
                <a:cs typeface="Calibri" pitchFamily="34" charset="0"/>
              </a:rPr>
            </a:br>
            <a:r>
              <a:rPr lang="en-US" dirty="0" smtClean="0">
                <a:latin typeface="Calibri" pitchFamily="34" charset="0"/>
                <a:cs typeface="Calibri" pitchFamily="34" charset="0"/>
              </a:rPr>
              <a:t>[</a:t>
            </a:r>
            <a:r>
              <a:rPr lang="en-US" b="1" dirty="0" smtClean="0">
                <a:solidFill>
                  <a:srgbClr val="FF0000"/>
                </a:solidFill>
                <a:latin typeface="Calibri" pitchFamily="34" charset="0"/>
                <a:cs typeface="Calibri" pitchFamily="34" charset="0"/>
              </a:rPr>
              <a:t>Question:  Did Philo </a:t>
            </a:r>
            <a:r>
              <a:rPr lang="en-US" b="1" dirty="0">
                <a:solidFill>
                  <a:srgbClr val="FF0000"/>
                </a:solidFill>
                <a:latin typeface="Calibri" pitchFamily="34" charset="0"/>
                <a:cs typeface="Calibri" pitchFamily="34" charset="0"/>
              </a:rPr>
              <a:t>ever see any of these gospel people</a:t>
            </a:r>
            <a:r>
              <a:rPr lang="en-US" b="1" dirty="0" smtClean="0">
                <a:solidFill>
                  <a:srgbClr val="FF0000"/>
                </a:solidFill>
                <a:latin typeface="Calibri" pitchFamily="34" charset="0"/>
                <a:cs typeface="Calibri" pitchFamily="34" charset="0"/>
              </a:rPr>
              <a:t>?</a:t>
            </a:r>
            <a:r>
              <a:rPr lang="en-US" dirty="0" smtClean="0">
                <a:latin typeface="Calibri" pitchFamily="34" charset="0"/>
                <a:cs typeface="Calibri" pitchFamily="34" charset="0"/>
              </a:rPr>
              <a:t>]</a:t>
            </a:r>
            <a:endParaRPr lang="en-US" dirty="0">
              <a:latin typeface="Calibri" pitchFamily="34" charset="0"/>
              <a:cs typeface="Calibri" pitchFamily="34" charset="0"/>
            </a:endParaRPr>
          </a:p>
          <a:p>
            <a:endParaRPr lang="en-US" dirty="0"/>
          </a:p>
        </p:txBody>
      </p:sp>
      <p:sp>
        <p:nvSpPr>
          <p:cNvPr id="4" name="Slide Number Placeholder 3"/>
          <p:cNvSpPr>
            <a:spLocks noGrp="1"/>
          </p:cNvSpPr>
          <p:nvPr>
            <p:ph type="sldNum" sz="quarter" idx="12"/>
          </p:nvPr>
        </p:nvSpPr>
        <p:spPr>
          <a:xfrm>
            <a:off x="9336902" y="6381328"/>
            <a:ext cx="2844059" cy="365125"/>
          </a:xfrm>
        </p:spPr>
        <p:txBody>
          <a:bodyPr/>
          <a:lstStyle/>
          <a:p>
            <a:fld id="{81FEFA0A-2F20-4B60-98C6-5FFDA469AA1C}" type="slidenum">
              <a:rPr lang="en-US" smtClean="0">
                <a:solidFill>
                  <a:schemeClr val="bg1"/>
                </a:solidFill>
              </a:rPr>
              <a:pPr/>
              <a:t>11</a:t>
            </a:fld>
            <a:endParaRPr lang="en-US" dirty="0">
              <a:solidFill>
                <a:schemeClr val="bg1"/>
              </a:solidFill>
            </a:endParaRPr>
          </a:p>
        </p:txBody>
      </p:sp>
      <p:cxnSp>
        <p:nvCxnSpPr>
          <p:cNvPr id="6" name="Straight Connector 5"/>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33773" y="-53518"/>
            <a:ext cx="8784975" cy="1415772"/>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smtClean="0">
                <a:ln/>
                <a:solidFill>
                  <a:srgbClr val="FF9900"/>
                </a:solidFill>
                <a:latin typeface="Cooper Black" pitchFamily="18" charset="0"/>
              </a:rPr>
              <a:t>Who Was Philo? </a:t>
            </a:r>
            <a:r>
              <a:rPr lang="en-US" sz="5400" b="1" dirty="0" smtClean="0">
                <a:ln/>
                <a:solidFill>
                  <a:srgbClr val="FF9900"/>
                </a:solidFill>
              </a:rPr>
              <a:t/>
            </a:r>
            <a:br>
              <a:rPr lang="en-US" sz="5400" b="1" dirty="0" smtClean="0">
                <a:ln/>
                <a:solidFill>
                  <a:srgbClr val="FF9900"/>
                </a:solidFill>
              </a:rPr>
            </a:br>
            <a:r>
              <a:rPr lang="en-US" sz="3200" b="1" u="sng" dirty="0">
                <a:ln/>
                <a:solidFill>
                  <a:schemeClr val="accent3"/>
                </a:solidFill>
                <a:hlinkClick r:id="rId4"/>
              </a:rPr>
              <a:t>https://en.wikipedia.org/wiki/Philo</a:t>
            </a:r>
            <a:endParaRPr lang="en-US" sz="2400" b="1" dirty="0">
              <a:ln/>
              <a:solidFill>
                <a:schemeClr val="accent3"/>
              </a:solidFill>
            </a:endParaRPr>
          </a:p>
        </p:txBody>
      </p:sp>
      <p:sp>
        <p:nvSpPr>
          <p:cNvPr id="8" name="Rectangle 7"/>
          <p:cNvSpPr/>
          <p:nvPr/>
        </p:nvSpPr>
        <p:spPr>
          <a:xfrm>
            <a:off x="-26268" y="6165304"/>
            <a:ext cx="9433047" cy="40011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000" b="1" cap="none" spc="0" dirty="0" smtClean="0">
                <a:ln w="50800"/>
                <a:solidFill>
                  <a:schemeClr val="bg1">
                    <a:shade val="50000"/>
                  </a:schemeClr>
                </a:solidFill>
                <a:effectLst/>
              </a:rPr>
              <a:t>Does Philo have the credentials to confirm the correct Shavuot count?</a:t>
            </a:r>
            <a:endParaRPr lang="en-US" sz="2000" b="1" cap="none" spc="0" dirty="0">
              <a:ln w="50800"/>
              <a:solidFill>
                <a:schemeClr val="bg1">
                  <a:shade val="50000"/>
                </a:schemeClr>
              </a:solidFill>
              <a:effectLst/>
            </a:endParaRPr>
          </a:p>
        </p:txBody>
      </p:sp>
      <p:grpSp>
        <p:nvGrpSpPr>
          <p:cNvPr id="7" name="Group 6"/>
          <p:cNvGrpSpPr/>
          <p:nvPr/>
        </p:nvGrpSpPr>
        <p:grpSpPr>
          <a:xfrm>
            <a:off x="8182644" y="116632"/>
            <a:ext cx="2736304" cy="1905641"/>
            <a:chOff x="8182644" y="116632"/>
            <a:chExt cx="2736304" cy="1905641"/>
          </a:xfrm>
        </p:grpSpPr>
        <p:pic>
          <p:nvPicPr>
            <p:cNvPr id="4098" name="Picture 2" descr="C:\Users\Rae\Desktop\alexandria ma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2644" y="116632"/>
              <a:ext cx="2736304" cy="19056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Oval 1"/>
            <p:cNvSpPr/>
            <p:nvPr/>
          </p:nvSpPr>
          <p:spPr>
            <a:xfrm>
              <a:off x="9056361" y="497880"/>
              <a:ext cx="692526" cy="395982"/>
            </a:xfrm>
            <a:custGeom>
              <a:avLst/>
              <a:gdLst>
                <a:gd name="connsiteX0" fmla="*/ 0 w 648072"/>
                <a:gd name="connsiteY0" fmla="*/ 144016 h 288032"/>
                <a:gd name="connsiteX1" fmla="*/ 324036 w 648072"/>
                <a:gd name="connsiteY1" fmla="*/ 0 h 288032"/>
                <a:gd name="connsiteX2" fmla="*/ 648072 w 648072"/>
                <a:gd name="connsiteY2" fmla="*/ 144016 h 288032"/>
                <a:gd name="connsiteX3" fmla="*/ 324036 w 648072"/>
                <a:gd name="connsiteY3" fmla="*/ 288032 h 288032"/>
                <a:gd name="connsiteX4" fmla="*/ 0 w 648072"/>
                <a:gd name="connsiteY4" fmla="*/ 144016 h 288032"/>
                <a:gd name="connsiteX0" fmla="*/ 0 w 692522"/>
                <a:gd name="connsiteY0" fmla="*/ 144016 h 288032"/>
                <a:gd name="connsiteX1" fmla="*/ 324036 w 692522"/>
                <a:gd name="connsiteY1" fmla="*/ 0 h 288032"/>
                <a:gd name="connsiteX2" fmla="*/ 692522 w 692522"/>
                <a:gd name="connsiteY2" fmla="*/ 144016 h 288032"/>
                <a:gd name="connsiteX3" fmla="*/ 324036 w 692522"/>
                <a:gd name="connsiteY3" fmla="*/ 288032 h 288032"/>
                <a:gd name="connsiteX4" fmla="*/ 0 w 692522"/>
                <a:gd name="connsiteY4" fmla="*/ 144016 h 288032"/>
                <a:gd name="connsiteX0" fmla="*/ 240 w 692762"/>
                <a:gd name="connsiteY0" fmla="*/ 175766 h 319782"/>
                <a:gd name="connsiteX1" fmla="*/ 375076 w 692762"/>
                <a:gd name="connsiteY1" fmla="*/ 0 h 319782"/>
                <a:gd name="connsiteX2" fmla="*/ 692762 w 692762"/>
                <a:gd name="connsiteY2" fmla="*/ 175766 h 319782"/>
                <a:gd name="connsiteX3" fmla="*/ 324276 w 692762"/>
                <a:gd name="connsiteY3" fmla="*/ 319782 h 319782"/>
                <a:gd name="connsiteX4" fmla="*/ 240 w 692762"/>
                <a:gd name="connsiteY4" fmla="*/ 175766 h 319782"/>
                <a:gd name="connsiteX0" fmla="*/ 16 w 692538"/>
                <a:gd name="connsiteY0" fmla="*/ 194816 h 338832"/>
                <a:gd name="connsiteX1" fmla="*/ 336752 w 692538"/>
                <a:gd name="connsiteY1" fmla="*/ 0 h 338832"/>
                <a:gd name="connsiteX2" fmla="*/ 692538 w 692538"/>
                <a:gd name="connsiteY2" fmla="*/ 194816 h 338832"/>
                <a:gd name="connsiteX3" fmla="*/ 324052 w 692538"/>
                <a:gd name="connsiteY3" fmla="*/ 338832 h 338832"/>
                <a:gd name="connsiteX4" fmla="*/ 16 w 692538"/>
                <a:gd name="connsiteY4" fmla="*/ 194816 h 338832"/>
                <a:gd name="connsiteX0" fmla="*/ 4 w 692526"/>
                <a:gd name="connsiteY0" fmla="*/ 194816 h 395982"/>
                <a:gd name="connsiteX1" fmla="*/ 336740 w 692526"/>
                <a:gd name="connsiteY1" fmla="*/ 0 h 395982"/>
                <a:gd name="connsiteX2" fmla="*/ 692526 w 692526"/>
                <a:gd name="connsiteY2" fmla="*/ 194816 h 395982"/>
                <a:gd name="connsiteX3" fmla="*/ 343090 w 692526"/>
                <a:gd name="connsiteY3" fmla="*/ 395982 h 395982"/>
                <a:gd name="connsiteX4" fmla="*/ 4 w 692526"/>
                <a:gd name="connsiteY4" fmla="*/ 194816 h 39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26" h="395982">
                  <a:moveTo>
                    <a:pt x="4" y="194816"/>
                  </a:moveTo>
                  <a:cubicBezTo>
                    <a:pt x="-1054" y="128819"/>
                    <a:pt x="221320" y="0"/>
                    <a:pt x="336740" y="0"/>
                  </a:cubicBezTo>
                  <a:cubicBezTo>
                    <a:pt x="452160" y="0"/>
                    <a:pt x="692526" y="115278"/>
                    <a:pt x="692526" y="194816"/>
                  </a:cubicBezTo>
                  <a:cubicBezTo>
                    <a:pt x="692526" y="274354"/>
                    <a:pt x="458510" y="395982"/>
                    <a:pt x="343090" y="395982"/>
                  </a:cubicBezTo>
                  <a:cubicBezTo>
                    <a:pt x="227670" y="395982"/>
                    <a:pt x="1062" y="260813"/>
                    <a:pt x="4" y="194816"/>
                  </a:cubicBezTo>
                  <a:close/>
                </a:path>
              </a:pathLst>
            </a:custGeom>
            <a:noFill/>
            <a:ln>
              <a:solidFill>
                <a:schemeClr val="bg1"/>
              </a:solidFill>
            </a:ln>
            <a:effectLst>
              <a:glow rad="88900">
                <a:srgbClr val="002060">
                  <a:alpha val="8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28297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e\Desktop\Aust  99 Omer count\question bkgd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2772" y="-53518"/>
            <a:ext cx="18230326" cy="794701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33772" y="1484784"/>
            <a:ext cx="8640960" cy="4704928"/>
          </a:xfrm>
          <a:solidFill>
            <a:schemeClr val="bg1"/>
          </a:solidFill>
          <a:ln w="57150">
            <a:solidFill>
              <a:schemeClr val="accent1">
                <a:lumMod val="60000"/>
                <a:lumOff val="40000"/>
              </a:schemeClr>
            </a:solidFill>
          </a:ln>
          <a:scene3d>
            <a:camera prst="orthographicFront"/>
            <a:lightRig rig="threePt" dir="t"/>
          </a:scene3d>
          <a:sp3d>
            <a:bevelT w="152400" h="50800" prst="softRound"/>
          </a:sp3d>
        </p:spPr>
        <p:txBody>
          <a:bodyPr>
            <a:normAutofit fontScale="92500" lnSpcReduction="10000"/>
            <a:sp3d extrusionH="57150">
              <a:bevelT w="38100" h="38100"/>
            </a:sp3d>
          </a:bodyPr>
          <a:lstStyle/>
          <a:p>
            <a:pPr marL="0" lvl="0" indent="0">
              <a:buNone/>
            </a:pPr>
            <a:endParaRPr lang="en-US" sz="600" b="1" dirty="0" smtClean="0">
              <a:latin typeface="Calibri" pitchFamily="34" charset="0"/>
              <a:cs typeface="Calibri" pitchFamily="34" charset="0"/>
            </a:endParaRPr>
          </a:p>
          <a:p>
            <a:r>
              <a:rPr lang="en-US" dirty="0"/>
              <a:t>For us to better understand how they counted Pentecost, </a:t>
            </a:r>
            <a:r>
              <a:rPr lang="en-US" dirty="0" smtClean="0"/>
              <a:t>let </a:t>
            </a:r>
            <a:br>
              <a:rPr lang="en-US" dirty="0" smtClean="0"/>
            </a:br>
            <a:r>
              <a:rPr lang="en-US" dirty="0" smtClean="0"/>
              <a:t>us go </a:t>
            </a:r>
            <a:r>
              <a:rPr lang="en-US" dirty="0"/>
              <a:t>to the eyewitnesses that lived at the time of our Saviour, </a:t>
            </a:r>
            <a:r>
              <a:rPr lang="en-US" dirty="0" smtClean="0"/>
              <a:t/>
            </a:r>
            <a:br>
              <a:rPr lang="en-US" dirty="0" smtClean="0"/>
            </a:br>
            <a:r>
              <a:rPr lang="en-US" dirty="0" smtClean="0"/>
              <a:t>to see </a:t>
            </a:r>
            <a:r>
              <a:rPr lang="en-US" dirty="0"/>
              <a:t>how it was done. </a:t>
            </a:r>
            <a:r>
              <a:rPr lang="en-US" b="1" dirty="0" smtClean="0">
                <a:solidFill>
                  <a:srgbClr val="FF0000"/>
                </a:solidFill>
              </a:rPr>
              <a:t>[Question: Was Philo an eye-witness </a:t>
            </a:r>
            <a:br>
              <a:rPr lang="en-US" b="1" dirty="0" smtClean="0">
                <a:solidFill>
                  <a:srgbClr val="FF0000"/>
                </a:solidFill>
              </a:rPr>
            </a:br>
            <a:r>
              <a:rPr lang="en-US" i="1" dirty="0" smtClean="0">
                <a:solidFill>
                  <a:srgbClr val="00B050"/>
                </a:solidFill>
              </a:rPr>
              <a:t>(from Alexandria?) </a:t>
            </a:r>
            <a:r>
              <a:rPr lang="en-US" b="1" dirty="0" smtClean="0">
                <a:solidFill>
                  <a:srgbClr val="FF0000"/>
                </a:solidFill>
              </a:rPr>
              <a:t>of any word or deed of Yahusha]?</a:t>
            </a:r>
            <a:endParaRPr lang="en-US" dirty="0" smtClean="0"/>
          </a:p>
          <a:p>
            <a:r>
              <a:rPr lang="en-US" b="1" dirty="0" smtClean="0"/>
              <a:t>Philo</a:t>
            </a:r>
            <a:r>
              <a:rPr lang="en-US" dirty="0"/>
              <a:t> the Jew, </a:t>
            </a:r>
            <a:r>
              <a:rPr lang="en-US" dirty="0" smtClean="0">
                <a:solidFill>
                  <a:srgbClr val="FF0000"/>
                </a:solidFill>
              </a:rPr>
              <a:t>[</a:t>
            </a:r>
            <a:r>
              <a:rPr lang="en-US" sz="1900" dirty="0" smtClean="0">
                <a:solidFill>
                  <a:srgbClr val="FF0000"/>
                </a:solidFill>
              </a:rPr>
              <a:t>believing or unbelieving Jew??</a:t>
            </a:r>
            <a:r>
              <a:rPr lang="en-US" dirty="0" smtClean="0">
                <a:solidFill>
                  <a:srgbClr val="FF0000"/>
                </a:solidFill>
              </a:rPr>
              <a:t>] </a:t>
            </a:r>
            <a:r>
              <a:rPr lang="en-US" dirty="0" smtClean="0"/>
              <a:t>who </a:t>
            </a:r>
            <a:r>
              <a:rPr lang="en-US" dirty="0"/>
              <a:t>lived at the time, shows that the </a:t>
            </a:r>
            <a:r>
              <a:rPr lang="en-US" dirty="0" smtClean="0"/>
              <a:t>50</a:t>
            </a:r>
            <a:r>
              <a:rPr lang="en-US" baseline="30000" dirty="0" smtClean="0"/>
              <a:t>th</a:t>
            </a:r>
            <a:r>
              <a:rPr lang="en-US" dirty="0" smtClean="0"/>
              <a:t> day </a:t>
            </a:r>
            <a:r>
              <a:rPr lang="en-US" dirty="0"/>
              <a:t>count to Pentecost </a:t>
            </a:r>
            <a:r>
              <a:rPr lang="en-US" b="1" dirty="0"/>
              <a:t>“begins”</a:t>
            </a:r>
            <a:r>
              <a:rPr lang="en-US" dirty="0"/>
              <a:t> </a:t>
            </a:r>
            <a:r>
              <a:rPr lang="en-US" dirty="0" smtClean="0"/>
              <a:t/>
            </a:r>
            <a:br>
              <a:rPr lang="en-US" dirty="0" smtClean="0"/>
            </a:br>
            <a:r>
              <a:rPr lang="en-US" dirty="0" smtClean="0"/>
              <a:t>on the </a:t>
            </a:r>
            <a:r>
              <a:rPr lang="en-US" dirty="0"/>
              <a:t>morrow </a:t>
            </a:r>
            <a:r>
              <a:rPr lang="en-US" b="1" dirty="0"/>
              <a:t>“AFTER”</a:t>
            </a:r>
            <a:r>
              <a:rPr lang="en-US" dirty="0"/>
              <a:t> the </a:t>
            </a:r>
            <a:r>
              <a:rPr lang="en-US" b="1" dirty="0"/>
              <a:t>seventh</a:t>
            </a:r>
            <a:r>
              <a:rPr lang="en-US" dirty="0"/>
              <a:t> </a:t>
            </a:r>
            <a:r>
              <a:rPr lang="en-US" b="1" dirty="0"/>
              <a:t>Sabbath</a:t>
            </a:r>
            <a:r>
              <a:rPr lang="en-US" dirty="0"/>
              <a:t> </a:t>
            </a:r>
            <a:r>
              <a:rPr lang="en-US" b="1" dirty="0" smtClean="0"/>
              <a:t>complete</a:t>
            </a:r>
            <a:r>
              <a:rPr lang="en-US" dirty="0" smtClean="0"/>
              <a:t> … </a:t>
            </a:r>
            <a:br>
              <a:rPr lang="en-US" dirty="0" smtClean="0"/>
            </a:br>
            <a:r>
              <a:rPr lang="en-US" dirty="0" smtClean="0">
                <a:solidFill>
                  <a:srgbClr val="FF0000"/>
                </a:solidFill>
              </a:rPr>
              <a:t>[</a:t>
            </a:r>
            <a:r>
              <a:rPr lang="en-US" sz="1900" b="1" dirty="0" smtClean="0">
                <a:solidFill>
                  <a:srgbClr val="FF0000"/>
                </a:solidFill>
              </a:rPr>
              <a:t>Note:</a:t>
            </a:r>
            <a:r>
              <a:rPr lang="en-US" sz="1900" dirty="0" smtClean="0">
                <a:solidFill>
                  <a:srgbClr val="FF0000"/>
                </a:solidFill>
              </a:rPr>
              <a:t> Compare this to the many Jewish websites and ministries ‘count’ from either Abib 16, or the morrow after the Sabbath in the Passover week</a:t>
            </a:r>
            <a:r>
              <a:rPr lang="en-US" dirty="0" smtClean="0">
                <a:solidFill>
                  <a:srgbClr val="FF0000"/>
                </a:solidFill>
              </a:rPr>
              <a:t>.]</a:t>
            </a:r>
            <a:endParaRPr lang="en-US" dirty="0" smtClean="0"/>
          </a:p>
          <a:p>
            <a:r>
              <a:rPr lang="en-US" dirty="0" smtClean="0"/>
              <a:t>…</a:t>
            </a:r>
            <a:r>
              <a:rPr lang="en-US" dirty="0"/>
              <a:t> </a:t>
            </a:r>
            <a:r>
              <a:rPr lang="en-US" b="1" dirty="0"/>
              <a:t>NOT</a:t>
            </a:r>
            <a:r>
              <a:rPr lang="en-US" dirty="0"/>
              <a:t> 50 days from </a:t>
            </a:r>
            <a:r>
              <a:rPr lang="en-US" dirty="0" smtClean="0"/>
              <a:t>the </a:t>
            </a:r>
            <a:r>
              <a:rPr lang="en-US" dirty="0"/>
              <a:t>wave sheaf, and therefore the </a:t>
            </a:r>
            <a:r>
              <a:rPr lang="en-US" dirty="0" smtClean="0"/>
              <a:t>50</a:t>
            </a:r>
            <a:r>
              <a:rPr lang="en-US" baseline="30000" dirty="0" smtClean="0"/>
              <a:t>th</a:t>
            </a:r>
            <a:r>
              <a:rPr lang="en-US" dirty="0" smtClean="0"/>
              <a:t> day </a:t>
            </a:r>
            <a:r>
              <a:rPr lang="en-US" dirty="0"/>
              <a:t>after the WAVE SHEAF is </a:t>
            </a:r>
            <a:r>
              <a:rPr lang="en-US" b="1" u="sng" dirty="0"/>
              <a:t>NOT</a:t>
            </a:r>
            <a:r>
              <a:rPr lang="en-US" dirty="0"/>
              <a:t> Pentecost. You are to number 50 days after the </a:t>
            </a:r>
            <a:r>
              <a:rPr lang="en-US" dirty="0" smtClean="0"/>
              <a:t>7</a:t>
            </a:r>
            <a:r>
              <a:rPr lang="en-US" baseline="30000" dirty="0" smtClean="0"/>
              <a:t>th</a:t>
            </a:r>
            <a:r>
              <a:rPr lang="en-US" dirty="0" smtClean="0"/>
              <a:t> Sabbath </a:t>
            </a:r>
            <a:r>
              <a:rPr lang="en-US" dirty="0"/>
              <a:t>and then offer the new grain offering on the day of Pentecost</a:t>
            </a:r>
            <a:r>
              <a:rPr lang="en-US" dirty="0" smtClean="0"/>
              <a:t>.</a:t>
            </a:r>
            <a:r>
              <a:rPr lang="en-US" dirty="0"/>
              <a:t> The </a:t>
            </a:r>
            <a:r>
              <a:rPr lang="en-US" dirty="0" smtClean="0"/>
              <a:t>50</a:t>
            </a:r>
            <a:r>
              <a:rPr lang="en-US" baseline="30000" dirty="0" smtClean="0"/>
              <a:t>th</a:t>
            </a:r>
            <a:r>
              <a:rPr lang="en-US" dirty="0" smtClean="0"/>
              <a:t> day </a:t>
            </a:r>
            <a:r>
              <a:rPr lang="en-US" dirty="0"/>
              <a:t>is counted from the day “after” the seventh Sabbath complete, </a:t>
            </a:r>
            <a:r>
              <a:rPr lang="en-US" b="1" u="sng" dirty="0"/>
              <a:t>NOT</a:t>
            </a:r>
            <a:r>
              <a:rPr lang="en-US" dirty="0"/>
              <a:t> from the wave sheaf.</a:t>
            </a:r>
          </a:p>
          <a:p>
            <a:endParaRPr lang="en-US" dirty="0"/>
          </a:p>
        </p:txBody>
      </p:sp>
      <p:sp>
        <p:nvSpPr>
          <p:cNvPr id="4" name="Slide Number Placeholder 3"/>
          <p:cNvSpPr>
            <a:spLocks noGrp="1"/>
          </p:cNvSpPr>
          <p:nvPr>
            <p:ph type="sldNum" sz="quarter" idx="12"/>
          </p:nvPr>
        </p:nvSpPr>
        <p:spPr>
          <a:xfrm>
            <a:off x="9336902" y="6381328"/>
            <a:ext cx="2844059" cy="365125"/>
          </a:xfrm>
        </p:spPr>
        <p:txBody>
          <a:bodyPr/>
          <a:lstStyle/>
          <a:p>
            <a:fld id="{81FEFA0A-2F20-4B60-98C6-5FFDA469AA1C}" type="slidenum">
              <a:rPr lang="en-US" smtClean="0">
                <a:solidFill>
                  <a:schemeClr val="bg1"/>
                </a:solidFill>
              </a:rPr>
              <a:pPr/>
              <a:t>12</a:t>
            </a:fld>
            <a:endParaRPr lang="en-US" dirty="0">
              <a:solidFill>
                <a:schemeClr val="bg1"/>
              </a:solidFill>
            </a:endParaRPr>
          </a:p>
        </p:txBody>
      </p:sp>
      <p:cxnSp>
        <p:nvCxnSpPr>
          <p:cNvPr id="6" name="Straight Connector 5"/>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61764" y="-99392"/>
            <a:ext cx="8640959" cy="160043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dirty="0" smtClean="0">
                <a:ln>
                  <a:solidFill>
                    <a:schemeClr val="bg1"/>
                  </a:solidFill>
                </a:ln>
                <a:solidFill>
                  <a:srgbClr val="FF9900"/>
                </a:solidFill>
                <a:latin typeface="Cooper Black" pitchFamily="18" charset="0"/>
              </a:rPr>
              <a:t>Support</a:t>
            </a:r>
            <a:r>
              <a:rPr lang="en-US" sz="5400" b="1" dirty="0" smtClean="0">
                <a:ln>
                  <a:solidFill>
                    <a:srgbClr val="002060"/>
                  </a:solidFill>
                </a:ln>
                <a:solidFill>
                  <a:srgbClr val="FF9900"/>
                </a:solidFill>
                <a:latin typeface="Cooper Black" pitchFamily="18" charset="0"/>
              </a:rPr>
              <a:t> </a:t>
            </a:r>
            <a:r>
              <a:rPr lang="en-US" sz="5400" b="1" dirty="0" smtClean="0">
                <a:ln>
                  <a:solidFill>
                    <a:schemeClr val="bg1"/>
                  </a:solidFill>
                </a:ln>
                <a:solidFill>
                  <a:srgbClr val="FF9900"/>
                </a:solidFill>
                <a:latin typeface="Cooper Black" pitchFamily="18" charset="0"/>
              </a:rPr>
              <a:t>for Philo</a:t>
            </a:r>
            <a:r>
              <a:rPr lang="en-US" sz="5400" b="1" dirty="0" smtClean="0">
                <a:ln>
                  <a:solidFill>
                    <a:schemeClr val="bg1"/>
                  </a:solidFill>
                </a:ln>
                <a:solidFill>
                  <a:schemeClr val="accent6">
                    <a:lumMod val="40000"/>
                    <a:lumOff val="60000"/>
                  </a:schemeClr>
                </a:solidFill>
                <a:latin typeface="Cooper Black" pitchFamily="18" charset="0"/>
              </a:rPr>
              <a:t> </a:t>
            </a:r>
            <a:r>
              <a:rPr lang="en-US" sz="4400" dirty="0" smtClean="0">
                <a:ln/>
                <a:solidFill>
                  <a:schemeClr val="accent6">
                    <a:lumMod val="40000"/>
                    <a:lumOff val="60000"/>
                  </a:schemeClr>
                </a:solidFill>
                <a:latin typeface="Cooper Black" pitchFamily="18" charset="0"/>
              </a:rPr>
              <a:t>@</a:t>
            </a:r>
            <a:endParaRPr lang="en-US" sz="5400" cap="none" spc="150" dirty="0" smtClean="0">
              <a:ln w="11430"/>
              <a:solidFill>
                <a:srgbClr val="F8F8F8"/>
              </a:solidFill>
              <a:effectLst>
                <a:outerShdw blurRad="25400" algn="tl" rotWithShape="0">
                  <a:srgbClr val="000000">
                    <a:alpha val="43000"/>
                  </a:srgbClr>
                </a:outerShdw>
              </a:effectLst>
            </a:endParaRPr>
          </a:p>
          <a:p>
            <a:pPr algn="ctr"/>
            <a:r>
              <a:rPr lang="en-US" sz="3600" b="1" spc="150" dirty="0" smtClean="0">
                <a:ln w="11430"/>
                <a:solidFill>
                  <a:srgbClr val="F8F8F8"/>
                </a:solidFill>
                <a:effectLst>
                  <a:outerShdw blurRad="25400" algn="tl" rotWithShape="0">
                    <a:srgbClr val="000000">
                      <a:alpha val="43000"/>
                    </a:srgbClr>
                  </a:outerShdw>
                </a:effectLst>
              </a:rPr>
              <a:t>www.lunarsabbath.info/id15.html</a:t>
            </a:r>
            <a:r>
              <a:rPr lang="en-US" sz="4400" b="1" cap="none" spc="150" dirty="0" smtClean="0">
                <a:ln w="11430"/>
                <a:solidFill>
                  <a:srgbClr val="F8F8F8"/>
                </a:solidFill>
                <a:effectLst>
                  <a:outerShdw blurRad="25400" algn="tl" rotWithShape="0">
                    <a:srgbClr val="000000">
                      <a:alpha val="43000"/>
                    </a:srgbClr>
                  </a:outerShdw>
                </a:effectLst>
              </a:rPr>
              <a:t> </a:t>
            </a:r>
            <a:endParaRPr lang="en-US" sz="4400" b="1" cap="none" spc="150" dirty="0">
              <a:ln w="11430"/>
              <a:solidFill>
                <a:srgbClr val="F8F8F8"/>
              </a:solidFill>
              <a:effectLst>
                <a:outerShdw blurRad="25400" algn="tl" rotWithShape="0">
                  <a:srgbClr val="000000">
                    <a:alpha val="43000"/>
                  </a:srgbClr>
                </a:outerShdw>
              </a:effectLst>
            </a:endParaRPr>
          </a:p>
        </p:txBody>
      </p:sp>
      <p:sp>
        <p:nvSpPr>
          <p:cNvPr id="2" name="Rectangle 1"/>
          <p:cNvSpPr/>
          <p:nvPr/>
        </p:nvSpPr>
        <p:spPr>
          <a:xfrm>
            <a:off x="9008027" y="476671"/>
            <a:ext cx="2994731" cy="1015663"/>
          </a:xfrm>
          <a:prstGeom prst="rect">
            <a:avLst/>
          </a:prstGeom>
          <a:noFill/>
        </p:spPr>
        <p:txBody>
          <a:bodyPr wrap="none" lIns="91440" tIns="45720" rIns="91440" bIns="45720">
            <a:spAutoFit/>
          </a:bodyPr>
          <a:lstStyle/>
          <a:p>
            <a:pPr algn="ctr"/>
            <a:r>
              <a:rPr lang="en-US" sz="2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This “other” website </a:t>
            </a:r>
            <a:br>
              <a:rPr lang="en-US" sz="2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2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endorses more than </a:t>
            </a:r>
            <a:br>
              <a:rPr lang="en-US" sz="2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br>
            <a:r>
              <a:rPr lang="en-US" sz="20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a 50 day count.</a:t>
            </a:r>
            <a:endParaRPr lang="en-US" sz="2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p:txBody>
      </p:sp>
    </p:spTree>
    <p:extLst>
      <p:ext uri="{BB962C8B-B14F-4D97-AF65-F5344CB8AC3E}">
        <p14:creationId xmlns:p14="http://schemas.microsoft.com/office/powerpoint/2010/main" val="1639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9220" name="Picture 4" descr="C:\Users\Rae\Desktop\Aust  99 Omer count\questions1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434263"/>
            <a:ext cx="14477668" cy="542441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89756" y="1484784"/>
            <a:ext cx="8640960" cy="4704928"/>
          </a:xfrm>
          <a:noFill/>
          <a:ln w="57150">
            <a:noFill/>
          </a:ln>
          <a:scene3d>
            <a:camera prst="orthographicFront"/>
            <a:lightRig rig="threePt" dir="t"/>
          </a:scene3d>
          <a:sp3d>
            <a:bevelT w="152400" h="50800" prst="softRound"/>
          </a:sp3d>
        </p:spPr>
        <p:txBody>
          <a:bodyPr>
            <a:normAutofit/>
          </a:bodyPr>
          <a:lstStyle/>
          <a:p>
            <a:pPr marL="0" lvl="0" indent="0">
              <a:buNone/>
            </a:pPr>
            <a:endParaRPr lang="en-US" sz="600" b="1" dirty="0" smtClean="0">
              <a:latin typeface="Calibri" pitchFamily="34" charset="0"/>
              <a:cs typeface="Calibri" pitchFamily="34" charset="0"/>
            </a:endParaRPr>
          </a:p>
          <a:p>
            <a:r>
              <a:rPr lang="en-US" b="1" u="sng" dirty="0" smtClean="0"/>
              <a:t>Repeat</a:t>
            </a:r>
            <a:r>
              <a:rPr lang="en-US" dirty="0" smtClean="0"/>
              <a:t>:  Pentecost</a:t>
            </a:r>
            <a:r>
              <a:rPr lang="en-US" dirty="0"/>
              <a:t> </a:t>
            </a:r>
            <a:r>
              <a:rPr lang="en-US" b="1" dirty="0"/>
              <a:t>“begins”</a:t>
            </a:r>
            <a:r>
              <a:rPr lang="en-US" dirty="0"/>
              <a:t> on the morrow </a:t>
            </a:r>
            <a:r>
              <a:rPr lang="en-US" b="1" dirty="0"/>
              <a:t>“AFTER”</a:t>
            </a:r>
            <a:r>
              <a:rPr lang="en-US" dirty="0"/>
              <a:t> the </a:t>
            </a:r>
            <a:r>
              <a:rPr lang="en-US" b="1" dirty="0"/>
              <a:t>seventh</a:t>
            </a:r>
            <a:r>
              <a:rPr lang="en-US" dirty="0"/>
              <a:t> </a:t>
            </a:r>
            <a:r>
              <a:rPr lang="en-US" b="1" dirty="0"/>
              <a:t>Sabbath</a:t>
            </a:r>
            <a:r>
              <a:rPr lang="en-US" dirty="0"/>
              <a:t> </a:t>
            </a:r>
            <a:r>
              <a:rPr lang="en-US" b="1" dirty="0" smtClean="0"/>
              <a:t>complete </a:t>
            </a:r>
            <a:r>
              <a:rPr lang="en-US" dirty="0" smtClean="0"/>
              <a:t>… </a:t>
            </a:r>
            <a:r>
              <a:rPr lang="en-US" dirty="0" smtClean="0">
                <a:solidFill>
                  <a:srgbClr val="FF0000"/>
                </a:solidFill>
              </a:rPr>
              <a:t>[This means that only 7 Sabbaths are being counted, NOT 7 completed weeks.  </a:t>
            </a:r>
            <a:br>
              <a:rPr lang="en-US" dirty="0" smtClean="0">
                <a:solidFill>
                  <a:srgbClr val="FF0000"/>
                </a:solidFill>
              </a:rPr>
            </a:br>
            <a:r>
              <a:rPr lang="en-US" dirty="0" smtClean="0">
                <a:solidFill>
                  <a:srgbClr val="FF0000"/>
                </a:solidFill>
              </a:rPr>
              <a:t>This count is from a floating Abib 16 married to Wave Sheaf.]</a:t>
            </a:r>
            <a:endParaRPr lang="en-US" dirty="0" smtClean="0"/>
          </a:p>
          <a:p>
            <a:r>
              <a:rPr lang="en-US" dirty="0" smtClean="0"/>
              <a:t>…</a:t>
            </a:r>
            <a:r>
              <a:rPr lang="en-US" dirty="0"/>
              <a:t> </a:t>
            </a:r>
            <a:r>
              <a:rPr lang="en-US" b="1" dirty="0"/>
              <a:t>NOT</a:t>
            </a:r>
            <a:r>
              <a:rPr lang="en-US" dirty="0"/>
              <a:t> 50 days from </a:t>
            </a:r>
            <a:r>
              <a:rPr lang="en-US" dirty="0" smtClean="0"/>
              <a:t>the </a:t>
            </a:r>
            <a:r>
              <a:rPr lang="en-US" dirty="0"/>
              <a:t>wave sheaf, and therefore the 50th day after the WAVE SHEAF is </a:t>
            </a:r>
            <a:r>
              <a:rPr lang="en-US" b="1" dirty="0"/>
              <a:t>NOT</a:t>
            </a:r>
            <a:r>
              <a:rPr lang="en-US" dirty="0"/>
              <a:t> Pentecost. You are to number 50 days after the 7th Sabbath and then offer the new grain offering on the day of Pentecost.. The 50th day is counted from the day “after” the seventh Sabbath complete, NOT from the wave sheaf.</a:t>
            </a:r>
          </a:p>
          <a:p>
            <a:endParaRPr lang="en-US" dirty="0"/>
          </a:p>
        </p:txBody>
      </p:sp>
      <p:sp>
        <p:nvSpPr>
          <p:cNvPr id="4" name="Slide Number Placeholder 3"/>
          <p:cNvSpPr>
            <a:spLocks noGrp="1"/>
          </p:cNvSpPr>
          <p:nvPr>
            <p:ph type="sldNum" sz="quarter" idx="12"/>
          </p:nvPr>
        </p:nvSpPr>
        <p:spPr>
          <a:xfrm>
            <a:off x="9336902" y="6381328"/>
            <a:ext cx="2844059" cy="365125"/>
          </a:xfrm>
        </p:spPr>
        <p:txBody>
          <a:bodyPr/>
          <a:lstStyle/>
          <a:p>
            <a:fld id="{81FEFA0A-2F20-4B60-98C6-5FFDA469AA1C}" type="slidenum">
              <a:rPr lang="en-US" b="1" smtClean="0">
                <a:solidFill>
                  <a:schemeClr val="bg1"/>
                </a:solidFill>
              </a:rPr>
              <a:pPr/>
              <a:t>13</a:t>
            </a:fld>
            <a:endParaRPr lang="en-US" b="1" dirty="0">
              <a:solidFill>
                <a:schemeClr val="bg1"/>
              </a:solidFill>
            </a:endParaRPr>
          </a:p>
        </p:txBody>
      </p:sp>
      <p:sp>
        <p:nvSpPr>
          <p:cNvPr id="7" name="Rectangle 6"/>
          <p:cNvSpPr/>
          <p:nvPr/>
        </p:nvSpPr>
        <p:spPr>
          <a:xfrm>
            <a:off x="261764" y="-27384"/>
            <a:ext cx="8721353" cy="1354217"/>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5400" b="1" dirty="0" smtClean="0">
                <a:ln>
                  <a:solidFill>
                    <a:srgbClr val="002060"/>
                  </a:solidFill>
                </a:ln>
                <a:solidFill>
                  <a:srgbClr val="FF9900"/>
                </a:solidFill>
                <a:latin typeface="Cooper Black" pitchFamily="18" charset="0"/>
              </a:rPr>
              <a:t>Support for Philo </a:t>
            </a:r>
            <a:r>
              <a:rPr lang="en-US" sz="3200" dirty="0" smtClean="0">
                <a:ln/>
                <a:solidFill>
                  <a:schemeClr val="accent1">
                    <a:lumMod val="75000"/>
                  </a:schemeClr>
                </a:solidFill>
                <a:latin typeface="Cooper Black" pitchFamily="18" charset="0"/>
              </a:rPr>
              <a:t>[</a:t>
            </a:r>
            <a:r>
              <a:rPr lang="en-US" sz="3200" dirty="0" err="1" smtClean="0">
                <a:ln/>
                <a:solidFill>
                  <a:schemeClr val="accent1">
                    <a:lumMod val="75000"/>
                  </a:schemeClr>
                </a:solidFill>
                <a:latin typeface="Cooper Black" pitchFamily="18" charset="0"/>
              </a:rPr>
              <a:t>con’t</a:t>
            </a:r>
            <a:r>
              <a:rPr lang="en-US" sz="3200" dirty="0" smtClean="0">
                <a:ln/>
                <a:solidFill>
                  <a:schemeClr val="accent1">
                    <a:lumMod val="75000"/>
                  </a:schemeClr>
                </a:solidFill>
                <a:latin typeface="Cooper Black" pitchFamily="18" charset="0"/>
              </a:rPr>
              <a:t>]</a:t>
            </a:r>
            <a:endParaRPr lang="en-US" sz="3200" cap="none" spc="150" dirty="0" smtClean="0">
              <a:ln w="11430"/>
              <a:solidFill>
                <a:schemeClr val="accent1">
                  <a:lumMod val="75000"/>
                </a:schemeClr>
              </a:solidFill>
              <a:effectLst>
                <a:outerShdw blurRad="25400" algn="tl" rotWithShape="0">
                  <a:srgbClr val="000000">
                    <a:alpha val="43000"/>
                  </a:srgbClr>
                </a:outerShdw>
              </a:effectLst>
            </a:endParaRPr>
          </a:p>
          <a:p>
            <a:pPr algn="ctr"/>
            <a:r>
              <a:rPr lang="en-US" sz="2000" b="1" spc="150" dirty="0" smtClean="0">
                <a:ln w="11430"/>
                <a:solidFill>
                  <a:srgbClr val="F8F8F8"/>
                </a:solidFill>
                <a:effectLst>
                  <a:glow rad="228600">
                    <a:schemeClr val="bg2">
                      <a:lumMod val="25000"/>
                      <a:alpha val="40000"/>
                    </a:schemeClr>
                  </a:glow>
                  <a:outerShdw blurRad="25400" algn="tl" rotWithShape="0">
                    <a:srgbClr val="000000">
                      <a:alpha val="43000"/>
                    </a:srgbClr>
                  </a:outerShdw>
                </a:effectLst>
              </a:rPr>
              <a:t>www.lunarsabbath.info/id15.html</a:t>
            </a:r>
            <a:r>
              <a:rPr lang="en-US" sz="2800" b="1" cap="none"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rPr>
              <a:t> </a:t>
            </a:r>
            <a:endParaRPr lang="en-US" sz="2800" b="1" cap="none" spc="150" dirty="0">
              <a:ln w="11430"/>
              <a:solidFill>
                <a:srgbClr val="F8F8F8"/>
              </a:solidFill>
              <a:effectLst>
                <a:glow rad="228600">
                  <a:schemeClr val="accent1">
                    <a:satMod val="175000"/>
                    <a:alpha val="40000"/>
                  </a:schemeClr>
                </a:glow>
                <a:outerShdw blurRad="25400" algn="tl" rotWithShape="0">
                  <a:srgbClr val="000000">
                    <a:alpha val="43000"/>
                  </a:srgbClr>
                </a:outerShdw>
              </a:effectLst>
            </a:endParaRPr>
          </a:p>
        </p:txBody>
      </p:sp>
      <p:sp>
        <p:nvSpPr>
          <p:cNvPr id="10" name="Content Placeholder 2"/>
          <p:cNvSpPr txBox="1">
            <a:spLocks/>
          </p:cNvSpPr>
          <p:nvPr/>
        </p:nvSpPr>
        <p:spPr>
          <a:xfrm>
            <a:off x="342156" y="1637184"/>
            <a:ext cx="8640960" cy="4456112"/>
          </a:xfrm>
          <a:prstGeom prst="rect">
            <a:avLst/>
          </a:prstGeom>
          <a:solidFill>
            <a:srgbClr val="FDD7BA"/>
          </a:solidFill>
          <a:ln w="57150">
            <a:noFill/>
          </a:ln>
          <a:scene3d>
            <a:camera prst="orthographicFront"/>
            <a:lightRig rig="threePt" dir="t"/>
          </a:scene3d>
          <a:sp3d>
            <a:bevelT w="152400" h="50800" prst="softRound"/>
          </a:sp3d>
        </p:spPr>
        <p:txBody>
          <a:bodyPr vert="horz" lIns="91440" tIns="45720" rIns="91440" bIns="45720" rtlCol="0">
            <a:normAutofit/>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buFont typeface="Arial" pitchFamily="34" charset="0"/>
              <a:buNone/>
            </a:pPr>
            <a:endParaRPr lang="en-US" sz="600" b="1" dirty="0" smtClean="0">
              <a:latin typeface="Calibri" pitchFamily="34" charset="0"/>
              <a:cs typeface="Calibri" pitchFamily="34" charset="0"/>
            </a:endParaRPr>
          </a:p>
          <a:p>
            <a:r>
              <a:rPr lang="en-US" b="1" u="sng" dirty="0" smtClean="0"/>
              <a:t>Repeat</a:t>
            </a:r>
            <a:r>
              <a:rPr lang="en-US" b="1" dirty="0" smtClean="0"/>
              <a:t>:  </a:t>
            </a:r>
            <a:r>
              <a:rPr lang="en-US" dirty="0" smtClean="0"/>
              <a:t>Pentecost </a:t>
            </a:r>
            <a:r>
              <a:rPr lang="en-US" b="1" dirty="0" smtClean="0"/>
              <a:t>“begins”</a:t>
            </a:r>
            <a:r>
              <a:rPr lang="en-US" dirty="0" smtClean="0"/>
              <a:t> on the morrow </a:t>
            </a:r>
            <a:r>
              <a:rPr lang="en-US" b="1" dirty="0" smtClean="0"/>
              <a:t>“AFTER”</a:t>
            </a:r>
            <a:r>
              <a:rPr lang="en-US" dirty="0" smtClean="0"/>
              <a:t> </a:t>
            </a:r>
            <a:br>
              <a:rPr lang="en-US" dirty="0" smtClean="0"/>
            </a:br>
            <a:r>
              <a:rPr lang="en-US" dirty="0" smtClean="0"/>
              <a:t>the </a:t>
            </a:r>
            <a:r>
              <a:rPr lang="en-US" b="1" dirty="0" smtClean="0"/>
              <a:t>seventh</a:t>
            </a:r>
            <a:r>
              <a:rPr lang="en-US" dirty="0" smtClean="0"/>
              <a:t> </a:t>
            </a:r>
            <a:r>
              <a:rPr lang="en-US" b="1" dirty="0" smtClean="0"/>
              <a:t>Sabbath</a:t>
            </a:r>
            <a:r>
              <a:rPr lang="en-US" dirty="0" smtClean="0"/>
              <a:t> </a:t>
            </a:r>
            <a:r>
              <a:rPr lang="en-US" b="1" u="sng" dirty="0" smtClean="0"/>
              <a:t>com</a:t>
            </a:r>
            <a:r>
              <a:rPr lang="en-US" b="1" dirty="0" smtClean="0"/>
              <a:t>p</a:t>
            </a:r>
            <a:r>
              <a:rPr lang="en-US" b="1" u="sng" dirty="0" smtClean="0"/>
              <a:t>lete</a:t>
            </a:r>
            <a:r>
              <a:rPr lang="en-US" b="1" dirty="0" smtClean="0"/>
              <a:t> </a:t>
            </a:r>
            <a:r>
              <a:rPr lang="en-US" dirty="0" smtClean="0"/>
              <a:t>… </a:t>
            </a:r>
            <a:br>
              <a:rPr lang="en-US" dirty="0" smtClean="0"/>
            </a:br>
            <a:r>
              <a:rPr lang="en-US" sz="2000" dirty="0" smtClean="0">
                <a:solidFill>
                  <a:srgbClr val="FF0000"/>
                </a:solidFill>
              </a:rPr>
              <a:t>[</a:t>
            </a:r>
            <a:r>
              <a:rPr lang="en-US" sz="1800" dirty="0" smtClean="0">
                <a:solidFill>
                  <a:srgbClr val="FF0000"/>
                </a:solidFill>
              </a:rPr>
              <a:t>This means that only 7 Sabbaths are being counted from Abib 16, NOT a full 7 completed weeks.  </a:t>
            </a:r>
            <a:r>
              <a:rPr lang="en-US" sz="1800" u="sng" dirty="0" smtClean="0">
                <a:solidFill>
                  <a:srgbClr val="FF0000"/>
                </a:solidFill>
              </a:rPr>
              <a:t>This count is from a floatin</a:t>
            </a:r>
            <a:r>
              <a:rPr lang="en-US" sz="1800" dirty="0" smtClean="0">
                <a:solidFill>
                  <a:srgbClr val="FF0000"/>
                </a:solidFill>
              </a:rPr>
              <a:t>g</a:t>
            </a:r>
            <a:r>
              <a:rPr lang="en-US" sz="1800" u="sng" dirty="0" smtClean="0">
                <a:solidFill>
                  <a:srgbClr val="FF0000"/>
                </a:solidFill>
              </a:rPr>
              <a:t> Abib 16 married to Wave Sheaf</a:t>
            </a:r>
            <a:r>
              <a:rPr lang="en-US" sz="2000" dirty="0" smtClean="0">
                <a:solidFill>
                  <a:srgbClr val="FF0000"/>
                </a:solidFill>
              </a:rPr>
              <a:t>.]</a:t>
            </a:r>
            <a:endParaRPr lang="en-US" sz="2000" dirty="0" smtClean="0"/>
          </a:p>
          <a:p>
            <a:r>
              <a:rPr lang="en-US" dirty="0" smtClean="0"/>
              <a:t>[Pentecost count does </a:t>
            </a:r>
            <a:r>
              <a:rPr lang="en-US" b="1" dirty="0" smtClean="0"/>
              <a:t>NOT begin</a:t>
            </a:r>
            <a:r>
              <a:rPr lang="en-US" dirty="0" smtClean="0"/>
              <a:t>] 50 days from the wave sheaf.]  </a:t>
            </a:r>
            <a:r>
              <a:rPr lang="en-US" dirty="0" smtClean="0">
                <a:solidFill>
                  <a:srgbClr val="FF0000"/>
                </a:solidFill>
              </a:rPr>
              <a:t>[And - </a:t>
            </a:r>
            <a:r>
              <a:rPr lang="en-US" sz="2000" dirty="0" smtClean="0">
                <a:solidFill>
                  <a:srgbClr val="FF0000"/>
                </a:solidFill>
              </a:rPr>
              <a:t>Wave sheaf is definitely not part of the Omer Count</a:t>
            </a:r>
            <a:r>
              <a:rPr lang="en-US" dirty="0" smtClean="0">
                <a:solidFill>
                  <a:srgbClr val="FF0000"/>
                </a:solidFill>
              </a:rPr>
              <a:t>.]</a:t>
            </a:r>
            <a:endParaRPr lang="en-US" dirty="0" smtClean="0"/>
          </a:p>
          <a:p>
            <a:r>
              <a:rPr lang="en-US" dirty="0" smtClean="0"/>
              <a:t>Therefore the 50</a:t>
            </a:r>
            <a:r>
              <a:rPr lang="en-US" baseline="30000" dirty="0" smtClean="0"/>
              <a:t>th</a:t>
            </a:r>
            <a:r>
              <a:rPr lang="en-US" dirty="0" smtClean="0"/>
              <a:t> day after the WAVE SHEAF is </a:t>
            </a:r>
            <a:r>
              <a:rPr lang="en-US" b="1" dirty="0" smtClean="0"/>
              <a:t>NOT </a:t>
            </a:r>
            <a:r>
              <a:rPr lang="en-US" dirty="0" smtClean="0"/>
              <a:t>Pentecost.  </a:t>
            </a:r>
            <a:r>
              <a:rPr lang="en-US" b="1" dirty="0" smtClean="0"/>
              <a:t>You are to number 50 days </a:t>
            </a:r>
            <a:r>
              <a:rPr lang="en-US" b="1" u="sng" dirty="0" smtClean="0">
                <a:solidFill>
                  <a:srgbClr val="FF0000"/>
                </a:solidFill>
              </a:rPr>
              <a:t>after</a:t>
            </a:r>
            <a:r>
              <a:rPr lang="en-US" b="1" dirty="0" smtClean="0"/>
              <a:t> the 7</a:t>
            </a:r>
            <a:r>
              <a:rPr lang="en-US" b="1" baseline="30000" dirty="0" smtClean="0"/>
              <a:t>th</a:t>
            </a:r>
            <a:r>
              <a:rPr lang="en-US" b="1" dirty="0" smtClean="0"/>
              <a:t>  Sabbath </a:t>
            </a:r>
            <a:r>
              <a:rPr lang="en-US" dirty="0" smtClean="0"/>
              <a:t>and </a:t>
            </a:r>
            <a:r>
              <a:rPr lang="en-US" b="1" u="sng" dirty="0" smtClean="0">
                <a:solidFill>
                  <a:srgbClr val="FF0000"/>
                </a:solidFill>
              </a:rPr>
              <a:t>then</a:t>
            </a:r>
            <a:r>
              <a:rPr lang="en-US" dirty="0" smtClean="0"/>
              <a:t> offer the new grain offering on the day </a:t>
            </a:r>
            <a:br>
              <a:rPr lang="en-US" dirty="0" smtClean="0"/>
            </a:br>
            <a:r>
              <a:rPr lang="en-US" dirty="0" smtClean="0"/>
              <a:t>of Pentecost.  The 50</a:t>
            </a:r>
            <a:r>
              <a:rPr lang="en-US" baseline="30000" dirty="0" smtClean="0"/>
              <a:t>th</a:t>
            </a:r>
            <a:r>
              <a:rPr lang="en-US" dirty="0" smtClean="0"/>
              <a:t> day is counted from the day “after” the seventh Sabbath complete, NOT from the wave sheaf.</a:t>
            </a:r>
          </a:p>
          <a:p>
            <a:endParaRPr lang="en-US" dirty="0"/>
          </a:p>
        </p:txBody>
      </p:sp>
      <p:sp>
        <p:nvSpPr>
          <p:cNvPr id="11" name="Rectangle 10"/>
          <p:cNvSpPr/>
          <p:nvPr/>
        </p:nvSpPr>
        <p:spPr>
          <a:xfrm>
            <a:off x="333773" y="6165304"/>
            <a:ext cx="8649343" cy="52322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cap="none" spc="0" dirty="0" smtClean="0">
                <a:ln w="50800"/>
                <a:solidFill>
                  <a:srgbClr val="FFFF00"/>
                </a:solidFill>
                <a:effectLst/>
                <a:latin typeface="Comic Sans MS" pitchFamily="66" charset="0"/>
              </a:rPr>
              <a:t>Next, the website quotes Philo’s documentation.  </a:t>
            </a:r>
            <a:endParaRPr lang="en-US" sz="2800" b="1" cap="none" spc="0" dirty="0">
              <a:ln w="50800"/>
              <a:solidFill>
                <a:srgbClr val="FFFF00"/>
              </a:solidFill>
              <a:effectLst/>
              <a:latin typeface="Comic Sans MS" pitchFamily="66" charset="0"/>
            </a:endParaRPr>
          </a:p>
        </p:txBody>
      </p:sp>
      <p:sp>
        <p:nvSpPr>
          <p:cNvPr id="2" name="Rectangle 1"/>
          <p:cNvSpPr/>
          <p:nvPr/>
        </p:nvSpPr>
        <p:spPr>
          <a:xfrm>
            <a:off x="8983117" y="1857013"/>
            <a:ext cx="3205708" cy="452431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7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What will Philo say?</a:t>
            </a:r>
            <a:endParaRPr lang="en-US" sz="7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p:txBody>
      </p:sp>
      <p:grpSp>
        <p:nvGrpSpPr>
          <p:cNvPr id="12" name="Group 11"/>
          <p:cNvGrpSpPr/>
          <p:nvPr/>
        </p:nvGrpSpPr>
        <p:grpSpPr>
          <a:xfrm>
            <a:off x="8758708" y="56298"/>
            <a:ext cx="2736304" cy="1905641"/>
            <a:chOff x="8182644" y="116632"/>
            <a:chExt cx="2736304" cy="1905641"/>
          </a:xfrm>
        </p:grpSpPr>
        <p:pic>
          <p:nvPicPr>
            <p:cNvPr id="13" name="Picture 2" descr="C:\Users\Rae\Desktop\alexandria ma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2644" y="116632"/>
              <a:ext cx="2736304" cy="19056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Oval 1"/>
            <p:cNvSpPr/>
            <p:nvPr/>
          </p:nvSpPr>
          <p:spPr>
            <a:xfrm>
              <a:off x="9056361" y="497880"/>
              <a:ext cx="692526" cy="395982"/>
            </a:xfrm>
            <a:custGeom>
              <a:avLst/>
              <a:gdLst>
                <a:gd name="connsiteX0" fmla="*/ 0 w 648072"/>
                <a:gd name="connsiteY0" fmla="*/ 144016 h 288032"/>
                <a:gd name="connsiteX1" fmla="*/ 324036 w 648072"/>
                <a:gd name="connsiteY1" fmla="*/ 0 h 288032"/>
                <a:gd name="connsiteX2" fmla="*/ 648072 w 648072"/>
                <a:gd name="connsiteY2" fmla="*/ 144016 h 288032"/>
                <a:gd name="connsiteX3" fmla="*/ 324036 w 648072"/>
                <a:gd name="connsiteY3" fmla="*/ 288032 h 288032"/>
                <a:gd name="connsiteX4" fmla="*/ 0 w 648072"/>
                <a:gd name="connsiteY4" fmla="*/ 144016 h 288032"/>
                <a:gd name="connsiteX0" fmla="*/ 0 w 692522"/>
                <a:gd name="connsiteY0" fmla="*/ 144016 h 288032"/>
                <a:gd name="connsiteX1" fmla="*/ 324036 w 692522"/>
                <a:gd name="connsiteY1" fmla="*/ 0 h 288032"/>
                <a:gd name="connsiteX2" fmla="*/ 692522 w 692522"/>
                <a:gd name="connsiteY2" fmla="*/ 144016 h 288032"/>
                <a:gd name="connsiteX3" fmla="*/ 324036 w 692522"/>
                <a:gd name="connsiteY3" fmla="*/ 288032 h 288032"/>
                <a:gd name="connsiteX4" fmla="*/ 0 w 692522"/>
                <a:gd name="connsiteY4" fmla="*/ 144016 h 288032"/>
                <a:gd name="connsiteX0" fmla="*/ 240 w 692762"/>
                <a:gd name="connsiteY0" fmla="*/ 175766 h 319782"/>
                <a:gd name="connsiteX1" fmla="*/ 375076 w 692762"/>
                <a:gd name="connsiteY1" fmla="*/ 0 h 319782"/>
                <a:gd name="connsiteX2" fmla="*/ 692762 w 692762"/>
                <a:gd name="connsiteY2" fmla="*/ 175766 h 319782"/>
                <a:gd name="connsiteX3" fmla="*/ 324276 w 692762"/>
                <a:gd name="connsiteY3" fmla="*/ 319782 h 319782"/>
                <a:gd name="connsiteX4" fmla="*/ 240 w 692762"/>
                <a:gd name="connsiteY4" fmla="*/ 175766 h 319782"/>
                <a:gd name="connsiteX0" fmla="*/ 16 w 692538"/>
                <a:gd name="connsiteY0" fmla="*/ 194816 h 338832"/>
                <a:gd name="connsiteX1" fmla="*/ 336752 w 692538"/>
                <a:gd name="connsiteY1" fmla="*/ 0 h 338832"/>
                <a:gd name="connsiteX2" fmla="*/ 692538 w 692538"/>
                <a:gd name="connsiteY2" fmla="*/ 194816 h 338832"/>
                <a:gd name="connsiteX3" fmla="*/ 324052 w 692538"/>
                <a:gd name="connsiteY3" fmla="*/ 338832 h 338832"/>
                <a:gd name="connsiteX4" fmla="*/ 16 w 692538"/>
                <a:gd name="connsiteY4" fmla="*/ 194816 h 338832"/>
                <a:gd name="connsiteX0" fmla="*/ 4 w 692526"/>
                <a:gd name="connsiteY0" fmla="*/ 194816 h 395982"/>
                <a:gd name="connsiteX1" fmla="*/ 336740 w 692526"/>
                <a:gd name="connsiteY1" fmla="*/ 0 h 395982"/>
                <a:gd name="connsiteX2" fmla="*/ 692526 w 692526"/>
                <a:gd name="connsiteY2" fmla="*/ 194816 h 395982"/>
                <a:gd name="connsiteX3" fmla="*/ 343090 w 692526"/>
                <a:gd name="connsiteY3" fmla="*/ 395982 h 395982"/>
                <a:gd name="connsiteX4" fmla="*/ 4 w 692526"/>
                <a:gd name="connsiteY4" fmla="*/ 194816 h 395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526" h="395982">
                  <a:moveTo>
                    <a:pt x="4" y="194816"/>
                  </a:moveTo>
                  <a:cubicBezTo>
                    <a:pt x="-1054" y="128819"/>
                    <a:pt x="221320" y="0"/>
                    <a:pt x="336740" y="0"/>
                  </a:cubicBezTo>
                  <a:cubicBezTo>
                    <a:pt x="452160" y="0"/>
                    <a:pt x="692526" y="115278"/>
                    <a:pt x="692526" y="194816"/>
                  </a:cubicBezTo>
                  <a:cubicBezTo>
                    <a:pt x="692526" y="274354"/>
                    <a:pt x="458510" y="395982"/>
                    <a:pt x="343090" y="395982"/>
                  </a:cubicBezTo>
                  <a:cubicBezTo>
                    <a:pt x="227670" y="395982"/>
                    <a:pt x="1062" y="260813"/>
                    <a:pt x="4" y="194816"/>
                  </a:cubicBezTo>
                  <a:close/>
                </a:path>
              </a:pathLst>
            </a:custGeom>
            <a:noFill/>
            <a:ln>
              <a:solidFill>
                <a:schemeClr val="bg1"/>
              </a:solidFill>
            </a:ln>
            <a:effectLst>
              <a:glow rad="88900">
                <a:srgbClr val="002060">
                  <a:alpha val="8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8572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Rae\Desktop\Aust  99 Omer count\questions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268" y="-512390"/>
            <a:ext cx="14689632" cy="871199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17748" y="836712"/>
            <a:ext cx="7821017" cy="5661247"/>
          </a:xfrm>
          <a:noFill/>
          <a:ln w="57150">
            <a:noFill/>
          </a:ln>
          <a:scene3d>
            <a:camera prst="orthographicFront"/>
            <a:lightRig rig="threePt" dir="t"/>
          </a:scene3d>
          <a:sp3d>
            <a:bevelT w="152400" h="50800" prst="softRound"/>
          </a:sp3d>
        </p:spPr>
        <p:txBody>
          <a:bodyPr>
            <a:normAutofit fontScale="85000" lnSpcReduction="20000"/>
            <a:sp3d extrusionH="57150">
              <a:bevelT w="38100" h="38100"/>
            </a:sp3d>
          </a:bodyPr>
          <a:lstStyle/>
          <a:p>
            <a:pPr marL="0" lvl="0" indent="0">
              <a:buNone/>
            </a:pPr>
            <a:endParaRPr lang="en-US" sz="600" b="1" dirty="0" smtClean="0">
              <a:latin typeface="Calibri" pitchFamily="34" charset="0"/>
              <a:cs typeface="Calibri" pitchFamily="34" charset="0"/>
            </a:endParaRPr>
          </a:p>
          <a:p>
            <a:r>
              <a:rPr lang="en-US" dirty="0"/>
              <a:t>"The </a:t>
            </a:r>
            <a:r>
              <a:rPr lang="en-US" b="1" dirty="0"/>
              <a:t>“solemn assembly”</a:t>
            </a:r>
            <a:r>
              <a:rPr lang="en-US" dirty="0"/>
              <a:t> on the occasion of the </a:t>
            </a:r>
            <a:r>
              <a:rPr lang="en-US" b="1" dirty="0"/>
              <a:t>“festival”</a:t>
            </a:r>
            <a:r>
              <a:rPr lang="en-US" dirty="0"/>
              <a:t> </a:t>
            </a:r>
            <a:r>
              <a:rPr lang="en-US" dirty="0" smtClean="0"/>
              <a:t/>
            </a:r>
            <a:br>
              <a:rPr lang="en-US" dirty="0" smtClean="0"/>
            </a:br>
            <a:r>
              <a:rPr lang="en-US" b="1" dirty="0" smtClean="0"/>
              <a:t>of </a:t>
            </a:r>
            <a:r>
              <a:rPr lang="en-US" b="1" dirty="0"/>
              <a:t>the sheaf</a:t>
            </a:r>
            <a:r>
              <a:rPr lang="en-US" dirty="0"/>
              <a:t> having such great privileges, </a:t>
            </a:r>
            <a:r>
              <a:rPr lang="en-US" dirty="0" smtClean="0"/>
              <a:t>is the </a:t>
            </a:r>
            <a:r>
              <a:rPr lang="en-US" b="1" dirty="0" smtClean="0"/>
              <a:t>“prelude” </a:t>
            </a:r>
            <a:r>
              <a:rPr lang="en-US" dirty="0" smtClean="0"/>
              <a:t>to </a:t>
            </a:r>
            <a:r>
              <a:rPr lang="en-US" b="1" dirty="0" smtClean="0"/>
              <a:t>“</a:t>
            </a:r>
            <a:r>
              <a:rPr lang="en-US" b="1" dirty="0"/>
              <a:t>another</a:t>
            </a:r>
            <a:r>
              <a:rPr lang="en-US" b="1" dirty="0" smtClean="0"/>
              <a:t>” festival </a:t>
            </a:r>
            <a:r>
              <a:rPr lang="en-US" dirty="0" smtClean="0"/>
              <a:t>of </a:t>
            </a:r>
            <a:r>
              <a:rPr lang="en-US" b="1" dirty="0" smtClean="0"/>
              <a:t>still “greater  importance</a:t>
            </a:r>
            <a:r>
              <a:rPr lang="en-US" dirty="0" smtClean="0"/>
              <a:t>;</a:t>
            </a:r>
            <a:r>
              <a:rPr lang="en-US" b="1" dirty="0" smtClean="0"/>
              <a:t>”</a:t>
            </a:r>
            <a:r>
              <a:rPr lang="en-US" dirty="0" smtClean="0"/>
              <a:t> </a:t>
            </a:r>
            <a:r>
              <a:rPr lang="en-US" dirty="0"/>
              <a:t>for </a:t>
            </a:r>
            <a:r>
              <a:rPr lang="en-US" b="1" dirty="0"/>
              <a:t>"from</a:t>
            </a:r>
            <a:r>
              <a:rPr lang="en-US" dirty="0"/>
              <a:t> </a:t>
            </a:r>
            <a:r>
              <a:rPr lang="en-US" dirty="0" smtClean="0"/>
              <a:t/>
            </a:r>
            <a:br>
              <a:rPr lang="en-US" dirty="0" smtClean="0"/>
            </a:br>
            <a:r>
              <a:rPr lang="en-US" b="1" dirty="0" smtClean="0"/>
              <a:t>this day” </a:t>
            </a:r>
            <a:r>
              <a:rPr lang="en-US" dirty="0" smtClean="0"/>
              <a:t>the</a:t>
            </a:r>
            <a:r>
              <a:rPr lang="en-US" dirty="0"/>
              <a:t> </a:t>
            </a:r>
            <a:r>
              <a:rPr lang="en-US" b="1" dirty="0"/>
              <a:t>“fiftieth day”</a:t>
            </a:r>
            <a:r>
              <a:rPr lang="en-US" dirty="0"/>
              <a:t> is reckoned, making up the sacred </a:t>
            </a:r>
            <a:r>
              <a:rPr lang="en-US" dirty="0" smtClean="0"/>
              <a:t>number </a:t>
            </a:r>
            <a:r>
              <a:rPr lang="en-US" dirty="0"/>
              <a:t>of </a:t>
            </a:r>
            <a:r>
              <a:rPr lang="en-US" b="1" dirty="0"/>
              <a:t>seven </a:t>
            </a:r>
            <a:r>
              <a:rPr lang="en-US" b="1" dirty="0" smtClean="0"/>
              <a:t>sevens</a:t>
            </a:r>
            <a:r>
              <a:rPr lang="en-US" dirty="0" smtClean="0"/>
              <a:t>,</a:t>
            </a:r>
            <a:r>
              <a:rPr lang="en-US" b="1" dirty="0" smtClean="0">
                <a:solidFill>
                  <a:srgbClr val="002060"/>
                </a:solidFill>
              </a:rPr>
              <a:t> </a:t>
            </a:r>
            <a:r>
              <a:rPr lang="en-US" b="1" dirty="0">
                <a:solidFill>
                  <a:srgbClr val="C00000"/>
                </a:solidFill>
              </a:rPr>
              <a:t>with the addition of a “unit”</a:t>
            </a:r>
            <a:r>
              <a:rPr lang="en-US" dirty="0">
                <a:solidFill>
                  <a:srgbClr val="FF0000"/>
                </a:solidFill>
              </a:rPr>
              <a:t> </a:t>
            </a:r>
            <a:r>
              <a:rPr lang="en-US" dirty="0" smtClean="0"/>
              <a:t>as </a:t>
            </a:r>
            <a:r>
              <a:rPr lang="en-US" dirty="0"/>
              <a:t>a </a:t>
            </a:r>
            <a:r>
              <a:rPr lang="en-US" dirty="0" smtClean="0"/>
              <a:t/>
            </a:r>
            <a:br>
              <a:rPr lang="en-US" dirty="0" smtClean="0"/>
            </a:br>
            <a:r>
              <a:rPr lang="en-US" dirty="0" smtClean="0"/>
              <a:t>seal </a:t>
            </a:r>
            <a:r>
              <a:rPr lang="en-US" dirty="0"/>
              <a:t>to the whole; and this festival, being that of </a:t>
            </a:r>
            <a:r>
              <a:rPr lang="en-US" dirty="0" smtClean="0"/>
              <a:t>the  </a:t>
            </a:r>
            <a:r>
              <a:rPr lang="en-US" dirty="0"/>
              <a:t>first fruits </a:t>
            </a:r>
            <a:r>
              <a:rPr lang="en-US" dirty="0" smtClean="0"/>
              <a:t/>
            </a:r>
            <a:br>
              <a:rPr lang="en-US" dirty="0" smtClean="0"/>
            </a:br>
            <a:r>
              <a:rPr lang="en-US" dirty="0" smtClean="0"/>
              <a:t>of </a:t>
            </a:r>
            <a:r>
              <a:rPr lang="en-US" dirty="0"/>
              <a:t>the corn, </a:t>
            </a:r>
            <a:r>
              <a:rPr lang="en-US" dirty="0" smtClean="0"/>
              <a:t>has </a:t>
            </a:r>
            <a:r>
              <a:rPr lang="en-US" dirty="0"/>
              <a:t>derived its </a:t>
            </a:r>
            <a:r>
              <a:rPr lang="en-US" dirty="0" smtClean="0"/>
              <a:t>name of Pentecost from the number </a:t>
            </a:r>
            <a:br>
              <a:rPr lang="en-US" dirty="0" smtClean="0"/>
            </a:br>
            <a:r>
              <a:rPr lang="en-US" dirty="0" smtClean="0"/>
              <a:t>of “fifty.”  </a:t>
            </a:r>
            <a:endParaRPr lang="en-US" b="1" dirty="0" smtClean="0"/>
          </a:p>
          <a:p>
            <a:r>
              <a:rPr lang="en-US" b="1" dirty="0" smtClean="0">
                <a:solidFill>
                  <a:srgbClr val="002060"/>
                </a:solidFill>
              </a:rPr>
              <a:t>Lunar-Sabbath Website says: </a:t>
            </a:r>
            <a:r>
              <a:rPr lang="en-US" b="1" dirty="0" smtClean="0"/>
              <a:t>… </a:t>
            </a:r>
            <a:r>
              <a:rPr lang="en-US" dirty="0"/>
              <a:t>the sheaf was a solemn assembly </a:t>
            </a:r>
            <a:r>
              <a:rPr lang="en-US" dirty="0" smtClean="0"/>
              <a:t>Festival and </a:t>
            </a:r>
            <a:r>
              <a:rPr lang="en-US" dirty="0"/>
              <a:t>from this day/16 was a </a:t>
            </a:r>
            <a:r>
              <a:rPr lang="en-US" b="1" dirty="0"/>
              <a:t>prelude</a:t>
            </a:r>
            <a:r>
              <a:rPr lang="en-US" dirty="0"/>
              <a:t> to another Festival of greater importance, referring to the Morrow after the </a:t>
            </a:r>
            <a:r>
              <a:rPr lang="en-US" dirty="0" smtClean="0"/>
              <a:t>seventh </a:t>
            </a:r>
            <a:r>
              <a:rPr lang="en-US" dirty="0"/>
              <a:t>Sabbath, because FROM IT, the Morrow </a:t>
            </a:r>
            <a:r>
              <a:rPr lang="en-US" dirty="0" smtClean="0"/>
              <a:t>after the 7</a:t>
            </a:r>
            <a:r>
              <a:rPr lang="en-US" baseline="30000" dirty="0" smtClean="0"/>
              <a:t>th</a:t>
            </a:r>
            <a:r>
              <a:rPr lang="en-US" dirty="0" smtClean="0"/>
              <a:t> Sabbath</a:t>
            </a:r>
            <a:r>
              <a:rPr lang="en-US" dirty="0"/>
              <a:t>, the 50</a:t>
            </a:r>
            <a:r>
              <a:rPr lang="en-US" baseline="30000" dirty="0"/>
              <a:t>th</a:t>
            </a:r>
            <a:r>
              <a:rPr lang="en-US" dirty="0"/>
              <a:t> day was reckoned. </a:t>
            </a:r>
            <a:r>
              <a:rPr lang="en-US" b="1" dirty="0"/>
              <a:t>THE 50</a:t>
            </a:r>
            <a:r>
              <a:rPr lang="en-US" b="1" baseline="30000" dirty="0"/>
              <a:t>TH</a:t>
            </a:r>
            <a:r>
              <a:rPr lang="en-US" b="1" dirty="0"/>
              <a:t> DAY WAS NOT RECKONED FROM </a:t>
            </a:r>
            <a:r>
              <a:rPr lang="en-US" b="1" dirty="0" smtClean="0"/>
              <a:t>THE </a:t>
            </a:r>
            <a:r>
              <a:rPr lang="en-US" b="1" dirty="0"/>
              <a:t>WAVE SHEAF,</a:t>
            </a:r>
            <a:r>
              <a:rPr lang="en-US" dirty="0"/>
              <a:t> but from the Morrow after the seventh </a:t>
            </a:r>
            <a:r>
              <a:rPr lang="en-US" dirty="0" smtClean="0"/>
              <a:t>Sabbath.</a:t>
            </a:r>
          </a:p>
          <a:p>
            <a:r>
              <a:rPr lang="en-US" b="1" dirty="0" smtClean="0">
                <a:solidFill>
                  <a:srgbClr val="002060"/>
                </a:solidFill>
              </a:rPr>
              <a:t>The </a:t>
            </a:r>
            <a:r>
              <a:rPr lang="en-US" b="1" dirty="0">
                <a:solidFill>
                  <a:srgbClr val="002060"/>
                </a:solidFill>
              </a:rPr>
              <a:t>traditional feast that people are keeping </a:t>
            </a:r>
            <a:r>
              <a:rPr lang="en-US" dirty="0"/>
              <a:t>is the one that </a:t>
            </a:r>
            <a:r>
              <a:rPr lang="en-US" b="1" dirty="0">
                <a:solidFill>
                  <a:srgbClr val="002060"/>
                </a:solidFill>
              </a:rPr>
              <a:t>Philo says is more important </a:t>
            </a:r>
            <a:r>
              <a:rPr lang="en-US" dirty="0"/>
              <a:t>than the wave sheaf because the </a:t>
            </a:r>
            <a:r>
              <a:rPr lang="en-US" dirty="0" smtClean="0"/>
              <a:t>50</a:t>
            </a:r>
            <a:r>
              <a:rPr lang="en-US" baseline="30000" dirty="0" smtClean="0"/>
              <a:t>th</a:t>
            </a:r>
            <a:r>
              <a:rPr lang="en-US" dirty="0" smtClean="0"/>
              <a:t> day</a:t>
            </a:r>
            <a:r>
              <a:rPr lang="en-US" dirty="0"/>
              <a:t>, which is the </a:t>
            </a:r>
            <a:r>
              <a:rPr lang="en-US" b="1" dirty="0"/>
              <a:t>GREATEST FEAST</a:t>
            </a:r>
            <a:r>
              <a:rPr lang="en-US" dirty="0"/>
              <a:t>, is reckoned from it, and Pentecost is the </a:t>
            </a:r>
            <a:r>
              <a:rPr lang="en-US" b="1" dirty="0"/>
              <a:t>“GREATEST”</a:t>
            </a:r>
            <a:r>
              <a:rPr lang="en-US" dirty="0"/>
              <a:t> feast. </a:t>
            </a:r>
            <a:r>
              <a:rPr lang="en-US" dirty="0" smtClean="0"/>
              <a:t> </a:t>
            </a:r>
            <a:r>
              <a:rPr lang="en-US" b="1" dirty="0" smtClean="0">
                <a:solidFill>
                  <a:srgbClr val="C00000"/>
                </a:solidFill>
              </a:rPr>
              <a:t>This </a:t>
            </a:r>
            <a:r>
              <a:rPr lang="en-US" b="1" dirty="0">
                <a:solidFill>
                  <a:srgbClr val="C00000"/>
                </a:solidFill>
              </a:rPr>
              <a:t>is in harmony with Lev-23 where it says “even unto the morrow AFTER the seventh Sabbath shall you number fifty days and then bring a new meat </a:t>
            </a:r>
            <a:r>
              <a:rPr lang="en-US" b="1" dirty="0" smtClean="0">
                <a:solidFill>
                  <a:srgbClr val="C00000"/>
                </a:solidFill>
              </a:rPr>
              <a:t>offering.”</a:t>
            </a:r>
            <a:endParaRPr lang="en-US" dirty="0"/>
          </a:p>
        </p:txBody>
      </p:sp>
      <p:sp>
        <p:nvSpPr>
          <p:cNvPr id="4" name="Slide Number Placeholder 3"/>
          <p:cNvSpPr>
            <a:spLocks noGrp="1"/>
          </p:cNvSpPr>
          <p:nvPr>
            <p:ph type="sldNum" sz="quarter" idx="12"/>
          </p:nvPr>
        </p:nvSpPr>
        <p:spPr>
          <a:xfrm>
            <a:off x="9336902" y="6381328"/>
            <a:ext cx="2844059" cy="365125"/>
          </a:xfrm>
        </p:spPr>
        <p:txBody>
          <a:bodyPr/>
          <a:lstStyle/>
          <a:p>
            <a:fld id="{81FEFA0A-2F20-4B60-98C6-5FFDA469AA1C}" type="slidenum">
              <a:rPr lang="en-US" b="1" smtClean="0">
                <a:solidFill>
                  <a:schemeClr val="tx1"/>
                </a:solidFill>
              </a:rPr>
              <a:pPr/>
              <a:t>14</a:t>
            </a:fld>
            <a:endParaRPr lang="en-US" b="1" dirty="0">
              <a:solidFill>
                <a:schemeClr val="tx1"/>
              </a:solidFill>
            </a:endParaRPr>
          </a:p>
        </p:txBody>
      </p:sp>
      <p:sp>
        <p:nvSpPr>
          <p:cNvPr id="7" name="Rectangle 6"/>
          <p:cNvSpPr/>
          <p:nvPr/>
        </p:nvSpPr>
        <p:spPr>
          <a:xfrm>
            <a:off x="261765" y="44624"/>
            <a:ext cx="8280920" cy="923330"/>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5400" b="1" dirty="0" smtClean="0">
                <a:ln>
                  <a:solidFill>
                    <a:srgbClr val="002060"/>
                  </a:solidFill>
                </a:ln>
                <a:solidFill>
                  <a:srgbClr val="FF9900"/>
                </a:solidFill>
                <a:latin typeface="Cooper Black" pitchFamily="18" charset="0"/>
              </a:rPr>
              <a:t>Philo</a:t>
            </a:r>
            <a:r>
              <a:rPr lang="en-US" sz="5400" b="1" dirty="0" smtClean="0">
                <a:ln/>
                <a:solidFill>
                  <a:schemeClr val="accent1">
                    <a:lumMod val="75000"/>
                  </a:schemeClr>
                </a:solidFill>
                <a:latin typeface="Cooper Black" pitchFamily="18" charset="0"/>
              </a:rPr>
              <a:t> </a:t>
            </a:r>
            <a:r>
              <a:rPr lang="en-US" sz="3200" b="1" dirty="0" smtClean="0">
                <a:ln/>
                <a:solidFill>
                  <a:schemeClr val="accent1">
                    <a:lumMod val="75000"/>
                  </a:schemeClr>
                </a:solidFill>
                <a:latin typeface="Comic Sans MS" pitchFamily="66" charset="0"/>
              </a:rPr>
              <a:t>The Special Laws 11 </a:t>
            </a:r>
            <a:r>
              <a:rPr lang="en-US" sz="3200" b="1" dirty="0" err="1" smtClean="0">
                <a:ln/>
                <a:solidFill>
                  <a:schemeClr val="accent1">
                    <a:lumMod val="75000"/>
                  </a:schemeClr>
                </a:solidFill>
                <a:latin typeface="Comic Sans MS" pitchFamily="66" charset="0"/>
              </a:rPr>
              <a:t>pg</a:t>
            </a:r>
            <a:r>
              <a:rPr lang="en-US" sz="3200" b="1" dirty="0" smtClean="0">
                <a:ln/>
                <a:solidFill>
                  <a:schemeClr val="accent1">
                    <a:lumMod val="75000"/>
                  </a:schemeClr>
                </a:solidFill>
                <a:latin typeface="Comic Sans MS" pitchFamily="66" charset="0"/>
              </a:rPr>
              <a:t> 584</a:t>
            </a:r>
            <a:r>
              <a:rPr lang="en-US" sz="2800" b="1" cap="none"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rPr>
              <a:t> </a:t>
            </a:r>
            <a:endParaRPr lang="en-US" sz="2800" b="1" cap="none" spc="150" dirty="0">
              <a:ln w="11430"/>
              <a:solidFill>
                <a:srgbClr val="F8F8F8"/>
              </a:solidFill>
              <a:effectLst>
                <a:glow rad="228600">
                  <a:schemeClr val="accent1">
                    <a:satMod val="175000"/>
                    <a:alpha val="40000"/>
                  </a:schemeClr>
                </a:glow>
                <a:outerShdw blurRad="25400" algn="tl" rotWithShape="0">
                  <a:srgbClr val="000000">
                    <a:alpha val="43000"/>
                  </a:srgbClr>
                </a:outerShdw>
              </a:effectLst>
            </a:endParaRPr>
          </a:p>
        </p:txBody>
      </p:sp>
      <p:sp>
        <p:nvSpPr>
          <p:cNvPr id="10" name="Rectangle 9"/>
          <p:cNvSpPr/>
          <p:nvPr/>
        </p:nvSpPr>
        <p:spPr>
          <a:xfrm>
            <a:off x="8686700" y="1268760"/>
            <a:ext cx="3312368" cy="360040"/>
          </a:xfrm>
          <a:prstGeom prst="rect">
            <a:avLst/>
          </a:prstGeom>
          <a:noFill/>
        </p:spPr>
        <p:txBody>
          <a:bodyPr wrap="square" lIns="91440" tIns="45720" rIns="91440" bIns="45720">
            <a:prstTxWarp prst="textArchUp">
              <a:avLst>
                <a:gd name="adj" fmla="val 10902515"/>
              </a:avLst>
            </a:prstTxWarp>
            <a:spAutoFit/>
            <a:scene3d>
              <a:camera prst="orthographicFront"/>
              <a:lightRig rig="soft" dir="t">
                <a:rot lat="0" lon="0" rev="10800000"/>
              </a:lightRig>
            </a:scene3d>
            <a:sp3d extrusionH="57150">
              <a:bevelT w="27940" h="12700" prst="angle"/>
              <a:contourClr>
                <a:srgbClr val="DDDDDD"/>
              </a:contourClr>
            </a:sp3d>
          </a:bodyPr>
          <a:lstStyle/>
          <a:p>
            <a:pPr algn="ctr"/>
            <a:r>
              <a:rPr lang="en-US" sz="2000" b="1"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rPr>
              <a:t>www.lunarsabbath.info/id15.html</a:t>
            </a:r>
            <a:r>
              <a:rPr lang="en-US" sz="2800" b="1" cap="none"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rPr>
              <a:t> </a:t>
            </a:r>
            <a:endParaRPr lang="en-US" sz="2800" b="1" cap="none" spc="150" dirty="0">
              <a:ln w="11430"/>
              <a:solidFill>
                <a:srgbClr val="F8F8F8"/>
              </a:solidFill>
              <a:effectLst>
                <a:glow rad="228600">
                  <a:schemeClr val="accent1">
                    <a:satMod val="175000"/>
                    <a:alpha val="40000"/>
                  </a:schemeClr>
                </a:glow>
                <a:outerShdw blurRad="25400" algn="tl" rotWithShape="0">
                  <a:srgbClr val="000000">
                    <a:alpha val="43000"/>
                  </a:srgbClr>
                </a:outerShdw>
              </a:effectLst>
            </a:endParaRPr>
          </a:p>
        </p:txBody>
      </p:sp>
    </p:spTree>
    <p:extLst>
      <p:ext uri="{BB962C8B-B14F-4D97-AF65-F5344CB8AC3E}">
        <p14:creationId xmlns:p14="http://schemas.microsoft.com/office/powerpoint/2010/main" val="97910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81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051225" y="6356351"/>
            <a:ext cx="4137600" cy="501649"/>
          </a:xfrm>
        </p:spPr>
        <p:txBody>
          <a:bodyPr/>
          <a:lstStyle/>
          <a:p>
            <a:fld id="{81FEFA0A-2F20-4B60-98C6-5FFDA469AA1C}" type="slidenum">
              <a:rPr lang="en-US" sz="1200" b="1" smtClean="0">
                <a:solidFill>
                  <a:schemeClr val="bg1"/>
                </a:solidFill>
              </a:rPr>
              <a:pPr/>
              <a:t>15</a:t>
            </a:fld>
            <a:endParaRPr lang="en-US" b="1" dirty="0">
              <a:solidFill>
                <a:schemeClr val="bg1"/>
              </a:solidFill>
            </a:endParaRPr>
          </a:p>
        </p:txBody>
      </p:sp>
      <p:pic>
        <p:nvPicPr>
          <p:cNvPr id="1026" name="Picture 2" descr="C:\Users\Rae\Desktop\Aust  99 Omer count\old way new wa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72" y="980728"/>
            <a:ext cx="7632848" cy="52303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7" name="Picture 3" descr="C:\Users\Rae\Desktop\Aust  99 Omer count\questions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660" y="4747357"/>
            <a:ext cx="1625498"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rot="21188360">
            <a:off x="2004835" y="3255338"/>
            <a:ext cx="3635931" cy="46166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50 Day Omer count</a:t>
            </a:r>
            <a:endParaRPr lang="en-US"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endParaRPr>
          </a:p>
        </p:txBody>
      </p:sp>
      <p:sp>
        <p:nvSpPr>
          <p:cNvPr id="8" name="Rectangle 7"/>
          <p:cNvSpPr/>
          <p:nvPr/>
        </p:nvSpPr>
        <p:spPr>
          <a:xfrm>
            <a:off x="1357124" y="5019662"/>
            <a:ext cx="4298199" cy="461665"/>
          </a:xfrm>
          <a:prstGeom prst="rect">
            <a:avLst/>
          </a:prstGeom>
          <a:noFill/>
          <a:effectLst>
            <a:glow rad="177800">
              <a:schemeClr val="bg1"/>
            </a:glow>
          </a:effectLst>
        </p:spPr>
        <p:txBody>
          <a:bodyPr wrap="square" lIns="91440" tIns="45720" rIns="91440" bIns="45720">
            <a:spAutoFit/>
            <a:scene3d>
              <a:camera prst="orthographicFront"/>
              <a:lightRig rig="brightRoom" dir="t"/>
            </a:scene3d>
            <a:sp3d extrusionH="57150" contourW="6350" prstMaterial="plastic">
              <a:bevelT w="20320" h="20320" prst="divot"/>
              <a:contourClr>
                <a:schemeClr val="accent1">
                  <a:tint val="100000"/>
                  <a:shade val="100000"/>
                  <a:hueMod val="100000"/>
                  <a:satMod val="100000"/>
                </a:schemeClr>
              </a:contourClr>
            </a:sp3d>
          </a:bodyPr>
          <a:lstStyle/>
          <a:p>
            <a:pPr algn="ctr"/>
            <a:r>
              <a:rPr lang="en-US" sz="2400" b="1" cap="all" dirty="0" smtClean="0">
                <a:ln/>
                <a:solidFill>
                  <a:srgbClr val="C00000"/>
                </a:solidFill>
                <a:effectLst>
                  <a:glow rad="127000">
                    <a:schemeClr val="bg1"/>
                  </a:glow>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92</a:t>
            </a:r>
            <a:r>
              <a:rPr lang="en-US" sz="2400" b="1" cap="all" dirty="0" smtClean="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-99</a:t>
            </a:r>
            <a:r>
              <a:rPr lang="en-US" sz="2400" b="1" cap="all" spc="0" dirty="0" smtClean="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 Day Omer count</a:t>
            </a:r>
            <a:endParaRPr lang="en-US" sz="2400" b="1" cap="all" spc="0" dirty="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endParaRPr>
          </a:p>
        </p:txBody>
      </p:sp>
      <p:sp>
        <p:nvSpPr>
          <p:cNvPr id="6" name="Rectangle 5"/>
          <p:cNvSpPr/>
          <p:nvPr/>
        </p:nvSpPr>
        <p:spPr>
          <a:xfrm>
            <a:off x="189756" y="77723"/>
            <a:ext cx="11809312"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Can you sort out this confusion</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9" name="Rectangle 8"/>
          <p:cNvSpPr/>
          <p:nvPr/>
        </p:nvSpPr>
        <p:spPr>
          <a:xfrm>
            <a:off x="8183253" y="908720"/>
            <a:ext cx="4005572" cy="5632311"/>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r>
              <a:rPr lang="en-CA" sz="2400" b="1" spc="150" dirty="0" smtClean="0">
                <a:ln w="11430"/>
                <a:solidFill>
                  <a:srgbClr val="F8F8F8"/>
                </a:solidFill>
                <a:effectLst>
                  <a:outerShdw blurRad="25400" algn="tl" rotWithShape="0">
                    <a:srgbClr val="000000">
                      <a:alpha val="43000"/>
                    </a:srgbClr>
                  </a:outerShdw>
                </a:effectLst>
                <a:latin typeface="Comic Sans MS" pitchFamily="66" charset="0"/>
              </a:rPr>
              <a:t>Note:  </a:t>
            </a:r>
            <a:r>
              <a:rPr lang="en-CA" sz="2400" b="1" u="sng" spc="150" dirty="0" smtClean="0">
                <a:ln w="11430"/>
                <a:solidFill>
                  <a:srgbClr val="FFFF00"/>
                </a:solidFill>
                <a:effectLst>
                  <a:outerShdw blurRad="25400" algn="tl" rotWithShape="0">
                    <a:srgbClr val="000000">
                      <a:alpha val="43000"/>
                    </a:srgbClr>
                  </a:outerShdw>
                </a:effectLst>
                <a:latin typeface="Comic Sans MS" pitchFamily="66" charset="0"/>
              </a:rPr>
              <a:t>When</a:t>
            </a:r>
            <a:r>
              <a:rPr lang="en-CA" sz="2400" b="1" spc="150" dirty="0" smtClean="0">
                <a:ln w="11430"/>
                <a:solidFill>
                  <a:srgbClr val="F8F8F8"/>
                </a:solidFill>
                <a:effectLst>
                  <a:outerShdw blurRad="25400" algn="tl" rotWithShape="0">
                    <a:srgbClr val="000000">
                      <a:alpha val="43000"/>
                    </a:srgbClr>
                  </a:outerShdw>
                </a:effectLst>
                <a:latin typeface="Comic Sans MS" pitchFamily="66" charset="0"/>
              </a:rPr>
              <a:t> the Abib 16 Wave Sheaf falls on the 1</a:t>
            </a:r>
            <a:r>
              <a:rPr lang="en-CA" sz="2400" b="1" spc="150" baseline="30000" dirty="0" smtClean="0">
                <a:ln w="11430"/>
                <a:solidFill>
                  <a:srgbClr val="F8F8F8"/>
                </a:solidFill>
                <a:effectLst>
                  <a:outerShdw blurRad="25400" algn="tl" rotWithShape="0">
                    <a:srgbClr val="000000">
                      <a:alpha val="43000"/>
                    </a:srgbClr>
                  </a:outerShdw>
                </a:effectLst>
                <a:latin typeface="Comic Sans MS" pitchFamily="66" charset="0"/>
              </a:rPr>
              <a:t>st</a:t>
            </a:r>
            <a:r>
              <a:rPr lang="en-CA" sz="2400" b="1" spc="150" dirty="0" smtClean="0">
                <a:ln w="11430"/>
                <a:solidFill>
                  <a:srgbClr val="F8F8F8"/>
                </a:solidFill>
                <a:effectLst>
                  <a:outerShdw blurRad="25400" algn="tl" rotWithShape="0">
                    <a:srgbClr val="000000">
                      <a:alpha val="43000"/>
                    </a:srgbClr>
                  </a:outerShdw>
                </a:effectLst>
                <a:latin typeface="Comic Sans MS" pitchFamily="66" charset="0"/>
              </a:rPr>
              <a:t> cycle [Sun] there will be 7 full weeks of 49 days.  </a:t>
            </a:r>
            <a:r>
              <a:rPr lang="en-CA" sz="2400" b="1" u="sng" spc="150" dirty="0" smtClean="0">
                <a:ln w="11430"/>
                <a:solidFill>
                  <a:srgbClr val="FFFF00"/>
                </a:solidFill>
                <a:effectLst>
                  <a:outerShdw blurRad="25400" algn="tl" rotWithShape="0">
                    <a:srgbClr val="000000">
                      <a:alpha val="43000"/>
                    </a:srgbClr>
                  </a:outerShdw>
                </a:effectLst>
                <a:latin typeface="Comic Sans MS" pitchFamily="66" charset="0"/>
              </a:rPr>
              <a:t>Then</a:t>
            </a:r>
            <a:r>
              <a:rPr lang="en-CA" sz="2400" b="1" spc="150" dirty="0" smtClean="0">
                <a:ln w="11430"/>
                <a:solidFill>
                  <a:srgbClr val="FFFF00"/>
                </a:solidFill>
                <a:effectLst>
                  <a:outerShdw blurRad="25400" algn="tl" rotWithShape="0">
                    <a:srgbClr val="000000">
                      <a:alpha val="43000"/>
                    </a:srgbClr>
                  </a:outerShdw>
                </a:effectLst>
                <a:latin typeface="Comic Sans MS" pitchFamily="66" charset="0"/>
              </a:rPr>
              <a:t>, that is the stopping point to begin counting the 50 days to Philo’s Shavuot. </a:t>
            </a:r>
            <a:r>
              <a:rPr lang="en-CA" sz="2400" b="1" spc="150" dirty="0" smtClean="0">
                <a:ln w="11430"/>
                <a:solidFill>
                  <a:schemeClr val="bg1"/>
                </a:solidFill>
                <a:effectLst>
                  <a:outerShdw blurRad="25400" algn="tl" rotWithShape="0">
                    <a:srgbClr val="000000">
                      <a:alpha val="43000"/>
                    </a:srgbClr>
                  </a:outerShdw>
                </a:effectLst>
                <a:latin typeface="Comic Sans MS" pitchFamily="66" charset="0"/>
              </a:rPr>
              <a:t>It adds to a total Omer count of 99 days! </a:t>
            </a:r>
            <a:br>
              <a:rPr lang="en-CA" sz="2400" b="1" spc="150" dirty="0" smtClean="0">
                <a:ln w="11430"/>
                <a:solidFill>
                  <a:schemeClr val="bg1"/>
                </a:solidFill>
                <a:effectLst>
                  <a:outerShdw blurRad="25400" algn="tl" rotWithShape="0">
                    <a:srgbClr val="000000">
                      <a:alpha val="43000"/>
                    </a:srgbClr>
                  </a:outerShdw>
                </a:effectLst>
                <a:latin typeface="Comic Sans MS" pitchFamily="66" charset="0"/>
              </a:rPr>
            </a:br>
            <a:r>
              <a:rPr lang="en-CA" sz="2400" b="1" u="sng" spc="150" dirty="0" smtClean="0">
                <a:ln w="11430"/>
                <a:solidFill>
                  <a:srgbClr val="FFFF00"/>
                </a:solidFill>
                <a:effectLst>
                  <a:outerShdw blurRad="25400" algn="tl" rotWithShape="0">
                    <a:srgbClr val="000000">
                      <a:alpha val="43000"/>
                    </a:srgbClr>
                  </a:outerShdw>
                </a:effectLst>
                <a:latin typeface="Comic Sans MS" pitchFamily="66" charset="0"/>
              </a:rPr>
              <a:t>IF</a:t>
            </a:r>
            <a:r>
              <a:rPr lang="en-CA" sz="2400" b="1" spc="150" dirty="0" smtClean="0">
                <a:ln w="11430"/>
                <a:solidFill>
                  <a:srgbClr val="F8F8F8"/>
                </a:solidFill>
                <a:effectLst>
                  <a:outerShdw blurRad="25400" algn="tl" rotWithShape="0">
                    <a:srgbClr val="000000">
                      <a:alpha val="43000"/>
                    </a:srgbClr>
                  </a:outerShdw>
                </a:effectLst>
                <a:latin typeface="Comic Sans MS" pitchFamily="66" charset="0"/>
              </a:rPr>
              <a:t> Abib 16 falls on Mon. – Sab., the full count to Philo’s Omer will be less than 99.</a:t>
            </a:r>
            <a:endParaRPr lang="en-US" sz="3200" b="1" spc="150" dirty="0">
              <a:ln w="11430"/>
              <a:solidFill>
                <a:srgbClr val="F8F8F8"/>
              </a:solidFill>
              <a:effectLst>
                <a:outerShdw blurRad="25400" algn="tl" rotWithShape="0">
                  <a:srgbClr val="000000">
                    <a:alpha val="43000"/>
                  </a:srgbClr>
                </a:outerShdw>
              </a:effectLst>
            </a:endParaRPr>
          </a:p>
        </p:txBody>
      </p:sp>
      <p:sp>
        <p:nvSpPr>
          <p:cNvPr id="14" name="Rectangle 13"/>
          <p:cNvSpPr/>
          <p:nvPr/>
        </p:nvSpPr>
        <p:spPr>
          <a:xfrm>
            <a:off x="0" y="6309320"/>
            <a:ext cx="8300392" cy="523220"/>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en-CA" sz="2800" b="1" spc="150" dirty="0" smtClean="0">
                <a:ln w="11430"/>
                <a:solidFill>
                  <a:srgbClr val="F8F8F8"/>
                </a:solidFill>
                <a:effectLst>
                  <a:glow rad="165100">
                    <a:srgbClr val="002060"/>
                  </a:glow>
                  <a:outerShdw blurRad="25400" algn="tl" rotWithShape="0">
                    <a:srgbClr val="000000">
                      <a:alpha val="43000"/>
                    </a:srgbClr>
                  </a:outerShdw>
                </a:effectLst>
                <a:latin typeface="Comic Sans MS" pitchFamily="66" charset="0"/>
              </a:rPr>
              <a:t>Abib 16 Wave Sheaf is “THE” Problem!</a:t>
            </a:r>
            <a:endParaRPr lang="en-US" sz="3600" b="1" spc="150" dirty="0">
              <a:ln w="11430"/>
              <a:solidFill>
                <a:srgbClr val="F8F8F8"/>
              </a:solidFill>
              <a:effectLst>
                <a:glow rad="165100">
                  <a:srgbClr val="002060"/>
                </a:glow>
                <a:outerShdw blurRad="25400" algn="tl" rotWithShape="0">
                  <a:srgbClr val="000000">
                    <a:alpha val="43000"/>
                  </a:srgbClr>
                </a:outerShdw>
              </a:effectLst>
            </a:endParaRPr>
          </a:p>
        </p:txBody>
      </p:sp>
    </p:spTree>
    <p:extLst>
      <p:ext uri="{BB962C8B-B14F-4D97-AF65-F5344CB8AC3E}">
        <p14:creationId xmlns:p14="http://schemas.microsoft.com/office/powerpoint/2010/main" val="107316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750" fill="hold"/>
                                        <p:tgtEl>
                                          <p:spTgt spid="14"/>
                                        </p:tgtEl>
                                        <p:attrNameLst>
                                          <p:attrName>ppt_w</p:attrName>
                                        </p:attrNameLst>
                                      </p:cBhvr>
                                      <p:tavLst>
                                        <p:tav tm="0">
                                          <p:val>
                                            <p:fltVal val="0"/>
                                          </p:val>
                                        </p:tav>
                                        <p:tav tm="100000">
                                          <p:val>
                                            <p:strVal val="#ppt_w"/>
                                          </p:val>
                                        </p:tav>
                                      </p:tavLst>
                                    </p:anim>
                                    <p:anim calcmode="lin" valueType="num">
                                      <p:cBhvr>
                                        <p:cTn id="23" dur="750" fill="hold"/>
                                        <p:tgtEl>
                                          <p:spTgt spid="14"/>
                                        </p:tgtEl>
                                        <p:attrNameLst>
                                          <p:attrName>ppt_h</p:attrName>
                                        </p:attrNameLst>
                                      </p:cBhvr>
                                      <p:tavLst>
                                        <p:tav tm="0">
                                          <p:val>
                                            <p:fltVal val="0"/>
                                          </p:val>
                                        </p:tav>
                                        <p:tav tm="100000">
                                          <p:val>
                                            <p:strVal val="#ppt_h"/>
                                          </p:val>
                                        </p:tav>
                                      </p:tavLst>
                                    </p:anim>
                                    <p:animEffect transition="in" filter="fade">
                                      <p:cBhvr>
                                        <p:cTn id="2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27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051225" y="6356351"/>
            <a:ext cx="4137600" cy="501649"/>
          </a:xfrm>
        </p:spPr>
        <p:txBody>
          <a:bodyPr/>
          <a:lstStyle/>
          <a:p>
            <a:fld id="{81FEFA0A-2F20-4B60-98C6-5FFDA469AA1C}" type="slidenum">
              <a:rPr lang="en-US" sz="1200" b="1" smtClean="0">
                <a:solidFill>
                  <a:schemeClr val="tx2"/>
                </a:solidFill>
              </a:rPr>
              <a:pPr/>
              <a:t>16</a:t>
            </a:fld>
            <a:endParaRPr lang="en-US" b="1" dirty="0">
              <a:solidFill>
                <a:schemeClr val="tx2"/>
              </a:solidFill>
            </a:endParaRPr>
          </a:p>
        </p:txBody>
      </p:sp>
      <p:pic>
        <p:nvPicPr>
          <p:cNvPr id="1026" name="Picture 2" descr="C:\Users\Rae\Desktop\Aust  99 Omer count\old way new wa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988" y="1079016"/>
            <a:ext cx="7632848" cy="52303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7" name="Picture 3" descr="C:\Users\Rae\Desktop\Aust  99 Omer count\questions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876" y="4845645"/>
            <a:ext cx="1625498" cy="1463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rot="21188360">
            <a:off x="3949051" y="3353626"/>
            <a:ext cx="3635931" cy="46166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50 Day Omer count</a:t>
            </a:r>
            <a:endParaRPr lang="en-US"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endParaRPr>
          </a:p>
        </p:txBody>
      </p:sp>
      <p:sp>
        <p:nvSpPr>
          <p:cNvPr id="8" name="Rectangle 7"/>
          <p:cNvSpPr/>
          <p:nvPr/>
        </p:nvSpPr>
        <p:spPr>
          <a:xfrm>
            <a:off x="3301340" y="5117950"/>
            <a:ext cx="4298199" cy="461665"/>
          </a:xfrm>
          <a:prstGeom prst="rect">
            <a:avLst/>
          </a:prstGeom>
          <a:noFill/>
          <a:effectLst>
            <a:glow rad="177800">
              <a:schemeClr val="bg1"/>
            </a:glow>
          </a:effectLst>
        </p:spPr>
        <p:txBody>
          <a:bodyPr wrap="square" lIns="91440" tIns="45720" rIns="91440" bIns="45720">
            <a:spAutoFit/>
            <a:scene3d>
              <a:camera prst="orthographicFront"/>
              <a:lightRig rig="brightRoom" dir="t"/>
            </a:scene3d>
            <a:sp3d extrusionH="57150" contourW="6350" prstMaterial="plastic">
              <a:bevelT w="20320" h="20320" prst="divot"/>
              <a:contourClr>
                <a:schemeClr val="accent1">
                  <a:tint val="100000"/>
                  <a:shade val="100000"/>
                  <a:hueMod val="100000"/>
                  <a:satMod val="100000"/>
                </a:schemeClr>
              </a:contourClr>
            </a:sp3d>
          </a:bodyPr>
          <a:lstStyle/>
          <a:p>
            <a:pPr algn="ctr"/>
            <a:r>
              <a:rPr lang="en-US" sz="2400" b="1" cap="all" dirty="0" smtClean="0">
                <a:ln/>
                <a:solidFill>
                  <a:srgbClr val="C00000"/>
                </a:solidFill>
                <a:effectLst>
                  <a:glow rad="127000">
                    <a:schemeClr val="bg1"/>
                  </a:glow>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92</a:t>
            </a:r>
            <a:r>
              <a:rPr lang="en-US" sz="2400" b="1" cap="all" dirty="0" smtClean="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-99</a:t>
            </a:r>
            <a:r>
              <a:rPr lang="en-US" sz="2400" b="1" cap="all" spc="0" dirty="0" smtClean="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rPr>
              <a:t> Day Omer count</a:t>
            </a:r>
            <a:endParaRPr lang="en-US" sz="2400" b="1" cap="all" spc="0" dirty="0">
              <a:ln/>
              <a:solidFill>
                <a:srgbClr val="C0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itchFamily="66" charset="0"/>
            </a:endParaRPr>
          </a:p>
        </p:txBody>
      </p:sp>
      <p:sp>
        <p:nvSpPr>
          <p:cNvPr id="6" name="Rectangle 5"/>
          <p:cNvSpPr/>
          <p:nvPr/>
        </p:nvSpPr>
        <p:spPr>
          <a:xfrm>
            <a:off x="189756" y="77723"/>
            <a:ext cx="11809312"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An Omer Count of 92-99 days</a:t>
            </a: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endParaRPr>
          </a:p>
        </p:txBody>
      </p:sp>
      <p:sp>
        <p:nvSpPr>
          <p:cNvPr id="11" name="Rounded Rectangle 10"/>
          <p:cNvSpPr/>
          <p:nvPr/>
        </p:nvSpPr>
        <p:spPr>
          <a:xfrm>
            <a:off x="9766820" y="907393"/>
            <a:ext cx="2278302" cy="5579336"/>
          </a:xfrm>
          <a:prstGeom prst="round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smtClean="0">
                <a:ln>
                  <a:solidFill>
                    <a:sysClr val="windowText" lastClr="000000"/>
                  </a:solidFill>
                </a:ln>
                <a:solidFill>
                  <a:srgbClr val="FF0000"/>
                </a:solidFill>
                <a:effectLst>
                  <a:glow rad="152400">
                    <a:schemeClr val="bg1"/>
                  </a:glow>
                </a:effectLst>
                <a:latin typeface="Comic Sans MS" pitchFamily="66" charset="0"/>
              </a:rPr>
              <a:t>Out of the </a:t>
            </a:r>
            <a:br>
              <a:rPr lang="en-CA" sz="3200" b="1" dirty="0" smtClean="0">
                <a:ln>
                  <a:solidFill>
                    <a:sysClr val="windowText" lastClr="000000"/>
                  </a:solidFill>
                </a:ln>
                <a:solidFill>
                  <a:srgbClr val="FF0000"/>
                </a:solidFill>
                <a:effectLst>
                  <a:glow rad="152400">
                    <a:schemeClr val="bg1"/>
                  </a:glow>
                </a:effectLst>
                <a:latin typeface="Comic Sans MS" pitchFamily="66" charset="0"/>
              </a:rPr>
            </a:br>
            <a:r>
              <a:rPr lang="en-CA" sz="3200" b="1" dirty="0" smtClean="0">
                <a:ln>
                  <a:solidFill>
                    <a:sysClr val="windowText" lastClr="000000"/>
                  </a:solidFill>
                </a:ln>
                <a:solidFill>
                  <a:srgbClr val="FF0000"/>
                </a:solidFill>
                <a:effectLst>
                  <a:glow rad="152400">
                    <a:schemeClr val="bg1"/>
                  </a:glow>
                </a:effectLst>
                <a:latin typeface="Comic Sans MS" pitchFamily="66" charset="0"/>
              </a:rPr>
              <a:t>TWO Great Feasts, on which one is “</a:t>
            </a:r>
            <a:r>
              <a:rPr lang="en-CA" sz="3200" b="1" dirty="0" smtClean="0">
                <a:ln>
                  <a:solidFill>
                    <a:sysClr val="windowText" lastClr="000000"/>
                  </a:solidFill>
                </a:ln>
                <a:solidFill>
                  <a:srgbClr val="FF9900"/>
                </a:solidFill>
                <a:effectLst>
                  <a:glow rad="152400">
                    <a:schemeClr val="bg1"/>
                  </a:glow>
                </a:effectLst>
                <a:latin typeface="Comic Sans MS" pitchFamily="66" charset="0"/>
              </a:rPr>
              <a:t>the Law</a:t>
            </a:r>
            <a:r>
              <a:rPr lang="en-CA" sz="3200" b="1" dirty="0" smtClean="0">
                <a:ln>
                  <a:solidFill>
                    <a:sysClr val="windowText" lastClr="000000"/>
                  </a:solidFill>
                </a:ln>
                <a:solidFill>
                  <a:srgbClr val="FF0000"/>
                </a:solidFill>
                <a:effectLst>
                  <a:glow rad="152400">
                    <a:schemeClr val="bg1"/>
                  </a:glow>
                </a:effectLst>
                <a:latin typeface="Comic Sans MS" pitchFamily="66" charset="0"/>
              </a:rPr>
              <a:t>” given? </a:t>
            </a:r>
            <a:endParaRPr lang="en-CA" sz="3200" b="1" dirty="0">
              <a:ln>
                <a:solidFill>
                  <a:sysClr val="windowText" lastClr="000000"/>
                </a:solidFill>
              </a:ln>
              <a:solidFill>
                <a:srgbClr val="FF0000"/>
              </a:solidFill>
              <a:effectLst>
                <a:glow rad="152400">
                  <a:schemeClr val="bg1"/>
                </a:glow>
              </a:effectLst>
              <a:latin typeface="Comic Sans MS" pitchFamily="66" charset="0"/>
            </a:endParaRPr>
          </a:p>
        </p:txBody>
      </p:sp>
      <p:sp>
        <p:nvSpPr>
          <p:cNvPr id="12" name="Rounded Rectangle 11"/>
          <p:cNvSpPr/>
          <p:nvPr/>
        </p:nvSpPr>
        <p:spPr>
          <a:xfrm>
            <a:off x="143702" y="911776"/>
            <a:ext cx="2278302" cy="5590344"/>
          </a:xfrm>
          <a:prstGeom prst="round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dirty="0" smtClean="0">
                <a:ln>
                  <a:solidFill>
                    <a:sysClr val="windowText" lastClr="000000"/>
                  </a:solidFill>
                </a:ln>
                <a:solidFill>
                  <a:srgbClr val="FF0000"/>
                </a:solidFill>
                <a:effectLst>
                  <a:glow rad="152400">
                    <a:schemeClr val="bg1"/>
                  </a:glow>
                </a:effectLst>
                <a:latin typeface="Comic Sans MS" pitchFamily="66" charset="0"/>
              </a:rPr>
              <a:t>From these TWO Great Feasts, which </a:t>
            </a:r>
            <a:r>
              <a:rPr lang="en-CA" sz="3200" b="1" u="sng" dirty="0" smtClean="0">
                <a:ln>
                  <a:solidFill>
                    <a:sysClr val="windowText" lastClr="000000"/>
                  </a:solidFill>
                </a:ln>
                <a:solidFill>
                  <a:srgbClr val="FF0000"/>
                </a:solidFill>
                <a:effectLst>
                  <a:glow rad="152400">
                    <a:schemeClr val="bg1"/>
                  </a:glow>
                </a:effectLst>
                <a:latin typeface="Comic Sans MS" pitchFamily="66" charset="0"/>
              </a:rPr>
              <a:t>one</a:t>
            </a:r>
            <a:r>
              <a:rPr lang="en-CA" sz="3200" b="1" dirty="0" smtClean="0">
                <a:ln>
                  <a:solidFill>
                    <a:sysClr val="windowText" lastClr="000000"/>
                  </a:solidFill>
                </a:ln>
                <a:solidFill>
                  <a:srgbClr val="FF0000"/>
                </a:solidFill>
                <a:effectLst>
                  <a:glow rad="152400">
                    <a:schemeClr val="bg1"/>
                  </a:glow>
                </a:effectLst>
                <a:latin typeface="Comic Sans MS" pitchFamily="66" charset="0"/>
              </a:rPr>
              <a:t> </a:t>
            </a:r>
            <a:r>
              <a:rPr lang="en-CA" sz="3200" b="1" dirty="0">
                <a:ln>
                  <a:solidFill>
                    <a:sysClr val="windowText" lastClr="000000"/>
                  </a:solidFill>
                </a:ln>
                <a:solidFill>
                  <a:srgbClr val="FF0000"/>
                </a:solidFill>
                <a:effectLst>
                  <a:glow rad="152400">
                    <a:schemeClr val="bg1"/>
                  </a:glow>
                </a:effectLst>
                <a:latin typeface="Comic Sans MS" pitchFamily="66" charset="0"/>
              </a:rPr>
              <a:t>i</a:t>
            </a:r>
            <a:r>
              <a:rPr lang="en-CA" sz="3200" b="1" dirty="0" smtClean="0">
                <a:ln>
                  <a:solidFill>
                    <a:sysClr val="windowText" lastClr="000000"/>
                  </a:solidFill>
                </a:ln>
                <a:solidFill>
                  <a:srgbClr val="FF0000"/>
                </a:solidFill>
                <a:effectLst>
                  <a:glow rad="152400">
                    <a:schemeClr val="bg1"/>
                  </a:glow>
                </a:effectLst>
                <a:latin typeface="Comic Sans MS" pitchFamily="66" charset="0"/>
              </a:rPr>
              <a:t>s </a:t>
            </a:r>
            <a:r>
              <a:rPr lang="en-CA" sz="3200" b="1" u="sng" dirty="0" smtClean="0">
                <a:ln>
                  <a:solidFill>
                    <a:sysClr val="windowText" lastClr="000000"/>
                  </a:solidFill>
                </a:ln>
                <a:solidFill>
                  <a:srgbClr val="FF0000"/>
                </a:solidFill>
                <a:effectLst>
                  <a:glow rad="152400">
                    <a:schemeClr val="bg1"/>
                  </a:glow>
                </a:effectLst>
                <a:latin typeface="Comic Sans MS" pitchFamily="66" charset="0"/>
              </a:rPr>
              <a:t>NOT</a:t>
            </a:r>
            <a:r>
              <a:rPr lang="en-CA" sz="3200" b="1" dirty="0" smtClean="0">
                <a:ln>
                  <a:solidFill>
                    <a:sysClr val="windowText" lastClr="000000"/>
                  </a:solidFill>
                </a:ln>
                <a:solidFill>
                  <a:srgbClr val="FF0000"/>
                </a:solidFill>
                <a:effectLst>
                  <a:glow rad="152400">
                    <a:schemeClr val="bg1"/>
                  </a:glow>
                </a:effectLst>
                <a:latin typeface="Comic Sans MS" pitchFamily="66" charset="0"/>
              </a:rPr>
              <a:t> </a:t>
            </a:r>
            <a:r>
              <a:rPr lang="en-CA" sz="2800" b="1" dirty="0" smtClean="0">
                <a:ln>
                  <a:solidFill>
                    <a:sysClr val="windowText" lastClr="000000"/>
                  </a:solidFill>
                </a:ln>
                <a:solidFill>
                  <a:srgbClr val="FF0000"/>
                </a:solidFill>
                <a:effectLst>
                  <a:glow rad="152400">
                    <a:schemeClr val="bg1"/>
                  </a:glow>
                </a:effectLst>
                <a:latin typeface="Comic Sans MS" pitchFamily="66" charset="0"/>
              </a:rPr>
              <a:t>supported</a:t>
            </a:r>
            <a:r>
              <a:rPr lang="en-CA" sz="3200" b="1" dirty="0" smtClean="0">
                <a:ln>
                  <a:solidFill>
                    <a:sysClr val="windowText" lastClr="000000"/>
                  </a:solidFill>
                </a:ln>
                <a:solidFill>
                  <a:srgbClr val="FF0000"/>
                </a:solidFill>
                <a:effectLst>
                  <a:glow rad="152400">
                    <a:schemeClr val="bg1"/>
                  </a:glow>
                </a:effectLst>
                <a:latin typeface="Comic Sans MS" pitchFamily="66" charset="0"/>
              </a:rPr>
              <a:t> by “</a:t>
            </a:r>
            <a:r>
              <a:rPr lang="en-CA" sz="3200" b="1" dirty="0" smtClean="0">
                <a:ln>
                  <a:solidFill>
                    <a:sysClr val="windowText" lastClr="000000"/>
                  </a:solidFill>
                </a:ln>
                <a:solidFill>
                  <a:srgbClr val="FF9900"/>
                </a:solidFill>
                <a:effectLst>
                  <a:glow rad="152400">
                    <a:schemeClr val="bg1"/>
                  </a:glow>
                </a:effectLst>
                <a:latin typeface="Comic Sans MS" pitchFamily="66" charset="0"/>
              </a:rPr>
              <a:t>the Torah</a:t>
            </a:r>
            <a:r>
              <a:rPr lang="en-CA" sz="3200" b="1" dirty="0" smtClean="0">
                <a:ln>
                  <a:solidFill>
                    <a:sysClr val="windowText" lastClr="000000"/>
                  </a:solidFill>
                </a:ln>
                <a:solidFill>
                  <a:srgbClr val="FF0000"/>
                </a:solidFill>
                <a:effectLst>
                  <a:glow rad="152400">
                    <a:schemeClr val="bg1"/>
                  </a:glow>
                </a:effectLst>
                <a:latin typeface="Comic Sans MS" pitchFamily="66" charset="0"/>
              </a:rPr>
              <a:t>”? </a:t>
            </a:r>
            <a:endParaRPr lang="en-CA" sz="3200" b="1" dirty="0">
              <a:ln>
                <a:solidFill>
                  <a:sysClr val="windowText" lastClr="000000"/>
                </a:solidFill>
              </a:ln>
              <a:solidFill>
                <a:srgbClr val="FF0000"/>
              </a:solidFill>
              <a:effectLst>
                <a:glow rad="152400">
                  <a:schemeClr val="bg1"/>
                </a:glow>
              </a:effectLst>
              <a:latin typeface="Comic Sans MS" pitchFamily="66" charset="0"/>
            </a:endParaRPr>
          </a:p>
        </p:txBody>
      </p:sp>
      <p:sp>
        <p:nvSpPr>
          <p:cNvPr id="14" name="Rectangle 13"/>
          <p:cNvSpPr/>
          <p:nvPr/>
        </p:nvSpPr>
        <p:spPr>
          <a:xfrm>
            <a:off x="2566342" y="1092082"/>
            <a:ext cx="3200674" cy="954107"/>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en-CA" sz="2800" b="1" spc="150" dirty="0" smtClean="0">
                <a:ln w="11430"/>
                <a:solidFill>
                  <a:srgbClr val="FDD7BA"/>
                </a:solidFill>
                <a:effectLst>
                  <a:glow rad="127000">
                    <a:srgbClr val="002060"/>
                  </a:glow>
                  <a:outerShdw blurRad="25400" algn="tl" rotWithShape="0">
                    <a:srgbClr val="000000">
                      <a:alpha val="43000"/>
                    </a:srgbClr>
                  </a:outerShdw>
                </a:effectLst>
                <a:latin typeface="Comic Sans MS" pitchFamily="66" charset="0"/>
              </a:rPr>
              <a:t>Abib 16 </a:t>
            </a:r>
            <a:br>
              <a:rPr lang="en-CA" sz="2800" b="1" spc="150" dirty="0" smtClean="0">
                <a:ln w="11430"/>
                <a:solidFill>
                  <a:srgbClr val="FDD7BA"/>
                </a:solidFill>
                <a:effectLst>
                  <a:glow rad="127000">
                    <a:srgbClr val="002060"/>
                  </a:glow>
                  <a:outerShdw blurRad="25400" algn="tl" rotWithShape="0">
                    <a:srgbClr val="000000">
                      <a:alpha val="43000"/>
                    </a:srgbClr>
                  </a:outerShdw>
                </a:effectLst>
                <a:latin typeface="Comic Sans MS" pitchFamily="66" charset="0"/>
              </a:rPr>
            </a:br>
            <a:r>
              <a:rPr lang="en-CA" sz="2800" b="1" spc="150" dirty="0" smtClean="0">
                <a:ln w="11430"/>
                <a:solidFill>
                  <a:srgbClr val="FDD7BA"/>
                </a:solidFill>
                <a:effectLst>
                  <a:glow rad="127000">
                    <a:srgbClr val="002060"/>
                  </a:glow>
                  <a:outerShdw blurRad="25400" algn="tl" rotWithShape="0">
                    <a:srgbClr val="000000">
                      <a:alpha val="43000"/>
                    </a:srgbClr>
                  </a:outerShdw>
                </a:effectLst>
                <a:latin typeface="Comic Sans MS" pitchFamily="66" charset="0"/>
              </a:rPr>
              <a:t>Wave Sheaf?</a:t>
            </a:r>
            <a:endParaRPr lang="en-US" sz="3600" b="1" spc="150" dirty="0">
              <a:ln w="11430"/>
              <a:solidFill>
                <a:srgbClr val="FDD7BA"/>
              </a:solidFill>
              <a:effectLst>
                <a:glow rad="127000">
                  <a:srgbClr val="002060"/>
                </a:glow>
                <a:outerShdw blurRad="25400" algn="tl" rotWithShape="0">
                  <a:srgbClr val="000000">
                    <a:alpha val="43000"/>
                  </a:srgbClr>
                </a:outerShdw>
              </a:effectLst>
            </a:endParaRPr>
          </a:p>
        </p:txBody>
      </p:sp>
      <p:sp>
        <p:nvSpPr>
          <p:cNvPr id="15" name="Rectangle 14"/>
          <p:cNvSpPr/>
          <p:nvPr/>
        </p:nvSpPr>
        <p:spPr>
          <a:xfrm>
            <a:off x="6414352" y="1105148"/>
            <a:ext cx="2952328" cy="954107"/>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ctr"/>
            <a:r>
              <a:rPr lang="en-CA" sz="2800" b="1" spc="150" dirty="0" smtClean="0">
                <a:ln w="11430"/>
                <a:solidFill>
                  <a:srgbClr val="FDD7BA"/>
                </a:solidFill>
                <a:effectLst>
                  <a:glow rad="127000">
                    <a:srgbClr val="002060"/>
                  </a:glow>
                  <a:outerShdw blurRad="25400" algn="tl" rotWithShape="0">
                    <a:srgbClr val="000000">
                      <a:alpha val="43000"/>
                    </a:srgbClr>
                  </a:outerShdw>
                </a:effectLst>
                <a:latin typeface="Comic Sans MS" pitchFamily="66" charset="0"/>
              </a:rPr>
              <a:t>92-99 day Omer Count?</a:t>
            </a:r>
            <a:endParaRPr lang="en-US" sz="3600" b="1" spc="150" dirty="0">
              <a:ln w="11430"/>
              <a:solidFill>
                <a:srgbClr val="FDD7BA"/>
              </a:solidFill>
              <a:effectLst>
                <a:glow rad="127000">
                  <a:srgbClr val="002060"/>
                </a:glow>
                <a:outerShdw blurRad="25400" algn="tl" rotWithShape="0">
                  <a:srgbClr val="000000">
                    <a:alpha val="43000"/>
                  </a:srgbClr>
                </a:outerShdw>
              </a:effectLst>
            </a:endParaRPr>
          </a:p>
        </p:txBody>
      </p:sp>
    </p:spTree>
    <p:extLst>
      <p:ext uri="{BB962C8B-B14F-4D97-AF65-F5344CB8AC3E}">
        <p14:creationId xmlns:p14="http://schemas.microsoft.com/office/powerpoint/2010/main" val="423557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2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1000"/>
                                        <p:tgtEl>
                                          <p:spTgt spid="11">
                                            <p:txEl>
                                              <p:pRg st="0" end="0"/>
                                            </p:txEl>
                                          </p:spTgt>
                                        </p:tgtEl>
                                      </p:cBhvr>
                                    </p:animEffect>
                                    <p:anim calcmode="lin" valueType="num">
                                      <p:cBhvr>
                                        <p:cTn id="2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ae\Desktop\Aust  99 Omer count\question bkgd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1044" y="-87932"/>
            <a:ext cx="17060272" cy="711733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38236" y="1124744"/>
            <a:ext cx="8928991" cy="4680520"/>
          </a:xfrm>
          <a:solidFill>
            <a:schemeClr val="accent3">
              <a:lumMod val="20000"/>
              <a:lumOff val="80000"/>
            </a:schemeClr>
          </a:solidFill>
          <a:scene3d>
            <a:camera prst="orthographicFront"/>
            <a:lightRig rig="threePt" dir="t"/>
          </a:scene3d>
          <a:sp3d>
            <a:bevelT prst="relaxedInset"/>
          </a:sp3d>
        </p:spPr>
        <p:txBody>
          <a:bodyPr>
            <a:normAutofit fontScale="92500" lnSpcReduction="10000"/>
            <a:sp3d extrusionH="57150">
              <a:bevelT w="38100" h="38100"/>
            </a:sp3d>
          </a:bodyPr>
          <a:lstStyle/>
          <a:p>
            <a:pPr marL="0" indent="0">
              <a:buNone/>
            </a:pPr>
            <a:endParaRPr lang="en-US" sz="500" b="1" dirty="0" smtClean="0"/>
          </a:p>
          <a:p>
            <a:r>
              <a:rPr lang="en-US" b="1" dirty="0" smtClean="0">
                <a:solidFill>
                  <a:srgbClr val="002060"/>
                </a:solidFill>
              </a:rPr>
              <a:t>Quoting </a:t>
            </a:r>
            <a:r>
              <a:rPr lang="en-US" b="1" dirty="0">
                <a:solidFill>
                  <a:srgbClr val="002060"/>
                </a:solidFill>
              </a:rPr>
              <a:t>from Philo page 704, chapter </a:t>
            </a:r>
            <a:r>
              <a:rPr lang="en-US" b="1" dirty="0" smtClean="0">
                <a:solidFill>
                  <a:srgbClr val="002060"/>
                </a:solidFill>
              </a:rPr>
              <a:t>eight,</a:t>
            </a:r>
            <a:r>
              <a:rPr lang="en-US" dirty="0" smtClean="0">
                <a:solidFill>
                  <a:srgbClr val="002060"/>
                </a:solidFill>
              </a:rPr>
              <a:t> </a:t>
            </a:r>
            <a:r>
              <a:rPr lang="en-US" dirty="0" smtClean="0"/>
              <a:t>he goes on to say,</a:t>
            </a:r>
            <a:br>
              <a:rPr lang="en-US" dirty="0" smtClean="0"/>
            </a:br>
            <a:r>
              <a:rPr lang="en-US" dirty="0" smtClean="0"/>
              <a:t>“</a:t>
            </a:r>
            <a:r>
              <a:rPr lang="en-US" dirty="0"/>
              <a:t>they [</a:t>
            </a:r>
            <a:r>
              <a:rPr lang="en-US" dirty="0">
                <a:solidFill>
                  <a:srgbClr val="C00000"/>
                </a:solidFill>
              </a:rPr>
              <a:t>Orthodox Jews</a:t>
            </a:r>
            <a:r>
              <a:rPr lang="en-US" dirty="0"/>
              <a:t>] devoted their whole lives and themselves </a:t>
            </a:r>
            <a:r>
              <a:rPr lang="en-US" dirty="0" smtClean="0"/>
              <a:t/>
            </a:r>
            <a:br>
              <a:rPr lang="en-US" dirty="0" smtClean="0"/>
            </a:br>
            <a:r>
              <a:rPr lang="en-US" dirty="0" smtClean="0"/>
              <a:t>to the </a:t>
            </a:r>
            <a:r>
              <a:rPr lang="en-US" dirty="0"/>
              <a:t>knowledge in contemplation of the …  affairs of nature in accordance with the most sacred admonitions </a:t>
            </a:r>
            <a:r>
              <a:rPr lang="en-US" dirty="0" smtClean="0"/>
              <a:t>and </a:t>
            </a:r>
            <a:r>
              <a:rPr lang="en-US" dirty="0"/>
              <a:t>… </a:t>
            </a:r>
            <a:r>
              <a:rPr lang="en-US" b="1" dirty="0"/>
              <a:t>“precepts </a:t>
            </a:r>
            <a:r>
              <a:rPr lang="en-US" b="1" dirty="0" smtClean="0"/>
              <a:t/>
            </a:r>
            <a:br>
              <a:rPr lang="en-US" b="1" dirty="0" smtClean="0"/>
            </a:br>
            <a:r>
              <a:rPr lang="en-US" b="1" dirty="0" smtClean="0"/>
              <a:t>of </a:t>
            </a:r>
            <a:r>
              <a:rPr lang="en-US" b="1" dirty="0"/>
              <a:t>the Prophet Moses</a:t>
            </a:r>
            <a:r>
              <a:rPr lang="en-US" b="1" dirty="0" smtClean="0"/>
              <a:t>.”</a:t>
            </a:r>
            <a:r>
              <a:rPr lang="en-US" dirty="0" smtClean="0"/>
              <a:t> </a:t>
            </a:r>
            <a:r>
              <a:rPr lang="en-US" sz="2200" b="1" dirty="0" smtClean="0">
                <a:solidFill>
                  <a:srgbClr val="002060"/>
                </a:solidFill>
              </a:rPr>
              <a:t>After </a:t>
            </a:r>
            <a:r>
              <a:rPr lang="en-US" sz="2200" b="1" dirty="0">
                <a:solidFill>
                  <a:srgbClr val="002060"/>
                </a:solidFill>
              </a:rPr>
              <a:t>saying this </a:t>
            </a:r>
            <a:r>
              <a:rPr lang="en-US" sz="2200" b="1" dirty="0" smtClean="0">
                <a:solidFill>
                  <a:srgbClr val="002060"/>
                </a:solidFill>
              </a:rPr>
              <a:t>Philo </a:t>
            </a:r>
            <a:r>
              <a:rPr lang="en-US" sz="2200" b="1" dirty="0">
                <a:solidFill>
                  <a:srgbClr val="002060"/>
                </a:solidFill>
              </a:rPr>
              <a:t>continues by </a:t>
            </a:r>
            <a:r>
              <a:rPr lang="en-US" sz="2200" b="1" dirty="0" smtClean="0">
                <a:solidFill>
                  <a:srgbClr val="002060"/>
                </a:solidFill>
              </a:rPr>
              <a:t>saying:</a:t>
            </a:r>
            <a:r>
              <a:rPr lang="en-US" dirty="0"/>
              <a:t> </a:t>
            </a:r>
            <a:endParaRPr lang="en-US" dirty="0" smtClean="0"/>
          </a:p>
          <a:p>
            <a:r>
              <a:rPr lang="en-US" dirty="0" smtClean="0"/>
              <a:t>“</a:t>
            </a:r>
            <a:r>
              <a:rPr lang="en-US" dirty="0"/>
              <a:t>In the first place, these men </a:t>
            </a:r>
            <a:r>
              <a:rPr lang="en-US" b="1" dirty="0"/>
              <a:t>“assemble”</a:t>
            </a:r>
            <a:r>
              <a:rPr lang="en-US" dirty="0"/>
              <a:t> at the </a:t>
            </a:r>
            <a:r>
              <a:rPr lang="en-US" b="1" dirty="0"/>
              <a:t>“end”</a:t>
            </a:r>
            <a:r>
              <a:rPr lang="en-US" dirty="0"/>
              <a:t> of seven </a:t>
            </a:r>
            <a:r>
              <a:rPr lang="en-US" dirty="0" smtClean="0"/>
              <a:t>weeks </a:t>
            </a:r>
            <a:r>
              <a:rPr lang="en-US" sz="1900" dirty="0" smtClean="0">
                <a:solidFill>
                  <a:srgbClr val="C00000"/>
                </a:solidFill>
              </a:rPr>
              <a:t>[for what event?]</a:t>
            </a:r>
            <a:r>
              <a:rPr lang="en-US" dirty="0" smtClean="0"/>
              <a:t>, </a:t>
            </a:r>
            <a:r>
              <a:rPr lang="en-US" dirty="0"/>
              <a:t>venerating not only the simple week of seven days, but </a:t>
            </a:r>
            <a:r>
              <a:rPr lang="en-US" dirty="0" smtClean="0"/>
              <a:t>also </a:t>
            </a:r>
            <a:r>
              <a:rPr lang="en-US" dirty="0"/>
              <a:t>its multiplied power, for they know it to be pure and always virgin; and </a:t>
            </a:r>
            <a:r>
              <a:rPr lang="en-US" b="1" dirty="0"/>
              <a:t>“it”</a:t>
            </a:r>
            <a:r>
              <a:rPr lang="en-US" dirty="0"/>
              <a:t> is </a:t>
            </a:r>
            <a:r>
              <a:rPr lang="en-US" b="1" dirty="0"/>
              <a:t>“a “prelude” and a kind of “</a:t>
            </a:r>
            <a:r>
              <a:rPr lang="en-US" b="1" dirty="0" err="1"/>
              <a:t>forefeast</a:t>
            </a:r>
            <a:r>
              <a:rPr lang="en-US" b="1" dirty="0" smtClean="0"/>
              <a:t>” </a:t>
            </a:r>
            <a:br>
              <a:rPr lang="en-US" b="1" dirty="0" smtClean="0"/>
            </a:br>
            <a:r>
              <a:rPr lang="en-US" b="1" dirty="0" smtClean="0"/>
              <a:t>of the </a:t>
            </a:r>
            <a:r>
              <a:rPr lang="en-US" b="1" dirty="0"/>
              <a:t>“greatest” feast, which is assigned to the number fifty</a:t>
            </a:r>
            <a:r>
              <a:rPr lang="en-US" dirty="0" smtClean="0"/>
              <a:t>.”</a:t>
            </a:r>
          </a:p>
          <a:p>
            <a:r>
              <a:rPr lang="en-US" b="1" u="sng" dirty="0" smtClean="0">
                <a:solidFill>
                  <a:srgbClr val="C00000"/>
                </a:solidFill>
              </a:rPr>
              <a:t>Note</a:t>
            </a:r>
            <a:r>
              <a:rPr lang="en-US" b="1" dirty="0" smtClean="0">
                <a:solidFill>
                  <a:srgbClr val="C00000"/>
                </a:solidFill>
              </a:rPr>
              <a:t>:  According </a:t>
            </a:r>
            <a:r>
              <a:rPr lang="en-US" b="1" dirty="0">
                <a:solidFill>
                  <a:srgbClr val="C00000"/>
                </a:solidFill>
              </a:rPr>
              <a:t>to Philo, there were 2 feasts before Pentecost, </a:t>
            </a:r>
            <a:r>
              <a:rPr lang="en-US" b="1" dirty="0" smtClean="0">
                <a:solidFill>
                  <a:srgbClr val="C00000"/>
                </a:solidFill>
              </a:rPr>
              <a:t/>
            </a:r>
            <a:br>
              <a:rPr lang="en-US" b="1" dirty="0" smtClean="0">
                <a:solidFill>
                  <a:srgbClr val="C00000"/>
                </a:solidFill>
              </a:rPr>
            </a:br>
            <a:r>
              <a:rPr lang="en-US" dirty="0" smtClean="0"/>
              <a:t>(</a:t>
            </a:r>
            <a:r>
              <a:rPr lang="en-US" b="1" dirty="0">
                <a:solidFill>
                  <a:srgbClr val="C00000"/>
                </a:solidFill>
              </a:rPr>
              <a:t>1</a:t>
            </a:r>
            <a:r>
              <a:rPr lang="en-US" dirty="0"/>
              <a:t>) the wave sheaf and </a:t>
            </a:r>
            <a:r>
              <a:rPr lang="en-US" dirty="0" smtClean="0"/>
              <a:t>(</a:t>
            </a:r>
            <a:r>
              <a:rPr lang="en-US" b="1" dirty="0">
                <a:solidFill>
                  <a:srgbClr val="C00000"/>
                </a:solidFill>
              </a:rPr>
              <a:t>2</a:t>
            </a:r>
            <a:r>
              <a:rPr lang="en-US" dirty="0"/>
              <a:t>) the Morrow after the seventh </a:t>
            </a:r>
            <a:r>
              <a:rPr lang="en-US" dirty="0" smtClean="0"/>
              <a:t/>
            </a:r>
            <a:br>
              <a:rPr lang="en-US" dirty="0" smtClean="0"/>
            </a:br>
            <a:r>
              <a:rPr lang="en-US" dirty="0" smtClean="0"/>
              <a:t>Sabbath </a:t>
            </a:r>
            <a:r>
              <a:rPr lang="en-US" dirty="0"/>
              <a:t>and </a:t>
            </a:r>
            <a:r>
              <a:rPr lang="en-US" b="1" dirty="0"/>
              <a:t>both were called </a:t>
            </a:r>
            <a:r>
              <a:rPr lang="en-US" b="1" dirty="0" smtClean="0"/>
              <a:t>preludes</a:t>
            </a:r>
            <a:r>
              <a:rPr lang="en-US" dirty="0" smtClean="0"/>
              <a:t> </a:t>
            </a:r>
            <a:r>
              <a:rPr lang="en-US" dirty="0"/>
              <a:t>to </a:t>
            </a:r>
            <a:r>
              <a:rPr lang="en-US" dirty="0" smtClean="0"/>
              <a:t>the feast of Shavuot.</a:t>
            </a:r>
            <a:endParaRPr lang="en-US" dirty="0"/>
          </a:p>
          <a:p>
            <a:endParaRPr lang="en-US" dirty="0"/>
          </a:p>
        </p:txBody>
      </p:sp>
      <p:sp>
        <p:nvSpPr>
          <p:cNvPr id="4" name="Slide Number Placeholder 3"/>
          <p:cNvSpPr>
            <a:spLocks noGrp="1"/>
          </p:cNvSpPr>
          <p:nvPr>
            <p:ph type="sldNum" sz="quarter" idx="12"/>
          </p:nvPr>
        </p:nvSpPr>
        <p:spPr>
          <a:xfrm>
            <a:off x="9336902" y="6381328"/>
            <a:ext cx="2844059" cy="365125"/>
          </a:xfrm>
        </p:spPr>
        <p:txBody>
          <a:bodyPr/>
          <a:lstStyle/>
          <a:p>
            <a:fld id="{81FEFA0A-2F20-4B60-98C6-5FFDA469AA1C}" type="slidenum">
              <a:rPr lang="en-US" smtClean="0">
                <a:solidFill>
                  <a:schemeClr val="bg1"/>
                </a:solidFill>
              </a:rPr>
              <a:pPr/>
              <a:t>17</a:t>
            </a:fld>
            <a:endParaRPr lang="en-US" dirty="0">
              <a:solidFill>
                <a:schemeClr val="bg1"/>
              </a:solidFill>
            </a:endParaRPr>
          </a:p>
        </p:txBody>
      </p:sp>
      <p:cxnSp>
        <p:nvCxnSpPr>
          <p:cNvPr id="6" name="Straight Connector 5"/>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526460" y="233352"/>
            <a:ext cx="5472608" cy="360040"/>
          </a:xfrm>
          <a:prstGeom prst="rect">
            <a:avLst/>
          </a:prstGeom>
          <a:noFill/>
        </p:spPr>
        <p:txBody>
          <a:bodyPr wrap="square" lIns="91440" tIns="45720" rIns="91440" bIns="45720">
            <a:prstTxWarp prst="textArchUp">
              <a:avLst>
                <a:gd name="adj" fmla="val 10902515"/>
              </a:avLst>
            </a:prstTxWarp>
            <a:spAutoFit/>
            <a:scene3d>
              <a:camera prst="orthographicFront"/>
              <a:lightRig rig="soft" dir="t">
                <a:rot lat="0" lon="0" rev="10800000"/>
              </a:lightRig>
            </a:scene3d>
            <a:sp3d extrusionH="57150">
              <a:bevelT w="27940" h="12700" prst="angle"/>
              <a:contourClr>
                <a:srgbClr val="DDDDDD"/>
              </a:contourClr>
            </a:sp3d>
          </a:bodyPr>
          <a:lstStyle/>
          <a:p>
            <a:pPr algn="ctr"/>
            <a:r>
              <a:rPr lang="en-US" sz="2000" b="1"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rPr>
              <a:t>www.lunarsabbath.info/id15.html</a:t>
            </a:r>
            <a:r>
              <a:rPr lang="en-US" sz="2800" b="1" cap="none"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rPr>
              <a:t> </a:t>
            </a:r>
            <a:endParaRPr lang="en-US" sz="2800" b="1" cap="none" spc="150" dirty="0">
              <a:ln w="11430"/>
              <a:solidFill>
                <a:srgbClr val="F8F8F8"/>
              </a:solidFill>
              <a:effectLst>
                <a:glow rad="228600">
                  <a:schemeClr val="accent1">
                    <a:satMod val="175000"/>
                    <a:alpha val="40000"/>
                  </a:schemeClr>
                </a:glow>
                <a:outerShdw blurRad="25400" algn="tl" rotWithShape="0">
                  <a:srgbClr val="000000">
                    <a:alpha val="43000"/>
                  </a:srgbClr>
                </a:outerShdw>
              </a:effectLst>
            </a:endParaRPr>
          </a:p>
        </p:txBody>
      </p:sp>
      <p:sp>
        <p:nvSpPr>
          <p:cNvPr id="9" name="Rectangle 8"/>
          <p:cNvSpPr/>
          <p:nvPr/>
        </p:nvSpPr>
        <p:spPr>
          <a:xfrm>
            <a:off x="333772" y="5877272"/>
            <a:ext cx="8649343" cy="95410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cap="none" spc="0" dirty="0" smtClean="0">
                <a:ln w="50800"/>
                <a:solidFill>
                  <a:srgbClr val="FFFF00"/>
                </a:solidFill>
                <a:effectLst/>
                <a:latin typeface="Comic Sans MS" pitchFamily="66" charset="0"/>
              </a:rPr>
              <a:t>The website uses Philo as an authority so their Shavuot reaches to a summer wheat harvest.</a:t>
            </a:r>
            <a:endParaRPr lang="en-US" sz="2800" b="1" cap="none" spc="0" dirty="0">
              <a:ln w="50800"/>
              <a:solidFill>
                <a:srgbClr val="FFFF00"/>
              </a:solidFill>
              <a:effectLst/>
              <a:latin typeface="Comic Sans MS" pitchFamily="66" charset="0"/>
            </a:endParaRPr>
          </a:p>
        </p:txBody>
      </p:sp>
      <p:sp>
        <p:nvSpPr>
          <p:cNvPr id="10" name="Rectangle 9"/>
          <p:cNvSpPr/>
          <p:nvPr/>
        </p:nvSpPr>
        <p:spPr>
          <a:xfrm>
            <a:off x="349090" y="129406"/>
            <a:ext cx="7977570" cy="923330"/>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5400" b="1" dirty="0" smtClean="0">
                <a:ln>
                  <a:solidFill>
                    <a:srgbClr val="002060"/>
                  </a:solidFill>
                </a:ln>
                <a:solidFill>
                  <a:srgbClr val="FF9900"/>
                </a:solidFill>
                <a:latin typeface="Cooper Black" pitchFamily="18" charset="0"/>
              </a:rPr>
              <a:t>Support for Philo </a:t>
            </a:r>
            <a:r>
              <a:rPr lang="en-US" sz="2400" dirty="0" smtClean="0">
                <a:ln/>
                <a:solidFill>
                  <a:schemeClr val="bg1"/>
                </a:solidFill>
                <a:latin typeface="Cooper Black" pitchFamily="18" charset="0"/>
              </a:rPr>
              <a:t>[</a:t>
            </a:r>
            <a:r>
              <a:rPr lang="en-US" sz="2400" dirty="0" err="1" smtClean="0">
                <a:ln/>
                <a:solidFill>
                  <a:schemeClr val="bg1"/>
                </a:solidFill>
                <a:latin typeface="Cooper Black" pitchFamily="18" charset="0"/>
              </a:rPr>
              <a:t>con’t</a:t>
            </a:r>
            <a:r>
              <a:rPr lang="en-US" sz="2400" dirty="0" smtClean="0">
                <a:ln/>
                <a:solidFill>
                  <a:schemeClr val="bg1"/>
                </a:solidFill>
                <a:latin typeface="Cooper Black" pitchFamily="18" charset="0"/>
              </a:rPr>
              <a:t>]</a:t>
            </a:r>
            <a:endParaRPr lang="en-US" sz="2400" cap="none" spc="150" dirty="0" smtClean="0">
              <a:ln w="11430"/>
              <a:solidFill>
                <a:schemeClr val="bg1"/>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4530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Rae\Desktop\Aust  99 Omer count\questions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68" y="-502000"/>
            <a:ext cx="14689632" cy="871199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218" name="Picture 2" descr="C:\Users\Rae\Desktop\Aust  99 Omer count\questions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159308" y="-1539552"/>
            <a:ext cx="14679091" cy="82535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7748" y="836712"/>
            <a:ext cx="8352928" cy="5661247"/>
          </a:xfrm>
          <a:noFill/>
          <a:ln w="57150">
            <a:noFill/>
          </a:ln>
          <a:scene3d>
            <a:camera prst="orthographicFront"/>
            <a:lightRig rig="threePt" dir="t"/>
          </a:scene3d>
          <a:sp3d>
            <a:bevelT w="152400" h="50800" prst="softRound"/>
          </a:sp3d>
        </p:spPr>
        <p:txBody>
          <a:bodyPr>
            <a:normAutofit/>
            <a:sp3d extrusionH="57150">
              <a:bevelT w="38100" h="38100"/>
            </a:sp3d>
          </a:bodyPr>
          <a:lstStyle/>
          <a:p>
            <a:pPr marL="0" lvl="0" indent="0">
              <a:buNone/>
            </a:pPr>
            <a:endParaRPr lang="en-US" sz="600" b="1" dirty="0" smtClean="0">
              <a:latin typeface="Calibri" pitchFamily="34" charset="0"/>
              <a:cs typeface="Calibri" pitchFamily="34" charset="0"/>
            </a:endParaRPr>
          </a:p>
          <a:p>
            <a:pPr marL="0" indent="0">
              <a:buNone/>
            </a:pPr>
            <a:r>
              <a:rPr lang="en-US" b="1" dirty="0" smtClean="0">
                <a:solidFill>
                  <a:srgbClr val="002060"/>
                </a:solidFill>
              </a:rPr>
              <a:t>Remember, Philo is considered an authority because: </a:t>
            </a:r>
          </a:p>
          <a:p>
            <a:r>
              <a:rPr lang="en-US" dirty="0" smtClean="0"/>
              <a:t>He is a “</a:t>
            </a:r>
            <a:r>
              <a:rPr lang="en-US" b="1" i="1" u="sng" dirty="0" smtClean="0"/>
              <a:t>Jewish</a:t>
            </a:r>
            <a:r>
              <a:rPr lang="en-US" dirty="0" smtClean="0"/>
              <a:t>” historian who has studied the Torah!</a:t>
            </a:r>
          </a:p>
          <a:p>
            <a:r>
              <a:rPr lang="en-US" b="1" dirty="0" smtClean="0">
                <a:solidFill>
                  <a:srgbClr val="002060"/>
                </a:solidFill>
                <a:effectLst>
                  <a:outerShdw blurRad="38100" dist="38100" dir="2700000" algn="tl">
                    <a:srgbClr val="000000">
                      <a:alpha val="43137"/>
                    </a:srgbClr>
                  </a:outerShdw>
                </a:effectLst>
              </a:rPr>
              <a:t>But his writings are recording </a:t>
            </a:r>
            <a:r>
              <a:rPr lang="en-US" b="1" dirty="0" smtClean="0">
                <a:solidFill>
                  <a:srgbClr val="FF0000"/>
                </a:solidFill>
                <a:effectLst>
                  <a:outerShdw blurRad="38100" dist="38100" dir="2700000" algn="tl">
                    <a:srgbClr val="000000">
                      <a:alpha val="43137"/>
                    </a:srgbClr>
                  </a:outerShdw>
                </a:effectLst>
              </a:rPr>
              <a:t>Jewish tradition ~ </a:t>
            </a:r>
            <a:br>
              <a:rPr lang="en-US" b="1" dirty="0" smtClean="0">
                <a:solidFill>
                  <a:srgbClr val="FF0000"/>
                </a:solidFill>
                <a:effectLst>
                  <a:outerShdw blurRad="38100" dist="38100" dir="2700000" algn="tl">
                    <a:srgbClr val="000000">
                      <a:alpha val="43137"/>
                    </a:srgbClr>
                  </a:outerShdw>
                </a:effectLst>
              </a:rPr>
            </a:br>
            <a:r>
              <a:rPr lang="en-US" b="1" dirty="0" smtClean="0">
                <a:solidFill>
                  <a:srgbClr val="FF0000"/>
                </a:solidFill>
                <a:effectLst>
                  <a:outerShdw blurRad="38100" dist="38100" dir="2700000" algn="tl">
                    <a:srgbClr val="000000">
                      <a:alpha val="43137"/>
                    </a:srgbClr>
                  </a:outerShdw>
                </a:effectLst>
              </a:rPr>
              <a:t>and NOT</a:t>
            </a:r>
            <a:r>
              <a:rPr lang="en-US" b="1" dirty="0" smtClean="0">
                <a:solidFill>
                  <a:srgbClr val="002060"/>
                </a:solidFill>
                <a:effectLst>
                  <a:outerShdw blurRad="38100" dist="38100" dir="2700000" algn="tl">
                    <a:srgbClr val="000000">
                      <a:alpha val="43137"/>
                    </a:srgbClr>
                  </a:outerShdw>
                </a:effectLst>
              </a:rPr>
              <a:t> the Torah Truth!  </a:t>
            </a:r>
            <a:r>
              <a:rPr lang="en-US" dirty="0" smtClean="0"/>
              <a:t>Do you see the problem?</a:t>
            </a:r>
          </a:p>
          <a:p>
            <a:r>
              <a:rPr lang="en-US" b="1" dirty="0" smtClean="0">
                <a:solidFill>
                  <a:srgbClr val="002060"/>
                </a:solidFill>
              </a:rPr>
              <a:t>Why is this website using Philo to give a “stamp </a:t>
            </a:r>
            <a:br>
              <a:rPr lang="en-US" b="1" dirty="0" smtClean="0">
                <a:solidFill>
                  <a:srgbClr val="002060"/>
                </a:solidFill>
              </a:rPr>
            </a:br>
            <a:r>
              <a:rPr lang="en-US" b="1" dirty="0" smtClean="0">
                <a:solidFill>
                  <a:srgbClr val="002060"/>
                </a:solidFill>
              </a:rPr>
              <a:t>of approval” to their reckoning of Shavuot count?</a:t>
            </a:r>
          </a:p>
          <a:p>
            <a:r>
              <a:rPr lang="en-US" b="1" dirty="0" smtClean="0">
                <a:solidFill>
                  <a:srgbClr val="660033"/>
                </a:solidFill>
                <a:effectLst>
                  <a:outerShdw blurRad="38100" dist="38100" dir="2700000" algn="tl">
                    <a:srgbClr val="000000">
                      <a:alpha val="43137"/>
                    </a:srgbClr>
                  </a:outerShdw>
                </a:effectLst>
              </a:rPr>
              <a:t>The answer is simple:  </a:t>
            </a:r>
            <a:r>
              <a:rPr lang="en-US" dirty="0" smtClean="0"/>
              <a:t>When Abib </a:t>
            </a:r>
            <a:r>
              <a:rPr lang="en-US" dirty="0"/>
              <a:t>16 does not </a:t>
            </a:r>
            <a:r>
              <a:rPr lang="en-US" b="1" u="sng" dirty="0"/>
              <a:t>alwa</a:t>
            </a:r>
            <a:r>
              <a:rPr lang="en-US" b="1" dirty="0"/>
              <a:t>y</a:t>
            </a:r>
            <a:r>
              <a:rPr lang="en-US" b="1" u="sng" dirty="0"/>
              <a:t>s</a:t>
            </a:r>
            <a:r>
              <a:rPr lang="en-US" dirty="0"/>
              <a:t> land on the 1</a:t>
            </a:r>
            <a:r>
              <a:rPr lang="en-US" baseline="30000" dirty="0"/>
              <a:t>st</a:t>
            </a:r>
            <a:r>
              <a:rPr lang="en-US" dirty="0"/>
              <a:t> cycle, </a:t>
            </a:r>
            <a:r>
              <a:rPr lang="en-US" b="1" dirty="0">
                <a:solidFill>
                  <a:srgbClr val="002060"/>
                </a:solidFill>
              </a:rPr>
              <a:t>it is impossible to get a count of </a:t>
            </a:r>
            <a:r>
              <a:rPr lang="en-US" b="1" dirty="0" smtClean="0">
                <a:solidFill>
                  <a:srgbClr val="002060"/>
                </a:solidFill>
              </a:rPr>
              <a:t/>
            </a:r>
            <a:br>
              <a:rPr lang="en-US" b="1" dirty="0" smtClean="0">
                <a:solidFill>
                  <a:srgbClr val="002060"/>
                </a:solidFill>
              </a:rPr>
            </a:br>
            <a:r>
              <a:rPr lang="en-US" b="1" dirty="0" smtClean="0">
                <a:solidFill>
                  <a:srgbClr val="002060"/>
                </a:solidFill>
              </a:rPr>
              <a:t>7 </a:t>
            </a:r>
            <a:r>
              <a:rPr lang="en-US" b="1" dirty="0">
                <a:solidFill>
                  <a:srgbClr val="002060"/>
                </a:solidFill>
              </a:rPr>
              <a:t>completed weeks </a:t>
            </a:r>
            <a:r>
              <a:rPr lang="en-US" dirty="0"/>
              <a:t>– </a:t>
            </a:r>
            <a:r>
              <a:rPr lang="en-US" dirty="0" smtClean="0"/>
              <a:t>so </a:t>
            </a:r>
            <a:r>
              <a:rPr lang="en-US" b="1" u="sng" dirty="0" smtClean="0">
                <a:solidFill>
                  <a:srgbClr val="C00000"/>
                </a:solidFill>
                <a:effectLst>
                  <a:outerShdw blurRad="38100" dist="38100" dir="2700000" algn="tl">
                    <a:srgbClr val="000000">
                      <a:alpha val="43137"/>
                    </a:srgbClr>
                  </a:outerShdw>
                </a:effectLst>
              </a:rPr>
              <a:t>FIRST</a:t>
            </a:r>
            <a:r>
              <a:rPr lang="en-US" dirty="0" smtClean="0"/>
              <a:t> they </a:t>
            </a:r>
            <a:r>
              <a:rPr lang="en-US" dirty="0"/>
              <a:t>just count 7 Sabbath days, </a:t>
            </a:r>
            <a:r>
              <a:rPr lang="en-US" b="1" u="sng" dirty="0">
                <a:solidFill>
                  <a:srgbClr val="C00000"/>
                </a:solidFill>
                <a:effectLst>
                  <a:outerShdw blurRad="38100" dist="38100" dir="2700000" algn="tl">
                    <a:srgbClr val="000000">
                      <a:alpha val="43137"/>
                    </a:srgbClr>
                  </a:outerShdw>
                </a:effectLst>
              </a:rPr>
              <a:t>THEN</a:t>
            </a:r>
            <a:r>
              <a:rPr lang="en-US" dirty="0"/>
              <a:t> </a:t>
            </a:r>
            <a:r>
              <a:rPr lang="en-US" dirty="0" smtClean="0"/>
              <a:t>they add the count of 50 days which also includes </a:t>
            </a:r>
            <a:r>
              <a:rPr lang="en-US" dirty="0"/>
              <a:t>7 completed weeks.</a:t>
            </a:r>
          </a:p>
        </p:txBody>
      </p:sp>
      <p:sp>
        <p:nvSpPr>
          <p:cNvPr id="4" name="Slide Number Placeholder 3"/>
          <p:cNvSpPr>
            <a:spLocks noGrp="1"/>
          </p:cNvSpPr>
          <p:nvPr>
            <p:ph type="sldNum" sz="quarter" idx="12"/>
          </p:nvPr>
        </p:nvSpPr>
        <p:spPr>
          <a:xfrm>
            <a:off x="9336902" y="6381328"/>
            <a:ext cx="2844059" cy="365125"/>
          </a:xfrm>
        </p:spPr>
        <p:txBody>
          <a:bodyPr/>
          <a:lstStyle/>
          <a:p>
            <a:fld id="{81FEFA0A-2F20-4B60-98C6-5FFDA469AA1C}" type="slidenum">
              <a:rPr lang="en-US" b="1" smtClean="0">
                <a:solidFill>
                  <a:schemeClr val="tx1"/>
                </a:solidFill>
              </a:rPr>
              <a:pPr/>
              <a:t>18</a:t>
            </a:fld>
            <a:endParaRPr lang="en-US" b="1" dirty="0">
              <a:solidFill>
                <a:schemeClr val="tx1"/>
              </a:solidFill>
            </a:endParaRPr>
          </a:p>
        </p:txBody>
      </p:sp>
      <p:sp>
        <p:nvSpPr>
          <p:cNvPr id="7" name="Rectangle 6"/>
          <p:cNvSpPr/>
          <p:nvPr/>
        </p:nvSpPr>
        <p:spPr>
          <a:xfrm>
            <a:off x="261765" y="-99392"/>
            <a:ext cx="8208911" cy="923330"/>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5400" b="1" dirty="0" smtClean="0">
                <a:ln>
                  <a:solidFill>
                    <a:srgbClr val="002060"/>
                  </a:solidFill>
                </a:ln>
                <a:solidFill>
                  <a:srgbClr val="FF9900"/>
                </a:solidFill>
                <a:latin typeface="Cooper Black" pitchFamily="18" charset="0"/>
              </a:rPr>
              <a:t>Philo</a:t>
            </a:r>
            <a:r>
              <a:rPr lang="en-US" sz="5400" b="1" dirty="0" smtClean="0">
                <a:ln/>
                <a:solidFill>
                  <a:schemeClr val="accent1">
                    <a:lumMod val="75000"/>
                  </a:schemeClr>
                </a:solidFill>
                <a:latin typeface="Cooper Black" pitchFamily="18" charset="0"/>
              </a:rPr>
              <a:t> </a:t>
            </a:r>
            <a:r>
              <a:rPr lang="en-US" sz="3200" b="1" dirty="0" smtClean="0">
                <a:ln/>
                <a:solidFill>
                  <a:srgbClr val="663300"/>
                </a:solidFill>
                <a:latin typeface="Comic Sans MS" pitchFamily="66" charset="0"/>
              </a:rPr>
              <a:t>Knows the Count of Shavuot?</a:t>
            </a:r>
            <a:endParaRPr lang="en-US" sz="2800" b="1" cap="none" spc="150" dirty="0">
              <a:ln w="11430"/>
              <a:solidFill>
                <a:srgbClr val="663300"/>
              </a:solidFill>
              <a:effectLst>
                <a:glow rad="228600">
                  <a:schemeClr val="accent1">
                    <a:satMod val="175000"/>
                    <a:alpha val="40000"/>
                  </a:schemeClr>
                </a:glow>
                <a:outerShdw blurRad="25400" algn="tl" rotWithShape="0">
                  <a:srgbClr val="000000">
                    <a:alpha val="43000"/>
                  </a:srgbClr>
                </a:outerShdw>
              </a:effectLst>
            </a:endParaRPr>
          </a:p>
        </p:txBody>
      </p:sp>
      <p:sp>
        <p:nvSpPr>
          <p:cNvPr id="10" name="Rectangle 9"/>
          <p:cNvSpPr/>
          <p:nvPr/>
        </p:nvSpPr>
        <p:spPr>
          <a:xfrm>
            <a:off x="8686700" y="332656"/>
            <a:ext cx="3312368" cy="360040"/>
          </a:xfrm>
          <a:prstGeom prst="rect">
            <a:avLst/>
          </a:prstGeom>
          <a:noFill/>
        </p:spPr>
        <p:txBody>
          <a:bodyPr wrap="square" lIns="91440" tIns="45720" rIns="91440" bIns="45720">
            <a:prstTxWarp prst="textArchUp">
              <a:avLst>
                <a:gd name="adj" fmla="val 10902515"/>
              </a:avLst>
            </a:prstTxWarp>
            <a:spAutoFit/>
            <a:scene3d>
              <a:camera prst="orthographicFront"/>
              <a:lightRig rig="soft" dir="t">
                <a:rot lat="0" lon="0" rev="10800000"/>
              </a:lightRig>
            </a:scene3d>
            <a:sp3d extrusionH="57150">
              <a:bevelT w="27940" h="12700" prst="angle"/>
              <a:contourClr>
                <a:srgbClr val="DDDDDD"/>
              </a:contourClr>
            </a:sp3d>
          </a:bodyPr>
          <a:lstStyle/>
          <a:p>
            <a:pPr algn="ctr"/>
            <a:r>
              <a:rPr lang="en-US" sz="2000" b="1"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rPr>
              <a:t>www.lunarsabbath.info/id15.html</a:t>
            </a:r>
            <a:r>
              <a:rPr lang="en-US" sz="2800" b="1" cap="none" spc="150" dirty="0" smtClean="0">
                <a:ln w="11430"/>
                <a:solidFill>
                  <a:srgbClr val="F8F8F8"/>
                </a:solidFill>
                <a:effectLst>
                  <a:glow rad="228600">
                    <a:schemeClr val="accent1">
                      <a:satMod val="175000"/>
                      <a:alpha val="40000"/>
                    </a:schemeClr>
                  </a:glow>
                  <a:outerShdw blurRad="25400" algn="tl" rotWithShape="0">
                    <a:srgbClr val="000000">
                      <a:alpha val="43000"/>
                    </a:srgbClr>
                  </a:outerShdw>
                </a:effectLst>
              </a:rPr>
              <a:t> </a:t>
            </a:r>
            <a:endParaRPr lang="en-US" sz="2800" b="1" cap="none" spc="150" dirty="0">
              <a:ln w="11430"/>
              <a:solidFill>
                <a:srgbClr val="F8F8F8"/>
              </a:solidFill>
              <a:effectLst>
                <a:glow rad="228600">
                  <a:schemeClr val="accent1">
                    <a:satMod val="175000"/>
                    <a:alpha val="40000"/>
                  </a:schemeClr>
                </a:glow>
                <a:outerShdw blurRad="25400" algn="tl" rotWithShape="0">
                  <a:srgbClr val="000000">
                    <a:alpha val="43000"/>
                  </a:srgbClr>
                </a:outerShdw>
              </a:effectLst>
            </a:endParaRPr>
          </a:p>
        </p:txBody>
      </p:sp>
      <p:pic>
        <p:nvPicPr>
          <p:cNvPr id="9" name="Picture 3" descr="C:\Users\Rae\Documents\A CF Desktop Feb 2021\Art for CCC\1. Art - Main File\People\confused man 62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38628" y="1124744"/>
            <a:ext cx="4608511" cy="33123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30900" y="5589588"/>
            <a:ext cx="11336120" cy="1048708"/>
          </a:xfrm>
          <a:prstGeom prst="roundRect">
            <a:avLst/>
          </a:prstGeom>
          <a:solidFill>
            <a:srgbClr val="00206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smtClean="0"/>
              <a:t>Just a simple adjustment to support Abib 16, and “voila – Scriptural alignment”</a:t>
            </a:r>
            <a:r>
              <a:rPr lang="en-CA" sz="2400" dirty="0" smtClean="0"/>
              <a:t> - </a:t>
            </a:r>
            <a:r>
              <a:rPr lang="en-CA" sz="2400" b="1" dirty="0" smtClean="0">
                <a:ln>
                  <a:solidFill>
                    <a:sysClr val="windowText" lastClr="000000"/>
                  </a:solidFill>
                </a:ln>
                <a:solidFill>
                  <a:srgbClr val="FF0000"/>
                </a:solidFill>
                <a:effectLst>
                  <a:glow rad="152400">
                    <a:schemeClr val="bg1"/>
                  </a:glow>
                </a:effectLst>
                <a:latin typeface="Arial Black" panose="020B0A04020102020204" pitchFamily="34" charset="0"/>
              </a:rPr>
              <a:t>HEAVILY INFUSED WITH “</a:t>
            </a:r>
            <a:r>
              <a:rPr lang="en-CA" sz="2400" b="1" dirty="0" smtClean="0">
                <a:ln>
                  <a:solidFill>
                    <a:sysClr val="windowText" lastClr="000000"/>
                  </a:solidFill>
                </a:ln>
                <a:solidFill>
                  <a:srgbClr val="FF9900"/>
                </a:solidFill>
                <a:effectLst>
                  <a:glow rad="152400">
                    <a:schemeClr val="bg1"/>
                  </a:glow>
                </a:effectLst>
                <a:latin typeface="Arial Black" panose="020B0A04020102020204" pitchFamily="34" charset="0"/>
              </a:rPr>
              <a:t>SYNCRETISM</a:t>
            </a:r>
            <a:r>
              <a:rPr lang="en-CA" sz="2400" b="1" dirty="0" smtClean="0">
                <a:ln>
                  <a:solidFill>
                    <a:sysClr val="windowText" lastClr="000000"/>
                  </a:solidFill>
                </a:ln>
                <a:solidFill>
                  <a:srgbClr val="FF0000"/>
                </a:solidFill>
                <a:effectLst>
                  <a:glow rad="152400">
                    <a:schemeClr val="bg1"/>
                  </a:glow>
                </a:effectLst>
                <a:latin typeface="Arial Black" panose="020B0A04020102020204" pitchFamily="34" charset="0"/>
              </a:rPr>
              <a:t>”! </a:t>
            </a:r>
            <a:endParaRPr lang="en-CA" sz="2400" b="1" dirty="0">
              <a:ln>
                <a:solidFill>
                  <a:sysClr val="windowText" lastClr="000000"/>
                </a:solidFill>
              </a:ln>
              <a:solidFill>
                <a:srgbClr val="FF0000"/>
              </a:solidFill>
              <a:effectLst>
                <a:glow rad="152400">
                  <a:schemeClr val="bg1"/>
                </a:glow>
              </a:effectLst>
              <a:latin typeface="Arial Black" panose="020B0A04020102020204" pitchFamily="34" charset="0"/>
            </a:endParaRPr>
          </a:p>
        </p:txBody>
      </p:sp>
    </p:spTree>
    <p:extLst>
      <p:ext uri="{BB962C8B-B14F-4D97-AF65-F5344CB8AC3E}">
        <p14:creationId xmlns:p14="http://schemas.microsoft.com/office/powerpoint/2010/main" val="378843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62764" y="6453336"/>
            <a:ext cx="2844059" cy="365125"/>
          </a:xfrm>
        </p:spPr>
        <p:txBody>
          <a:bodyPr/>
          <a:lstStyle/>
          <a:p>
            <a:fld id="{81FEFA0A-2F20-4B60-98C6-5FFDA469AA1C}" type="slidenum">
              <a:rPr lang="en-US" b="1" smtClean="0">
                <a:solidFill>
                  <a:srgbClr val="660033"/>
                </a:solidFill>
              </a:rPr>
              <a:pPr/>
              <a:t>19</a:t>
            </a:fld>
            <a:endParaRPr lang="en-US" b="1" dirty="0">
              <a:solidFill>
                <a:srgbClr val="660033"/>
              </a:solidFill>
            </a:endParaRPr>
          </a:p>
        </p:txBody>
      </p:sp>
      <p:sp>
        <p:nvSpPr>
          <p:cNvPr id="17" name="Title 1"/>
          <p:cNvSpPr txBox="1">
            <a:spLocks/>
          </p:cNvSpPr>
          <p:nvPr/>
        </p:nvSpPr>
        <p:spPr>
          <a:xfrm>
            <a:off x="981844" y="270059"/>
            <a:ext cx="10873207" cy="980728"/>
          </a:xfrm>
          <a:prstGeom prst="rect">
            <a:avLst/>
          </a:prstGeom>
        </p:spPr>
        <p:txBody>
          <a:bodyPr>
            <a:normAutofit fontScale="9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b="1" dirty="0" smtClean="0">
                <a:solidFill>
                  <a:srgbClr val="660033"/>
                </a:solidFill>
                <a:effectLst>
                  <a:glow rad="127000">
                    <a:schemeClr val="bg1"/>
                  </a:glow>
                </a:effectLst>
              </a:rPr>
              <a:t>How should such a controversial &amp; confusing study be conducted to find the truth of the Shavuot Count?</a:t>
            </a:r>
            <a:endParaRPr lang="en-US" b="1" dirty="0">
              <a:solidFill>
                <a:srgbClr val="660033"/>
              </a:solidFill>
              <a:effectLst>
                <a:glow rad="127000">
                  <a:schemeClr val="bg1"/>
                </a:glow>
              </a:effectLst>
            </a:endParaRPr>
          </a:p>
        </p:txBody>
      </p:sp>
      <p:sp>
        <p:nvSpPr>
          <p:cNvPr id="18" name="Content Placeholder 2"/>
          <p:cNvSpPr txBox="1">
            <a:spLocks/>
          </p:cNvSpPr>
          <p:nvPr/>
        </p:nvSpPr>
        <p:spPr>
          <a:xfrm>
            <a:off x="1269876" y="1412776"/>
            <a:ext cx="10585176" cy="4495800"/>
          </a:xfrm>
          <a:prstGeom prst="rect">
            <a:avLst/>
          </a:prstGeom>
        </p:spPr>
        <p:txBody>
          <a:bodyPr>
            <a:normAutofit/>
            <a:scene3d>
              <a:camera prst="orthographicFront"/>
              <a:lightRig rig="threePt" dir="t"/>
            </a:scene3d>
            <a:sp3d extrusionH="57150">
              <a:bevelT h="25400" prst="softRound"/>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smtClean="0">
                <a:solidFill>
                  <a:schemeClr val="bg1"/>
                </a:solidFill>
                <a:effectLst>
                  <a:glow rad="152400">
                    <a:srgbClr val="002060"/>
                  </a:glow>
                </a:effectLst>
                <a:latin typeface="Comic Sans MS" pitchFamily="66" charset="0"/>
              </a:rPr>
              <a:t>Do we put our trust in:  </a:t>
            </a:r>
            <a:r>
              <a:rPr lang="en-US" sz="3200" b="1" dirty="0" smtClean="0">
                <a:solidFill>
                  <a:srgbClr val="FFC000"/>
                </a:solidFill>
                <a:latin typeface="Comic Sans MS" pitchFamily="66" charset="0"/>
              </a:rPr>
              <a:t>1)  Rabbis &amp; Jewish tradition;</a:t>
            </a:r>
            <a:r>
              <a:rPr lang="en-US" sz="3200" b="1" dirty="0" smtClean="0">
                <a:solidFill>
                  <a:schemeClr val="bg1"/>
                </a:solidFill>
                <a:latin typeface="Comic Sans MS" pitchFamily="66" charset="0"/>
              </a:rPr>
              <a:t>  </a:t>
            </a:r>
            <a:r>
              <a:rPr lang="en-US" sz="3200" b="1" dirty="0" smtClean="0">
                <a:solidFill>
                  <a:srgbClr val="FFFF00"/>
                </a:solidFill>
                <a:latin typeface="Comic Sans MS" pitchFamily="66" charset="0"/>
              </a:rPr>
              <a:t>2)  Historical documents &amp; philosophers;</a:t>
            </a:r>
            <a:br>
              <a:rPr lang="en-US" sz="3200" b="1" dirty="0" smtClean="0">
                <a:solidFill>
                  <a:srgbClr val="FFFF00"/>
                </a:solidFill>
                <a:latin typeface="Comic Sans MS" pitchFamily="66" charset="0"/>
              </a:rPr>
            </a:br>
            <a:r>
              <a:rPr lang="en-US" sz="3200" b="1" dirty="0" smtClean="0">
                <a:solidFill>
                  <a:sysClr val="windowText" lastClr="000000"/>
                </a:solidFill>
                <a:effectLst>
                  <a:glow rad="127000">
                    <a:srgbClr val="FF99FF"/>
                  </a:glow>
                </a:effectLst>
                <a:latin typeface="Comic Sans MS" pitchFamily="66" charset="0"/>
              </a:rPr>
              <a:t>OR</a:t>
            </a:r>
            <a:r>
              <a:rPr lang="en-US" sz="3200" b="1" dirty="0" smtClean="0">
                <a:solidFill>
                  <a:srgbClr val="FFFF00"/>
                </a:solidFill>
                <a:latin typeface="Comic Sans MS" pitchFamily="66" charset="0"/>
              </a:rPr>
              <a:t>  </a:t>
            </a:r>
            <a:r>
              <a:rPr lang="en-US" sz="3200" b="1" dirty="0" smtClean="0">
                <a:solidFill>
                  <a:schemeClr val="accent3">
                    <a:lumMod val="40000"/>
                    <a:lumOff val="60000"/>
                  </a:schemeClr>
                </a:solidFill>
                <a:latin typeface="Comic Sans MS" pitchFamily="66" charset="0"/>
              </a:rPr>
              <a:t>3) Old-fashioned Scripture study with</a:t>
            </a:r>
            <a:br>
              <a:rPr lang="en-US" sz="3200" b="1" dirty="0" smtClean="0">
                <a:solidFill>
                  <a:schemeClr val="accent3">
                    <a:lumMod val="40000"/>
                    <a:lumOff val="60000"/>
                  </a:schemeClr>
                </a:solidFill>
                <a:latin typeface="Comic Sans MS" pitchFamily="66" charset="0"/>
              </a:rPr>
            </a:br>
            <a:r>
              <a:rPr lang="en-US" sz="3200" b="1" dirty="0" smtClean="0">
                <a:solidFill>
                  <a:schemeClr val="accent3">
                    <a:lumMod val="40000"/>
                    <a:lumOff val="60000"/>
                  </a:schemeClr>
                </a:solidFill>
                <a:latin typeface="Comic Sans MS" pitchFamily="66" charset="0"/>
              </a:rPr>
              <a:t>                a foundation in Torah?</a:t>
            </a:r>
          </a:p>
          <a:p>
            <a:endParaRPr lang="en-US" sz="3200" dirty="0">
              <a:solidFill>
                <a:schemeClr val="bg1"/>
              </a:solidFill>
              <a:latin typeface="Comic Sans MS" pitchFamily="66" charset="0"/>
            </a:endParaRPr>
          </a:p>
        </p:txBody>
      </p:sp>
      <p:sp>
        <p:nvSpPr>
          <p:cNvPr id="19" name="Slide Number Placeholder 3"/>
          <p:cNvSpPr txBox="1">
            <a:spLocks/>
          </p:cNvSpPr>
          <p:nvPr/>
        </p:nvSpPr>
        <p:spPr>
          <a:xfrm>
            <a:off x="9187258" y="6371890"/>
            <a:ext cx="284405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chemeClr val="bg1"/>
                </a:solidFill>
              </a:rPr>
              <a:pPr/>
              <a:t>19</a:t>
            </a:fld>
            <a:endParaRPr lang="en-US" b="1" dirty="0">
              <a:solidFill>
                <a:schemeClr val="bg1"/>
              </a:solidFill>
            </a:endParaRPr>
          </a:p>
        </p:txBody>
      </p:sp>
      <p:pic>
        <p:nvPicPr>
          <p:cNvPr id="23" name="Picture 6" descr="C:\Users\Rae\Documents\A CF Desktop Feb 2021\Art for CCC\1. Art - Main File\People\learned so far 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2204" y="3867292"/>
            <a:ext cx="3771053" cy="251403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4" name="Picture 7" descr="C:\Users\Rae\Documents\A CF Desktop Feb 2021\Art for CCC\1. Art - Main File\People\scripture search 140k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02724" y="2911164"/>
            <a:ext cx="2789064" cy="3587912"/>
          </a:xfrm>
          <a:prstGeom prst="rect">
            <a:avLst/>
          </a:prstGeom>
          <a:noFill/>
          <a:ln>
            <a:noFill/>
          </a:ln>
          <a:effectLst>
            <a:outerShdw blurRad="190500" dist="228600" dir="2700000" algn="ctr">
              <a:srgbClr val="000000">
                <a:alpha val="30000"/>
              </a:srgbClr>
            </a:outerShdw>
          </a:effectLst>
          <a:scene3d>
            <a:camera prst="isometricOffAxis2Lef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5" name="Picture 8" descr="C:\Users\Rae\Documents\A CF Desktop Feb 2021\Art for CCC\1. Art - Main File\People\rabbis know it al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3812" y="3003797"/>
            <a:ext cx="2648222" cy="3525739"/>
          </a:xfrm>
          <a:prstGeom prst="rect">
            <a:avLst/>
          </a:prstGeom>
          <a:noFill/>
          <a:ln>
            <a:noFill/>
          </a:ln>
          <a:effectLst>
            <a:outerShdw blurRad="190500" dist="228600" dir="2700000" algn="ctr">
              <a:srgbClr val="000000">
                <a:alpha val="30000"/>
              </a:srgbClr>
            </a:outerShdw>
          </a:effectLst>
          <a:scene3d>
            <a:camera prst="isometricOffAxis1Righ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6" name="Picture 2" descr="C:\Users\Rae\Desktop\confused child 39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64561" y="3713681"/>
            <a:ext cx="2086338" cy="13856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50"/>
            </a:gs>
            <a:gs pos="58000">
              <a:srgbClr val="CC00CC">
                <a:alpha val="53000"/>
              </a:srgbClr>
            </a:gs>
            <a:gs pos="9000">
              <a:srgbClr val="FFFF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AutoShape 2" descr="Image result for pictures of a sheaf of wheat"/>
          <p:cNvSpPr>
            <a:spLocks noChangeAspect="1" noChangeArrowheads="1"/>
          </p:cNvSpPr>
          <p:nvPr/>
        </p:nvSpPr>
        <p:spPr bwMode="auto">
          <a:xfrm>
            <a:off x="63500" y="-966788"/>
            <a:ext cx="2028825" cy="2028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5" name="AutoShape 4" descr="Image result for pictures of a sheaf of wheat"/>
          <p:cNvSpPr>
            <a:spLocks noChangeAspect="1" noChangeArrowheads="1"/>
          </p:cNvSpPr>
          <p:nvPr/>
        </p:nvSpPr>
        <p:spPr bwMode="auto">
          <a:xfrm>
            <a:off x="215900" y="-814388"/>
            <a:ext cx="2028825" cy="2028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5" name="Slide Number Placeholder 1"/>
          <p:cNvSpPr>
            <a:spLocks noGrp="1"/>
          </p:cNvSpPr>
          <p:nvPr>
            <p:ph type="sldNum" sz="quarter" idx="12"/>
          </p:nvPr>
        </p:nvSpPr>
        <p:spPr>
          <a:xfrm>
            <a:off x="11374660" y="6552728"/>
            <a:ext cx="480392" cy="260648"/>
          </a:xfrm>
        </p:spPr>
        <p:txBody>
          <a:bodyPr/>
          <a:lstStyle/>
          <a:p>
            <a:fld id="{81FEFA0A-2F20-4B60-98C6-5FFDA469AA1C}" type="slidenum">
              <a:rPr lang="en-US" smtClean="0">
                <a:solidFill>
                  <a:srgbClr val="000000"/>
                </a:solidFill>
              </a:rPr>
              <a:pPr/>
              <a:t>2</a:t>
            </a:fld>
            <a:endParaRPr lang="en-US" dirty="0">
              <a:solidFill>
                <a:srgbClr val="000000"/>
              </a:solidFill>
            </a:endParaRPr>
          </a:p>
        </p:txBody>
      </p:sp>
      <p:sp>
        <p:nvSpPr>
          <p:cNvPr id="17" name="Rounded Rectangle 16"/>
          <p:cNvSpPr/>
          <p:nvPr/>
        </p:nvSpPr>
        <p:spPr>
          <a:xfrm>
            <a:off x="215900" y="251242"/>
            <a:ext cx="11829032" cy="1017518"/>
          </a:xfrm>
          <a:prstGeom prst="roundRect">
            <a:avLst>
              <a:gd name="adj" fmla="val 25736"/>
            </a:avLst>
          </a:prstGeom>
          <a:blipFill>
            <a:blip r:embed="rId2"/>
            <a:stretch>
              <a:fillRect/>
            </a:stretch>
          </a:blipFill>
          <a:ln w="38100">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900" b="1" dirty="0" smtClean="0">
                <a:ln>
                  <a:solidFill>
                    <a:sysClr val="windowText" lastClr="000000"/>
                  </a:solidFill>
                </a:ln>
                <a:solidFill>
                  <a:schemeClr val="accent1">
                    <a:lumMod val="60000"/>
                    <a:lumOff val="40000"/>
                  </a:schemeClr>
                </a:solidFill>
                <a:effectLst>
                  <a:glow rad="127000">
                    <a:srgbClr val="FDD7BA"/>
                  </a:glow>
                </a:effectLst>
                <a:latin typeface="Comic Sans MS" pitchFamily="66" charset="0"/>
              </a:rPr>
              <a:t>Why is the </a:t>
            </a:r>
            <a:r>
              <a:rPr lang="en-US" sz="3900" b="1" dirty="0" smtClean="0">
                <a:ln>
                  <a:solidFill>
                    <a:sysClr val="windowText" lastClr="000000"/>
                  </a:solidFill>
                </a:ln>
                <a:solidFill>
                  <a:srgbClr val="660033"/>
                </a:solidFill>
                <a:effectLst>
                  <a:glow rad="127000">
                    <a:srgbClr val="FDD7BA"/>
                  </a:glow>
                </a:effectLst>
                <a:latin typeface="Comic Sans MS" pitchFamily="66" charset="0"/>
              </a:rPr>
              <a:t>99 day</a:t>
            </a:r>
            <a:r>
              <a:rPr lang="en-US" sz="3900" b="1" dirty="0" smtClean="0">
                <a:ln>
                  <a:solidFill>
                    <a:sysClr val="windowText" lastClr="000000"/>
                  </a:solidFill>
                </a:ln>
                <a:solidFill>
                  <a:schemeClr val="accent1">
                    <a:lumMod val="60000"/>
                    <a:lumOff val="40000"/>
                  </a:schemeClr>
                </a:solidFill>
                <a:effectLst>
                  <a:glow rad="127000">
                    <a:srgbClr val="FDD7BA"/>
                  </a:glow>
                </a:effectLst>
                <a:latin typeface="Comic Sans MS" pitchFamily="66" charset="0"/>
              </a:rPr>
              <a:t> Omer </a:t>
            </a:r>
            <a:r>
              <a:rPr lang="en-US" sz="3900" b="1" dirty="0" smtClean="0">
                <a:ln>
                  <a:solidFill>
                    <a:sysClr val="windowText" lastClr="000000"/>
                  </a:solidFill>
                </a:ln>
                <a:solidFill>
                  <a:srgbClr val="660033"/>
                </a:solidFill>
                <a:effectLst>
                  <a:glow rad="127000">
                    <a:srgbClr val="FDD7BA"/>
                  </a:glow>
                </a:effectLst>
                <a:latin typeface="Comic Sans MS" pitchFamily="66" charset="0"/>
              </a:rPr>
              <a:t>Count</a:t>
            </a:r>
            <a:r>
              <a:rPr lang="en-US" sz="3900" b="1" dirty="0" smtClean="0">
                <a:ln>
                  <a:solidFill>
                    <a:sysClr val="windowText" lastClr="000000"/>
                  </a:solidFill>
                </a:ln>
                <a:solidFill>
                  <a:schemeClr val="accent1">
                    <a:lumMod val="60000"/>
                    <a:lumOff val="40000"/>
                  </a:schemeClr>
                </a:solidFill>
                <a:effectLst>
                  <a:glow rad="127000">
                    <a:srgbClr val="FDD7BA"/>
                  </a:glow>
                </a:effectLst>
                <a:latin typeface="Comic Sans MS" pitchFamily="66" charset="0"/>
              </a:rPr>
              <a:t> so </a:t>
            </a:r>
            <a:r>
              <a:rPr lang="en-US" sz="3900" b="1" dirty="0" smtClean="0">
                <a:ln>
                  <a:solidFill>
                    <a:sysClr val="windowText" lastClr="000000"/>
                  </a:solidFill>
                </a:ln>
                <a:solidFill>
                  <a:srgbClr val="660033"/>
                </a:solidFill>
                <a:effectLst>
                  <a:glow rad="127000">
                    <a:srgbClr val="FDD7BA"/>
                  </a:glow>
                </a:effectLst>
                <a:latin typeface="Comic Sans MS" pitchFamily="66" charset="0"/>
              </a:rPr>
              <a:t>Dangerous</a:t>
            </a:r>
            <a:r>
              <a:rPr lang="en-US" sz="3900" b="1" dirty="0" smtClean="0">
                <a:ln>
                  <a:solidFill>
                    <a:sysClr val="windowText" lastClr="000000"/>
                  </a:solidFill>
                </a:ln>
                <a:solidFill>
                  <a:schemeClr val="accent1">
                    <a:lumMod val="60000"/>
                    <a:lumOff val="40000"/>
                  </a:schemeClr>
                </a:solidFill>
                <a:effectLst>
                  <a:glow rad="127000">
                    <a:srgbClr val="FDD7BA"/>
                  </a:glow>
                </a:effectLst>
                <a:latin typeface="Comic Sans MS" pitchFamily="66" charset="0"/>
              </a:rPr>
              <a:t>?</a:t>
            </a:r>
            <a:endParaRPr lang="en-CA" sz="3900" b="1" dirty="0">
              <a:ln>
                <a:solidFill>
                  <a:sysClr val="windowText" lastClr="000000"/>
                </a:solidFill>
              </a:ln>
              <a:solidFill>
                <a:schemeClr val="accent1">
                  <a:lumMod val="60000"/>
                  <a:lumOff val="40000"/>
                </a:schemeClr>
              </a:solidFill>
              <a:effectLst>
                <a:glow rad="127000">
                  <a:srgbClr val="FDD7BA"/>
                </a:glow>
              </a:effectLst>
            </a:endParaRPr>
          </a:p>
        </p:txBody>
      </p:sp>
      <p:sp>
        <p:nvSpPr>
          <p:cNvPr id="18" name="Rectangle 17"/>
          <p:cNvSpPr/>
          <p:nvPr/>
        </p:nvSpPr>
        <p:spPr>
          <a:xfrm>
            <a:off x="765820" y="1556792"/>
            <a:ext cx="5688632" cy="4896544"/>
          </a:xfrm>
          <a:prstGeom prst="rect">
            <a:avLst/>
          </a:prstGeom>
          <a:blipFill dpi="0" rotWithShape="1">
            <a:blip r:embed="rId3">
              <a:extLst>
                <a:ext uri="{28A0092B-C50C-407E-A947-70E740481C1C}">
                  <a14:useLocalDpi xmlns:a14="http://schemas.microsoft.com/office/drawing/2010/main"/>
                </a:ext>
              </a:extLst>
            </a:blip>
            <a:srcRect/>
            <a:stretch>
              <a:fillRect/>
            </a:stretch>
          </a:blipFill>
          <a:ln w="76200">
            <a:solidFill>
              <a:srgbClr val="F4A77C"/>
            </a:solidFill>
          </a:ln>
          <a:effectLst>
            <a:glow rad="330200">
              <a:srgbClr val="5D2D2D"/>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lnSpc>
                <a:spcPct val="150000"/>
              </a:lnSpc>
            </a:pPr>
            <a:r>
              <a:rPr lang="en-US" sz="7200" b="1" dirty="0" smtClean="0">
                <a:solidFill>
                  <a:srgbClr val="FF0000"/>
                </a:solidFill>
                <a:effectLst>
                  <a:glow rad="127000">
                    <a:srgbClr val="003366"/>
                  </a:glow>
                </a:effectLst>
                <a:latin typeface="Comic Sans MS" pitchFamily="66" charset="0"/>
              </a:rPr>
              <a:t> </a:t>
            </a:r>
            <a:r>
              <a:rPr lang="en-US" sz="7200" b="1" dirty="0" smtClean="0">
                <a:solidFill>
                  <a:srgbClr val="00FF00"/>
                </a:solidFill>
                <a:effectLst>
                  <a:glow rad="127000">
                    <a:srgbClr val="003366"/>
                  </a:glow>
                </a:effectLst>
                <a:latin typeface="Comic Sans MS" pitchFamily="66" charset="0"/>
              </a:rPr>
              <a:t>Is </a:t>
            </a:r>
            <a:r>
              <a:rPr lang="en-US" sz="7200" b="1" dirty="0" smtClean="0">
                <a:solidFill>
                  <a:schemeClr val="accent1">
                    <a:lumMod val="60000"/>
                    <a:lumOff val="40000"/>
                  </a:schemeClr>
                </a:solidFill>
                <a:effectLst>
                  <a:glow rad="127000">
                    <a:srgbClr val="003366"/>
                  </a:glow>
                </a:effectLst>
                <a:latin typeface="Comic Sans MS" pitchFamily="66" charset="0"/>
              </a:rPr>
              <a:t>Torah’s</a:t>
            </a:r>
            <a:r>
              <a:rPr lang="en-US" sz="7200" b="1" dirty="0" smtClean="0">
                <a:solidFill>
                  <a:srgbClr val="00FF00"/>
                </a:solidFill>
                <a:effectLst>
                  <a:glow rad="127000">
                    <a:srgbClr val="003366"/>
                  </a:glow>
                </a:effectLst>
                <a:latin typeface="Comic Sans MS" pitchFamily="66" charset="0"/>
              </a:rPr>
              <a:t> count that </a:t>
            </a:r>
            <a:r>
              <a:rPr lang="en-US" sz="7200" b="1" dirty="0" smtClean="0">
                <a:solidFill>
                  <a:srgbClr val="CC9900"/>
                </a:solidFill>
                <a:effectLst>
                  <a:glow rad="127000">
                    <a:srgbClr val="003366"/>
                  </a:glow>
                </a:effectLst>
                <a:latin typeface="Comic Sans MS" pitchFamily="66" charset="0"/>
              </a:rPr>
              <a:t>Confusing</a:t>
            </a:r>
            <a:r>
              <a:rPr lang="en-US" sz="7200" b="1" dirty="0" smtClean="0">
                <a:solidFill>
                  <a:srgbClr val="FF0000"/>
                </a:solidFill>
                <a:effectLst>
                  <a:glow rad="127000">
                    <a:srgbClr val="003366"/>
                  </a:glow>
                </a:effectLst>
                <a:latin typeface="Comic Sans MS" pitchFamily="66" charset="0"/>
              </a:rPr>
              <a:t>?</a:t>
            </a:r>
            <a:endParaRPr lang="en-CA" sz="7200" b="1" dirty="0">
              <a:solidFill>
                <a:srgbClr val="FF0000"/>
              </a:solidFill>
              <a:effectLst>
                <a:glow rad="127000">
                  <a:srgbClr val="003366"/>
                </a:glow>
              </a:effectLst>
              <a:latin typeface="Comic Sans MS" pitchFamily="66" charset="0"/>
            </a:endParaRP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310436" y="1772816"/>
            <a:ext cx="5487673" cy="3537798"/>
          </a:xfrm>
          <a:prstGeom prst="rect">
            <a:avLst/>
          </a:prstGeom>
          <a:solidFill>
            <a:srgbClr val="FFFFFF">
              <a:shade val="85000"/>
            </a:srgbClr>
          </a:solidFill>
          <a:ln w="190500" cap="rnd">
            <a:solidFill>
              <a:srgbClr val="5D2D2D"/>
            </a:solidFill>
          </a:ln>
          <a:effectLst>
            <a:outerShdw blurRad="36195" dist="12700" dir="11400000" algn="tl" rotWithShape="0">
              <a:srgbClr val="000000">
                <a:alpha val="33000"/>
              </a:srgbClr>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prst="angle"/>
            <a:contourClr>
              <a:srgbClr val="C0C0C0"/>
            </a:contourClr>
          </a:sp3d>
          <a:extLst/>
        </p:spPr>
      </p:pic>
      <p:pic>
        <p:nvPicPr>
          <p:cNvPr id="27" name="Picture 3" descr="C:\Users\Rae\Desktop\grain wheat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28187" y="2727721"/>
            <a:ext cx="2560638" cy="41576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66420" y="5382622"/>
            <a:ext cx="4464496" cy="1089529"/>
          </a:xfrm>
          <a:prstGeom prst="rect">
            <a:avLst/>
          </a:prstGeom>
          <a:noFill/>
        </p:spPr>
        <p:txBody>
          <a:bodyPr wrap="square" rtlCol="0">
            <a:spAutoFit/>
            <a:scene3d>
              <a:camera prst="perspectiveHeroicExtremeLeftFacing"/>
              <a:lightRig rig="threePt" dir="t"/>
            </a:scene3d>
            <a:sp3d extrusionH="57150">
              <a:bevelT h="25400" prst="softRound"/>
            </a:sp3d>
          </a:bodyPr>
          <a:lstStyle/>
          <a:p>
            <a:pPr>
              <a:lnSpc>
                <a:spcPct val="90000"/>
              </a:lnSpc>
            </a:pPr>
            <a:r>
              <a:rPr lang="en-US" sz="3600" b="1" dirty="0" smtClean="0">
                <a:ln>
                  <a:solidFill>
                    <a:srgbClr val="002060"/>
                  </a:solidFill>
                </a:ln>
                <a:solidFill>
                  <a:srgbClr val="FDD7BA"/>
                </a:solidFill>
                <a:latin typeface="Comic Sans MS" pitchFamily="66" charset="0"/>
              </a:rPr>
              <a:t>Can we trust any historical sources?</a:t>
            </a:r>
            <a:endParaRPr lang="en-US" sz="3600" b="1" dirty="0">
              <a:ln>
                <a:solidFill>
                  <a:srgbClr val="002060"/>
                </a:solidFill>
              </a:ln>
              <a:solidFill>
                <a:srgbClr val="FDD7BA"/>
              </a:solidFill>
              <a:latin typeface="Comic Sans MS" pitchFamily="66" charset="0"/>
            </a:endParaRPr>
          </a:p>
        </p:txBody>
      </p:sp>
    </p:spTree>
    <p:extLst>
      <p:ext uri="{BB962C8B-B14F-4D97-AF65-F5344CB8AC3E}">
        <p14:creationId xmlns:p14="http://schemas.microsoft.com/office/powerpoint/2010/main" val="349098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516424" y="2920872"/>
            <a:ext cx="5577988" cy="3643018"/>
          </a:xfrm>
        </p:spPr>
        <p:txBody>
          <a:bodyPr>
            <a:noAutofit/>
            <a:scene3d>
              <a:camera prst="orthographicFront"/>
              <a:lightRig rig="threePt" dir="t"/>
            </a:scene3d>
            <a:sp3d extrusionH="57150">
              <a:bevelT w="38100" h="38100" prst="angle"/>
            </a:sp3d>
          </a:bodyPr>
          <a:lstStyle/>
          <a:p>
            <a:pPr>
              <a:lnSpc>
                <a:spcPct val="120000"/>
              </a:lnSpc>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CC"/>
                  </a:glow>
                  <a:innerShdw blurRad="69850" dist="43180" dir="5400000">
                    <a:srgbClr val="000000">
                      <a:alpha val="65000"/>
                    </a:srgbClr>
                  </a:innerShdw>
                </a:effectLst>
                <a:latin typeface="Comic Sans MS" pitchFamily="66" charset="0"/>
              </a:rPr>
              <a:t>Mark 4:22-23  </a:t>
            </a:r>
            <a:r>
              <a:rPr lang="en-US" sz="2800" b="1" dirty="0" smtClean="0">
                <a:ln w="1905"/>
                <a:solidFill>
                  <a:srgbClr val="C00000"/>
                </a:solidFill>
                <a:effectLst>
                  <a:glow rad="101600">
                    <a:srgbClr val="FFFFCC"/>
                  </a:glow>
                  <a:innerShdw blurRad="69850" dist="43180" dir="5400000">
                    <a:srgbClr val="000000">
                      <a:alpha val="65000"/>
                    </a:srgbClr>
                  </a:innerShdw>
                </a:effectLst>
                <a:latin typeface="Comic Sans MS" pitchFamily="66" charset="0"/>
              </a:rPr>
              <a:t>For </a:t>
            </a:r>
            <a:r>
              <a:rPr lang="en-US" sz="2800" b="1" dirty="0">
                <a:ln w="1905"/>
                <a:solidFill>
                  <a:srgbClr val="C00000"/>
                </a:solidFill>
                <a:effectLst>
                  <a:glow rad="101600">
                    <a:srgbClr val="FFFFCC"/>
                  </a:glow>
                  <a:innerShdw blurRad="69850" dist="43180" dir="5400000">
                    <a:srgbClr val="000000">
                      <a:alpha val="65000"/>
                    </a:srgbClr>
                  </a:innerShdw>
                </a:effectLst>
                <a:latin typeface="Comic Sans MS" pitchFamily="66" charset="0"/>
              </a:rPr>
              <a:t>there is nothing hid, </a:t>
            </a:r>
            <a:r>
              <a:rPr lang="en-US" sz="2800" b="1" dirty="0" smtClean="0">
                <a:ln w="1905"/>
                <a:solidFill>
                  <a:srgbClr val="C00000"/>
                </a:solidFill>
                <a:effectLst>
                  <a:glow rad="101600">
                    <a:srgbClr val="FFFFCC"/>
                  </a:glow>
                  <a:innerShdw blurRad="69850" dist="43180" dir="5400000">
                    <a:srgbClr val="000000">
                      <a:alpha val="65000"/>
                    </a:srgbClr>
                  </a:innerShdw>
                </a:effectLst>
                <a:latin typeface="Comic Sans MS" pitchFamily="66" charset="0"/>
              </a:rPr>
              <a:t>which </a:t>
            </a:r>
            <a:r>
              <a:rPr lang="en-US" sz="2800" b="1" dirty="0">
                <a:ln w="1905"/>
                <a:solidFill>
                  <a:srgbClr val="C00000"/>
                </a:solidFill>
                <a:effectLst>
                  <a:glow rad="101600">
                    <a:srgbClr val="FFFFCC"/>
                  </a:glow>
                  <a:innerShdw blurRad="69850" dist="43180" dir="5400000">
                    <a:srgbClr val="000000">
                      <a:alpha val="65000"/>
                    </a:srgbClr>
                  </a:innerShdw>
                </a:effectLst>
                <a:latin typeface="Comic Sans MS" pitchFamily="66" charset="0"/>
              </a:rPr>
              <a:t>shall not be manifested; neither was any thing kept secret, but that it should come abroad</a:t>
            </a:r>
            <a:r>
              <a:rPr lang="en-US" sz="2800" b="1" dirty="0" smtClean="0">
                <a:ln w="1905"/>
                <a:solidFill>
                  <a:srgbClr val="C00000"/>
                </a:solidFill>
                <a:effectLst>
                  <a:glow rad="101600">
                    <a:srgbClr val="FFFFCC"/>
                  </a:glow>
                  <a:innerShdw blurRad="69850" dist="43180" dir="5400000">
                    <a:srgbClr val="000000">
                      <a:alpha val="65000"/>
                    </a:srgbClr>
                  </a:innerShdw>
                </a:effectLst>
                <a:latin typeface="Comic Sans MS" pitchFamily="66" charset="0"/>
              </a:rPr>
              <a:t>.  </a:t>
            </a:r>
            <a:br>
              <a:rPr lang="en-US" sz="2800" b="1" dirty="0" smtClean="0">
                <a:ln w="1905"/>
                <a:solidFill>
                  <a:srgbClr val="C00000"/>
                </a:solidFill>
                <a:effectLst>
                  <a:glow rad="101600">
                    <a:srgbClr val="FFFFCC"/>
                  </a:glow>
                  <a:innerShdw blurRad="69850" dist="43180" dir="5400000">
                    <a:srgbClr val="000000">
                      <a:alpha val="65000"/>
                    </a:srgbClr>
                  </a:innerShdw>
                </a:effectLst>
                <a:latin typeface="Comic Sans MS" pitchFamily="66" charset="0"/>
              </a:rPr>
            </a:b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CC"/>
                  </a:glow>
                  <a:innerShdw blurRad="69850" dist="43180" dir="5400000">
                    <a:srgbClr val="000000">
                      <a:alpha val="65000"/>
                    </a:srgbClr>
                  </a:innerShdw>
                </a:effectLst>
                <a:latin typeface="Comic Sans MS" pitchFamily="66" charset="0"/>
              </a:rPr>
              <a:t>23</a:t>
            </a:r>
            <a:r>
              <a:rPr lang="en-US" sz="2800" b="1" dirty="0" smtClean="0">
                <a:ln w="1905"/>
                <a:solidFill>
                  <a:srgbClr val="C00000"/>
                </a:solidFill>
                <a:effectLst>
                  <a:glow rad="101600">
                    <a:srgbClr val="FFFFCC"/>
                  </a:glow>
                  <a:innerShdw blurRad="69850" dist="43180" dir="5400000">
                    <a:srgbClr val="000000">
                      <a:alpha val="65000"/>
                    </a:srgbClr>
                  </a:innerShdw>
                </a:effectLst>
                <a:latin typeface="Comic Sans MS" pitchFamily="66" charset="0"/>
              </a:rPr>
              <a:t> If any </a:t>
            </a:r>
            <a:r>
              <a:rPr lang="en-US" sz="2800" b="1" dirty="0">
                <a:ln w="1905"/>
                <a:solidFill>
                  <a:srgbClr val="C00000"/>
                </a:solidFill>
                <a:effectLst>
                  <a:glow rad="101600">
                    <a:srgbClr val="FFFFCC"/>
                  </a:glow>
                  <a:innerShdw blurRad="69850" dist="43180" dir="5400000">
                    <a:srgbClr val="000000">
                      <a:alpha val="65000"/>
                    </a:srgbClr>
                  </a:innerShdw>
                </a:effectLst>
                <a:latin typeface="Comic Sans MS" pitchFamily="66" charset="0"/>
              </a:rPr>
              <a:t>man have ears to hear, let him hear</a:t>
            </a:r>
            <a:r>
              <a:rPr lang="en-US" sz="2800" b="1" dirty="0" smtClean="0">
                <a:ln w="1905"/>
                <a:solidFill>
                  <a:srgbClr val="C00000"/>
                </a:solidFill>
                <a:effectLst>
                  <a:glow rad="101600">
                    <a:srgbClr val="FFFFCC"/>
                  </a:glow>
                  <a:innerShdw blurRad="69850" dist="43180" dir="5400000">
                    <a:srgbClr val="000000">
                      <a:alpha val="65000"/>
                    </a:srgbClr>
                  </a:innerShdw>
                </a:effectLst>
                <a:latin typeface="Comic Sans MS" pitchFamily="66" charset="0"/>
              </a:rPr>
              <a:t>.</a:t>
            </a:r>
            <a:endParaRPr lang="en-US" sz="2800" b="1" dirty="0">
              <a:ln w="1905"/>
              <a:solidFill>
                <a:srgbClr val="C00000"/>
              </a:solidFill>
              <a:effectLst>
                <a:glow rad="101600">
                  <a:srgbClr val="FFFFCC"/>
                </a:glow>
                <a:innerShdw blurRad="69850" dist="43180" dir="5400000">
                  <a:srgbClr val="000000">
                    <a:alpha val="65000"/>
                  </a:srgbClr>
                </a:innerShdw>
              </a:effectLst>
              <a:latin typeface="Comic Sans MS" pitchFamily="66" charset="0"/>
            </a:endParaRPr>
          </a:p>
        </p:txBody>
      </p:sp>
      <p:sp>
        <p:nvSpPr>
          <p:cNvPr id="4" name="Rectangle 3"/>
          <p:cNvSpPr/>
          <p:nvPr/>
        </p:nvSpPr>
        <p:spPr>
          <a:xfrm>
            <a:off x="0" y="1"/>
            <a:ext cx="12188824" cy="836712"/>
          </a:xfrm>
          <a:prstGeom prst="rect">
            <a:avLst/>
          </a:prstGeom>
          <a:solidFill>
            <a:srgbClr val="002060"/>
          </a:solidFill>
          <a:ln>
            <a:noFill/>
          </a:ln>
          <a:scene3d>
            <a:camera prst="orthographicFront"/>
            <a:lightRig rig="flat" dir="t">
              <a:rot lat="0" lon="0" rev="18900000"/>
            </a:lightRig>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31750" contourW="6350" prstMaterial="powder">
              <a:bevelT w="19050" h="19050" prst="angle"/>
              <a:contourClr>
                <a:schemeClr val="accent3">
                  <a:tint val="100000"/>
                  <a:shade val="100000"/>
                  <a:satMod val="100000"/>
                  <a:hueMod val="100000"/>
                </a:schemeClr>
              </a:contourClr>
            </a:sp3d>
          </a:bodyPr>
          <a:lstStyle/>
          <a:p>
            <a:pPr algn="ctr"/>
            <a:endParaRPr lang="en-CA" sz="3200" b="1" dirty="0" smtClean="0">
              <a:ln/>
              <a:solidFill>
                <a:schemeClr val="accent3"/>
              </a:solidFill>
              <a:latin typeface="Comic Sans MS" pitchFamily="66" charset="0"/>
            </a:endParaRPr>
          </a:p>
          <a:p>
            <a:pPr algn="ctr"/>
            <a:r>
              <a:rPr lang="en-CA" sz="3600" b="1" dirty="0" smtClean="0">
                <a:ln/>
                <a:solidFill>
                  <a:schemeClr val="accent3"/>
                </a:solidFill>
                <a:latin typeface="Comic Sans MS" pitchFamily="66" charset="0"/>
              </a:rPr>
              <a:t>Covenant Calendar Studies Reveal Profound Secrets</a:t>
            </a:r>
          </a:p>
          <a:p>
            <a:pPr algn="ctr"/>
            <a:endParaRPr lang="en-CA" sz="3200" b="1" dirty="0">
              <a:ln/>
              <a:solidFill>
                <a:schemeClr val="accent3"/>
              </a:solidFill>
              <a:latin typeface="Comic Sans MS" pitchFamily="66" charset="0"/>
            </a:endParaRPr>
          </a:p>
        </p:txBody>
      </p:sp>
      <p:pic>
        <p:nvPicPr>
          <p:cNvPr id="6" name="Picture 2" descr="F:\Art on Desktop - 1\All white man clip art\3d white people\puzzle 1.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bwMode="auto">
          <a:xfrm flipH="1">
            <a:off x="5734372" y="5241972"/>
            <a:ext cx="1615323" cy="1496032"/>
          </a:xfrm>
          <a:prstGeom prst="rect">
            <a:avLst/>
          </a:prstGeom>
          <a:noFill/>
          <a:effectLst>
            <a:glow rad="127000">
              <a:srgbClr val="002060"/>
            </a:glow>
          </a:effectLst>
          <a:extLst>
            <a:ext uri="{909E8E84-426E-40DD-AFC4-6F175D3DCCD1}">
              <a14:hiddenFill xmlns:a14="http://schemas.microsoft.com/office/drawing/2010/main">
                <a:solidFill>
                  <a:srgbClr val="FFFFFF"/>
                </a:solidFill>
              </a14:hiddenFill>
            </a:ext>
          </a:extLst>
        </p:spPr>
      </p:pic>
      <p:pic>
        <p:nvPicPr>
          <p:cNvPr id="8" name="Picture 7" descr="F:\Art on Desktop - 1\All white man clip art\3d white people\puzzle color 1.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89899" l="0" r="89899"/>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flipH="1">
            <a:off x="6059860" y="2791976"/>
            <a:ext cx="2530302" cy="2445961"/>
          </a:xfrm>
          <a:prstGeom prst="rect">
            <a:avLst/>
          </a:prstGeom>
          <a:noFill/>
          <a:effectLst>
            <a:glow rad="127000">
              <a:srgbClr val="002060"/>
            </a:glow>
          </a:effectLst>
          <a:extLst>
            <a:ext uri="{909E8E84-426E-40DD-AFC4-6F175D3DCCD1}">
              <a14:hiddenFill xmlns:a14="http://schemas.microsoft.com/office/drawing/2010/main">
                <a:solidFill>
                  <a:srgbClr val="FFFFFF"/>
                </a:solidFill>
              </a14:hiddenFill>
            </a:ext>
          </a:extLst>
        </p:spPr>
      </p:pic>
      <p:sp>
        <p:nvSpPr>
          <p:cNvPr id="12" name="Slide Number Placeholder 3"/>
          <p:cNvSpPr txBox="1">
            <a:spLocks/>
          </p:cNvSpPr>
          <p:nvPr/>
        </p:nvSpPr>
        <p:spPr>
          <a:xfrm>
            <a:off x="9190756" y="6381328"/>
            <a:ext cx="284405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z="1200" b="1" smtClean="0">
                <a:solidFill>
                  <a:schemeClr val="tx2">
                    <a:lumMod val="75000"/>
                    <a:lumOff val="25000"/>
                  </a:schemeClr>
                </a:solidFill>
              </a:rPr>
              <a:pPr/>
              <a:t>20</a:t>
            </a:fld>
            <a:endParaRPr lang="en-US" sz="1200" b="1" dirty="0">
              <a:solidFill>
                <a:schemeClr val="tx2">
                  <a:lumMod val="75000"/>
                  <a:lumOff val="25000"/>
                </a:schemeClr>
              </a:solidFill>
            </a:endParaRPr>
          </a:p>
        </p:txBody>
      </p:sp>
      <p:sp>
        <p:nvSpPr>
          <p:cNvPr id="13" name="Content Placeholder 8"/>
          <p:cNvSpPr txBox="1">
            <a:spLocks/>
          </p:cNvSpPr>
          <p:nvPr/>
        </p:nvSpPr>
        <p:spPr>
          <a:xfrm>
            <a:off x="516424" y="930052"/>
            <a:ext cx="7378188" cy="1844824"/>
          </a:xfrm>
          <a:prstGeom prst="rect">
            <a:avLst/>
          </a:prstGeom>
        </p:spPr>
        <p:txBody>
          <a:bodyPr vert="horz" lIns="91440" tIns="45720" rIns="91440" bIns="45720" rtlCol="0">
            <a:noAutofit/>
            <a:scene3d>
              <a:camera prst="orthographicFront"/>
              <a:lightRig rig="threePt" dir="t"/>
            </a:scene3d>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a:lnSpc>
                <a:spcPct val="120000"/>
              </a:lnSpc>
            </a:pP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CC"/>
                  </a:glow>
                  <a:innerShdw blurRad="69850" dist="43180" dir="5400000">
                    <a:srgbClr val="000000">
                      <a:alpha val="65000"/>
                    </a:srgbClr>
                  </a:innerShdw>
                </a:effectLst>
                <a:latin typeface="Comic Sans MS" pitchFamily="66" charset="0"/>
              </a:rPr>
              <a:t>Prov</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CC"/>
                  </a:glow>
                  <a:innerShdw blurRad="69850" dist="43180" dir="5400000">
                    <a:srgbClr val="000000">
                      <a:alpha val="65000"/>
                    </a:srgbClr>
                  </a:innerShdw>
                </a:effectLst>
                <a:latin typeface="Comic Sans MS" pitchFamily="66" charset="0"/>
              </a:rPr>
              <a:t> 25:2  </a:t>
            </a:r>
            <a: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It is the glory of </a:t>
            </a:r>
            <a:r>
              <a:rPr lang="en-US" sz="2800" b="1" dirty="0" smtClean="0">
                <a:ln w="1905"/>
                <a:solidFill>
                  <a:srgbClr val="0000FF"/>
                </a:solidFill>
                <a:effectLst>
                  <a:glow rad="101600">
                    <a:srgbClr val="FFFFCC"/>
                  </a:glow>
                  <a:innerShdw blurRad="69850" dist="43180" dir="5400000">
                    <a:srgbClr val="000000">
                      <a:alpha val="65000"/>
                    </a:srgbClr>
                  </a:innerShdw>
                </a:effectLst>
                <a:latin typeface="Comic Sans MS" pitchFamily="66" charset="0"/>
              </a:rPr>
              <a:t>Yahuah</a:t>
            </a:r>
            <a: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 </a:t>
            </a:r>
            <a:b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br>
            <a: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to conceal a thing: but the honour of kings </a:t>
            </a:r>
            <a:r>
              <a:rPr lang="en-US"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a:t>
            </a:r>
            <a:r>
              <a:rPr lang="en-US" dirty="0" err="1"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Malki’s</a:t>
            </a:r>
            <a:r>
              <a:rPr lang="en-US"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a:t>
            </a:r>
            <a:r>
              <a:rPr lang="en-US"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 </a:t>
            </a:r>
            <a: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is to search out a matter.</a:t>
            </a:r>
          </a:p>
        </p:txBody>
      </p:sp>
      <p:sp>
        <p:nvSpPr>
          <p:cNvPr id="3" name="Rectangle 2"/>
          <p:cNvSpPr/>
          <p:nvPr/>
        </p:nvSpPr>
        <p:spPr>
          <a:xfrm>
            <a:off x="7955310" y="1916832"/>
            <a:ext cx="397175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t>What</a:t>
            </a:r>
            <a:r>
              <a:rPr lang="en-US" sz="3200" b="1" dirty="0" smtClean="0">
                <a:ln w="11430">
                  <a:solidFill>
                    <a:srgbClr val="660033"/>
                  </a:solidFill>
                </a:ln>
                <a:solidFill>
                  <a:srgbClr val="663300"/>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t> </a:t>
            </a:r>
            <a:r>
              <a:rPr lang="en-US" sz="3200" b="1" dirty="0" smtClean="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t>is the secret to detecting a counterfeit?</a:t>
            </a:r>
            <a:endParaRPr lang="en-US" sz="3200" b="1" dirty="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endParaRPr>
          </a:p>
        </p:txBody>
      </p:sp>
      <p:sp>
        <p:nvSpPr>
          <p:cNvPr id="14" name="Rectangle 13"/>
          <p:cNvSpPr/>
          <p:nvPr/>
        </p:nvSpPr>
        <p:spPr>
          <a:xfrm>
            <a:off x="8110636" y="3573016"/>
            <a:ext cx="3568298"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2060"/>
                  </a:solidFill>
                </a:ln>
                <a:solidFill>
                  <a:srgbClr val="0070C0"/>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t>The truth must be found first!</a:t>
            </a:r>
            <a:endParaRPr lang="en-US" sz="3200" b="1" dirty="0">
              <a:ln w="11430">
                <a:solidFill>
                  <a:srgbClr val="002060"/>
                </a:solidFill>
              </a:ln>
              <a:solidFill>
                <a:srgbClr val="0070C0"/>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endParaRPr>
          </a:p>
        </p:txBody>
      </p:sp>
      <p:sp>
        <p:nvSpPr>
          <p:cNvPr id="5" name="TextBox 4"/>
          <p:cNvSpPr txBox="1"/>
          <p:nvPr/>
        </p:nvSpPr>
        <p:spPr>
          <a:xfrm>
            <a:off x="7696719" y="5445224"/>
            <a:ext cx="4014317" cy="1089529"/>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2400" b="1" dirty="0" smtClean="0">
                <a:latin typeface="Comic Sans MS" pitchFamily="66" charset="0"/>
              </a:rPr>
              <a:t>Today’s study will reveal some interesting secrets for our ears to hear.</a:t>
            </a:r>
            <a:endParaRPr lang="en-US" sz="2400" b="1" dirty="0">
              <a:latin typeface="Comic Sans MS" pitchFamily="66" charset="0"/>
            </a:endParaRPr>
          </a:p>
        </p:txBody>
      </p:sp>
    </p:spTree>
    <p:extLst>
      <p:ext uri="{BB962C8B-B14F-4D97-AF65-F5344CB8AC3E}">
        <p14:creationId xmlns:p14="http://schemas.microsoft.com/office/powerpoint/2010/main" val="53219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8"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1" presetClass="entr" presetSubtype="0" fill="hold" nodeType="after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p:cTn id="31" dur="1500" fill="hold"/>
                                        <p:tgtEl>
                                          <p:spTgt spid="6"/>
                                        </p:tgtEl>
                                        <p:attrNameLst>
                                          <p:attrName>ppt_w</p:attrName>
                                        </p:attrNameLst>
                                      </p:cBhvr>
                                      <p:tavLst>
                                        <p:tav tm="0">
                                          <p:val>
                                            <p:fltVal val="0"/>
                                          </p:val>
                                        </p:tav>
                                        <p:tav tm="100000">
                                          <p:val>
                                            <p:strVal val="#ppt_w"/>
                                          </p:val>
                                        </p:tav>
                                      </p:tavLst>
                                    </p:anim>
                                    <p:anim calcmode="lin" valueType="num">
                                      <p:cBhvr>
                                        <p:cTn id="32" dur="1500" fill="hold"/>
                                        <p:tgtEl>
                                          <p:spTgt spid="6"/>
                                        </p:tgtEl>
                                        <p:attrNameLst>
                                          <p:attrName>ppt_h</p:attrName>
                                        </p:attrNameLst>
                                      </p:cBhvr>
                                      <p:tavLst>
                                        <p:tav tm="0">
                                          <p:val>
                                            <p:fltVal val="0"/>
                                          </p:val>
                                        </p:tav>
                                        <p:tav tm="100000">
                                          <p:val>
                                            <p:strVal val="#ppt_h"/>
                                          </p:val>
                                        </p:tav>
                                      </p:tavLst>
                                    </p:anim>
                                    <p:anim calcmode="lin" valueType="num">
                                      <p:cBhvr>
                                        <p:cTn id="33" dur="1500" fill="hold"/>
                                        <p:tgtEl>
                                          <p:spTgt spid="6"/>
                                        </p:tgtEl>
                                        <p:attrNameLst>
                                          <p:attrName>style.rotation</p:attrName>
                                        </p:attrNameLst>
                                      </p:cBhvr>
                                      <p:tavLst>
                                        <p:tav tm="0">
                                          <p:val>
                                            <p:fltVal val="90"/>
                                          </p:val>
                                        </p:tav>
                                        <p:tav tm="100000">
                                          <p:val>
                                            <p:fltVal val="0"/>
                                          </p:val>
                                        </p:tav>
                                      </p:tavLst>
                                    </p:anim>
                                    <p:animEffect transition="in" filter="fade">
                                      <p:cBhvr>
                                        <p:cTn id="34" dur="1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P spid="1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11639028" y="6453336"/>
            <a:ext cx="477789" cy="365125"/>
          </a:xfrm>
        </p:spPr>
        <p:txBody>
          <a:bodyPr/>
          <a:lstStyle/>
          <a:p>
            <a:fld id="{81FEFA0A-2F20-4B60-98C6-5FFDA469AA1C}" type="slidenum">
              <a:rPr lang="en-US" sz="1200" b="1" smtClean="0">
                <a:solidFill>
                  <a:schemeClr val="tx2"/>
                </a:solidFill>
              </a:rPr>
              <a:pPr/>
              <a:t>21</a:t>
            </a:fld>
            <a:endParaRPr lang="en-US" sz="1200" b="1" dirty="0">
              <a:solidFill>
                <a:schemeClr val="tx2"/>
              </a:solidFill>
            </a:endParaRPr>
          </a:p>
        </p:txBody>
      </p:sp>
      <p:sp>
        <p:nvSpPr>
          <p:cNvPr id="12" name="Rectangle 11"/>
          <p:cNvSpPr/>
          <p:nvPr/>
        </p:nvSpPr>
        <p:spPr>
          <a:xfrm>
            <a:off x="405780" y="404664"/>
            <a:ext cx="11377264" cy="5976664"/>
          </a:xfrm>
          <a:prstGeom prst="rect">
            <a:avLst/>
          </a:prstGeom>
          <a:noFill/>
          <a:ln>
            <a:solidFill>
              <a:srgbClr val="9900CC"/>
            </a:solid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endParaRPr lang="en-CA" sz="3200" dirty="0">
              <a:ln>
                <a:solidFill>
                  <a:srgbClr val="FF3300"/>
                </a:solidFill>
              </a:ln>
              <a:solidFill>
                <a:srgbClr val="FF33CC"/>
              </a:solidFill>
              <a:latin typeface="Comic Sans MS" pitchFamily="66" charset="0"/>
            </a:endParaRPr>
          </a:p>
        </p:txBody>
      </p:sp>
      <p:pic>
        <p:nvPicPr>
          <p:cNvPr id="14" name="Picture 2" descr="C:\Users\Rae\Desktop\Joshu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795" y="3921016"/>
            <a:ext cx="1654279" cy="22571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405780" y="548680"/>
            <a:ext cx="11305256" cy="5909310"/>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There is a </a:t>
            </a:r>
            <a:r>
              <a:rPr lang="en-US" sz="5400" b="1" u="sng" spc="150" dirty="0" smtClean="0">
                <a:ln w="11430">
                  <a:solidFill>
                    <a:srgbClr val="002060"/>
                  </a:solidFill>
                </a:ln>
                <a:solidFill>
                  <a:srgbClr val="FF3399"/>
                </a:solidFill>
                <a:effectLst>
                  <a:glow rad="127000">
                    <a:srgbClr val="7030A0">
                      <a:alpha val="81000"/>
                    </a:srgbClr>
                  </a:glow>
                  <a:outerShdw blurRad="25400" algn="tl" rotWithShape="0">
                    <a:srgbClr val="000000">
                      <a:alpha val="43000"/>
                    </a:srgbClr>
                  </a:outerShdw>
                </a:effectLst>
                <a:latin typeface="Matura MT Script Capitals" pitchFamily="66" charset="0"/>
              </a:rPr>
              <a:t>strikin</a:t>
            </a:r>
            <a:r>
              <a:rPr lang="en-US" sz="5400" b="1" spc="150" dirty="0" smtClean="0">
                <a:ln w="11430">
                  <a:solidFill>
                    <a:srgbClr val="002060"/>
                  </a:solidFill>
                </a:ln>
                <a:solidFill>
                  <a:srgbClr val="FF3399"/>
                </a:solidFill>
                <a:effectLst>
                  <a:glow rad="127000">
                    <a:srgbClr val="7030A0">
                      <a:alpha val="81000"/>
                    </a:srgbClr>
                  </a:glow>
                  <a:outerShdw blurRad="25400" algn="tl" rotWithShape="0">
                    <a:srgbClr val="000000">
                      <a:alpha val="43000"/>
                    </a:srgbClr>
                  </a:outerShdw>
                </a:effectLst>
                <a:latin typeface="Matura MT Script Capitals" pitchFamily="66" charset="0"/>
              </a:rPr>
              <a:t>g </a:t>
            </a:r>
            <a:r>
              <a:rPr lang="en-US" sz="5400" b="1" u="sng" spc="150" dirty="0" smtClean="0">
                <a:ln w="11430">
                  <a:solidFill>
                    <a:srgbClr val="002060"/>
                  </a:solidFill>
                </a:ln>
                <a:solidFill>
                  <a:srgbClr val="FF3399"/>
                </a:solidFill>
                <a:effectLst>
                  <a:glow rad="127000">
                    <a:srgbClr val="7030A0">
                      <a:alpha val="81000"/>
                    </a:srgbClr>
                  </a:glow>
                  <a:outerShdw blurRad="25400" algn="tl" rotWithShape="0">
                    <a:srgbClr val="000000">
                      <a:alpha val="43000"/>
                    </a:srgbClr>
                  </a:outerShdw>
                </a:effectLst>
                <a:latin typeface="Matura MT Script Capitals" pitchFamily="66" charset="0"/>
              </a:rPr>
              <a:t>difference</a:t>
            </a:r>
            <a:r>
              <a:rPr lang="en-US" sz="5400" b="1" spc="150" dirty="0" smtClean="0">
                <a:ln w="11430">
                  <a:solidFill>
                    <a:srgbClr val="002060"/>
                  </a:solidFill>
                </a:ln>
                <a:solidFill>
                  <a:srgbClr val="FF3399"/>
                </a:solidFill>
                <a:effectLst>
                  <a:glow rad="127000">
                    <a:srgbClr val="7030A0">
                      <a:alpha val="81000"/>
                    </a:srgbClr>
                  </a:glow>
                  <a:outerShdw blurRad="25400" algn="tl" rotWithShape="0">
                    <a:srgbClr val="000000">
                      <a:alpha val="43000"/>
                    </a:srgbClr>
                  </a:outerShdw>
                </a:effectLst>
                <a:latin typeface="Matura MT Script Capitals" pitchFamily="66" charset="0"/>
              </a:rPr>
              <a:t> </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between </a:t>
            </a:r>
            <a:r>
              <a:rPr lang="en-US" sz="5400" b="1" spc="150" dirty="0" smtClean="0">
                <a:ln w="11430">
                  <a:solidFill>
                    <a:srgbClr val="002060"/>
                  </a:solidFill>
                </a:ln>
                <a:solidFill>
                  <a:srgbClr val="632C03"/>
                </a:solidFill>
                <a:effectLst>
                  <a:glow rad="127000">
                    <a:srgbClr val="FF9933">
                      <a:alpha val="81000"/>
                    </a:srgbClr>
                  </a:glow>
                  <a:outerShdw blurRad="25400" algn="tl" rotWithShape="0">
                    <a:srgbClr val="000000">
                      <a:alpha val="43000"/>
                    </a:srgbClr>
                  </a:outerShdw>
                </a:effectLst>
                <a:latin typeface="Matura MT Script Capitals" pitchFamily="66" charset="0"/>
              </a:rPr>
              <a:t>the 99 Day Omer Count of Counterfeit Calendars</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t>
            </a:r>
            <a:b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b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in comparison to the count of Torah; </a:t>
            </a:r>
            <a:r>
              <a:rPr lang="en-US" sz="5400" b="1" spc="150" dirty="0" smtClean="0">
                <a:ln w="11430">
                  <a:solidFill>
                    <a:srgbClr val="002060"/>
                  </a:solidFill>
                </a:ln>
                <a:solidFill>
                  <a:schemeClr val="accent2">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Joshua 1</a:t>
            </a:r>
            <a:r>
              <a:rPr lang="en-US" sz="5400" b="1" spc="150" baseline="30000" dirty="0" smtClean="0">
                <a:ln w="11430">
                  <a:solidFill>
                    <a:srgbClr val="002060"/>
                  </a:solidFill>
                </a:ln>
                <a:solidFill>
                  <a:schemeClr val="accent2">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st</a:t>
            </a:r>
            <a:r>
              <a:rPr lang="en-US" sz="5400" b="1" spc="150" dirty="0" smtClean="0">
                <a:ln w="11430">
                  <a:solidFill>
                    <a:srgbClr val="002060"/>
                  </a:solidFill>
                </a:ln>
                <a:solidFill>
                  <a:schemeClr val="accent2">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 &amp;</a:t>
            </a:r>
            <a:r>
              <a:rPr lang="en-US" sz="5400" b="1" spc="150" dirty="0" smtClean="0">
                <a:ln w="11430">
                  <a:solidFill>
                    <a:srgbClr val="002060"/>
                  </a:solidFill>
                </a:ln>
                <a:solidFill>
                  <a:schemeClr val="accent3">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 </a:t>
            </a:r>
            <a:br>
              <a:rPr lang="en-US" sz="5400" b="1" spc="150" dirty="0" smtClean="0">
                <a:ln w="11430">
                  <a:solidFill>
                    <a:srgbClr val="002060"/>
                  </a:solidFill>
                </a:ln>
                <a:solidFill>
                  <a:schemeClr val="accent3">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br>
            <a:r>
              <a:rPr lang="en-US" sz="5400" b="1" spc="150" dirty="0" smtClean="0">
                <a:ln w="11430">
                  <a:solidFill>
                    <a:srgbClr val="002060"/>
                  </a:solidFill>
                </a:ln>
                <a:solidFill>
                  <a:schemeClr val="accent3">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Paul in Acts 20-24</a:t>
            </a: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t>
            </a:r>
            <a:endParaRPr lang="en-US" sz="40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a:p>
            <a:pPr algn="ctr"/>
            <a:r>
              <a:rPr lang="en-US" sz="54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Why is this the case?</a:t>
            </a:r>
            <a:endParaRPr lang="en-US" sz="5400" b="1" spc="150" dirty="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p:txBody>
      </p:sp>
      <p:pic>
        <p:nvPicPr>
          <p:cNvPr id="17" name="Picture 2" descr="C:\Users\Rae\Desktop\Paul &amp; Pentecost\Paul apostle.jp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9838828" y="3921017"/>
            <a:ext cx="1656184" cy="22571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5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1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57" y="116632"/>
            <a:ext cx="11809312" cy="6552727"/>
          </a:xfrm>
          <a:gradFill>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10200000" scaled="0"/>
          </a:gradFill>
          <a:ln>
            <a:noFill/>
          </a:ln>
          <a:scene3d>
            <a:camera prst="orthographicFront"/>
            <a:lightRig rig="threePt" dir="t"/>
          </a:scene3d>
          <a:sp3d>
            <a:bevelT/>
          </a:sp3d>
        </p:spPr>
        <p:txBody>
          <a:bodyPr anchor="t">
            <a:normAutofit/>
            <a:sp3d extrusionH="57150">
              <a:bevelT h="25400" prst="softRound"/>
            </a:sp3d>
          </a:bodyPr>
          <a:lstStyle/>
          <a:p>
            <a:pPr>
              <a:lnSpc>
                <a:spcPct val="100000"/>
              </a:lnSpc>
            </a:pPr>
            <a:r>
              <a:rPr lang="en-US" sz="600" dirty="0" smtClean="0">
                <a:solidFill>
                  <a:prstClr val="black"/>
                </a:solidFill>
              </a:rPr>
              <a:t>.</a:t>
            </a:r>
          </a:p>
        </p:txBody>
      </p:sp>
      <p:sp>
        <p:nvSpPr>
          <p:cNvPr id="4" name="Slide Number Placeholder 3"/>
          <p:cNvSpPr>
            <a:spLocks noGrp="1"/>
          </p:cNvSpPr>
          <p:nvPr>
            <p:ph type="sldNum" sz="quarter" idx="12"/>
          </p:nvPr>
        </p:nvSpPr>
        <p:spPr>
          <a:xfrm>
            <a:off x="11558644" y="6515296"/>
            <a:ext cx="549797" cy="365125"/>
          </a:xfrm>
        </p:spPr>
        <p:txBody>
          <a:bodyPr>
            <a:scene3d>
              <a:camera prst="orthographicFront"/>
              <a:lightRig rig="threePt" dir="t"/>
            </a:scene3d>
            <a:sp3d extrusionH="57150">
              <a:bevelT h="25400" prst="softRound"/>
            </a:sp3d>
          </a:bodyPr>
          <a:lstStyle/>
          <a:p>
            <a:fld id="{81FEFA0A-2F20-4B60-98C6-5FFDA469AA1C}" type="slidenum">
              <a:rPr lang="en-US" smtClean="0">
                <a:solidFill>
                  <a:schemeClr val="tx2"/>
                </a:solidFill>
              </a:rPr>
              <a:pPr/>
              <a:t>22</a:t>
            </a:fld>
            <a:endParaRPr lang="en-US" dirty="0">
              <a:solidFill>
                <a:schemeClr val="tx2"/>
              </a:solidFill>
            </a:endParaRPr>
          </a:p>
        </p:txBody>
      </p:sp>
      <p:sp>
        <p:nvSpPr>
          <p:cNvPr id="27" name="Rounded Rectangular Callout 26"/>
          <p:cNvSpPr/>
          <p:nvPr/>
        </p:nvSpPr>
        <p:spPr>
          <a:xfrm>
            <a:off x="1197868" y="3645024"/>
            <a:ext cx="10303373" cy="838937"/>
          </a:xfrm>
          <a:prstGeom prst="wedgeRoundRectCallout">
            <a:avLst>
              <a:gd name="adj1" fmla="val -22365"/>
              <a:gd name="adj2" fmla="val 50453"/>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smtClean="0">
                <a:ln>
                  <a:solidFill>
                    <a:srgbClr val="FF99FF"/>
                  </a:solidFill>
                </a:ln>
                <a:solidFill>
                  <a:srgbClr val="FFFFCC"/>
                </a:solidFill>
                <a:latin typeface="Comic Sans MS" pitchFamily="66" charset="0"/>
              </a:rPr>
              <a:t>The documentation is found in:</a:t>
            </a:r>
            <a:endParaRPr lang="en-CA" sz="4800" b="1" dirty="0" smtClean="0">
              <a:ln>
                <a:solidFill>
                  <a:srgbClr val="FF33CC"/>
                </a:solidFill>
              </a:ln>
              <a:solidFill>
                <a:srgbClr val="FFFF00"/>
              </a:solidFill>
              <a:latin typeface="Comic Sans MS" pitchFamily="66" charset="0"/>
              <a:cs typeface="Calibri" pitchFamily="34" charset="0"/>
            </a:endParaRPr>
          </a:p>
        </p:txBody>
      </p:sp>
      <p:sp>
        <p:nvSpPr>
          <p:cNvPr id="17" name="TextBox 16"/>
          <p:cNvSpPr txBox="1"/>
          <p:nvPr/>
        </p:nvSpPr>
        <p:spPr>
          <a:xfrm>
            <a:off x="5079240" y="260648"/>
            <a:ext cx="6631795" cy="3156249"/>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4400" b="1" dirty="0" smtClean="0">
                <a:solidFill>
                  <a:srgbClr val="8F0040"/>
                </a:solidFill>
                <a:latin typeface="MV Boli" pitchFamily="2" charset="0"/>
                <a:cs typeface="MV Boli" pitchFamily="2" charset="0"/>
              </a:rPr>
              <a:t>All of the answers to the dilemma of how to properly calculate the Shavuot count have already been provided!</a:t>
            </a:r>
            <a:endParaRPr lang="en-US" sz="4400" b="1" dirty="0">
              <a:solidFill>
                <a:srgbClr val="8F0040"/>
              </a:solidFill>
              <a:latin typeface="MV Boli" pitchFamily="2" charset="0"/>
              <a:cs typeface="MV Boli" pitchFamily="2" charset="0"/>
            </a:endParaRPr>
          </a:p>
        </p:txBody>
      </p:sp>
      <p:pic>
        <p:nvPicPr>
          <p:cNvPr id="10242" name="Picture 2" descr="C:\Users\Rae\Documents\A CF Desktop Feb 2021\Daisy CCC website\English SM YCC title slides  4-30-20\YCC-Cover-Slide-Win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791" y="332656"/>
            <a:ext cx="4224469" cy="31683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2292" y="4581128"/>
            <a:ext cx="3456384" cy="2031325"/>
          </a:xfrm>
          <a:prstGeom prst="rect">
            <a:avLst/>
          </a:prstGeom>
          <a:noFill/>
        </p:spPr>
        <p:txBody>
          <a:bodyPr wrap="square" rtlCol="0">
            <a:spAutoFit/>
            <a:scene3d>
              <a:camera prst="perspectiveHeroicExtremeLeftFacing"/>
              <a:lightRig rig="threePt" dir="t"/>
            </a:scene3d>
            <a:sp3d extrusionH="57150">
              <a:bevelT w="38100" h="38100" prst="angle"/>
            </a:sp3d>
          </a:bodyPr>
          <a:lstStyle/>
          <a:p>
            <a:pPr algn="ctr">
              <a:lnSpc>
                <a:spcPct val="90000"/>
              </a:lnSpc>
            </a:pPr>
            <a:r>
              <a:rPr lang="en-US" sz="6600" b="1" dirty="0" smtClean="0">
                <a:solidFill>
                  <a:srgbClr val="00B0F0"/>
                </a:solidFill>
                <a:latin typeface="MV Boli" pitchFamily="2" charset="0"/>
                <a:cs typeface="MV Boli" pitchFamily="2" charset="0"/>
              </a:rPr>
              <a:t> </a:t>
            </a:r>
            <a:r>
              <a:rPr lang="en-US" sz="4800" b="1" dirty="0" smtClean="0">
                <a:solidFill>
                  <a:srgbClr val="00B0F0"/>
                </a:solidFill>
                <a:latin typeface="MV Boli" pitchFamily="2" charset="0"/>
                <a:cs typeface="MV Boli" pitchFamily="2" charset="0"/>
              </a:rPr>
              <a:t>1) </a:t>
            </a:r>
            <a:r>
              <a:rPr lang="en-US" sz="6600" b="1" dirty="0" smtClean="0">
                <a:solidFill>
                  <a:srgbClr val="00B0F0"/>
                </a:solidFill>
                <a:latin typeface="MV Boli" pitchFamily="2" charset="0"/>
                <a:cs typeface="MV Boli" pitchFamily="2" charset="0"/>
              </a:rPr>
              <a:t>The </a:t>
            </a:r>
            <a:r>
              <a:rPr lang="en-US" sz="7200" b="1" dirty="0" smtClean="0">
                <a:solidFill>
                  <a:srgbClr val="00B0F0"/>
                </a:solidFill>
                <a:latin typeface="MV Boli" pitchFamily="2" charset="0"/>
                <a:cs typeface="MV Boli" pitchFamily="2" charset="0"/>
              </a:rPr>
              <a:t>Torah</a:t>
            </a:r>
            <a:endParaRPr lang="en-US" sz="7200" b="1" dirty="0">
              <a:solidFill>
                <a:srgbClr val="00B0F0"/>
              </a:solidFill>
              <a:latin typeface="MV Boli" pitchFamily="2" charset="0"/>
              <a:cs typeface="MV Boli" pitchFamily="2" charset="0"/>
            </a:endParaRPr>
          </a:p>
        </p:txBody>
      </p:sp>
      <p:sp>
        <p:nvSpPr>
          <p:cNvPr id="19" name="TextBox 18"/>
          <p:cNvSpPr txBox="1"/>
          <p:nvPr/>
        </p:nvSpPr>
        <p:spPr>
          <a:xfrm>
            <a:off x="2277988" y="4725144"/>
            <a:ext cx="4968552" cy="1777410"/>
          </a:xfrm>
          <a:prstGeom prst="rect">
            <a:avLst/>
          </a:prstGeom>
          <a:noFill/>
        </p:spPr>
        <p:txBody>
          <a:bodyPr wrap="square" rtlCol="0">
            <a:spAutoFit/>
            <a:scene3d>
              <a:camera prst="perspectiveHeroicExtremeLeftFacing"/>
              <a:lightRig rig="threePt" dir="t"/>
            </a:scene3d>
            <a:sp3d extrusionH="57150">
              <a:bevelT w="38100" h="38100" prst="angle"/>
            </a:sp3d>
          </a:bodyPr>
          <a:lstStyle/>
          <a:p>
            <a:pPr algn="ctr">
              <a:lnSpc>
                <a:spcPct val="90000"/>
              </a:lnSpc>
            </a:pPr>
            <a:r>
              <a:rPr lang="en-US" sz="4800" b="1" dirty="0" smtClean="0">
                <a:solidFill>
                  <a:schemeClr val="accent6">
                    <a:lumMod val="50000"/>
                  </a:schemeClr>
                </a:solidFill>
                <a:latin typeface="MV Boli" pitchFamily="2" charset="0"/>
                <a:cs typeface="MV Boli" pitchFamily="2" charset="0"/>
              </a:rPr>
              <a:t>2)</a:t>
            </a:r>
            <a:r>
              <a:rPr lang="en-US" sz="6000" b="1" dirty="0" smtClean="0">
                <a:solidFill>
                  <a:schemeClr val="accent6">
                    <a:lumMod val="50000"/>
                  </a:schemeClr>
                </a:solidFill>
                <a:latin typeface="MV Boli" pitchFamily="2" charset="0"/>
                <a:cs typeface="MV Boli" pitchFamily="2" charset="0"/>
              </a:rPr>
              <a:t> Joshua</a:t>
            </a:r>
            <a:br>
              <a:rPr lang="en-US" sz="6000" b="1" dirty="0" smtClean="0">
                <a:solidFill>
                  <a:schemeClr val="accent6">
                    <a:lumMod val="50000"/>
                  </a:schemeClr>
                </a:solidFill>
                <a:latin typeface="MV Boli" pitchFamily="2" charset="0"/>
                <a:cs typeface="MV Boli" pitchFamily="2" charset="0"/>
              </a:rPr>
            </a:br>
            <a:r>
              <a:rPr lang="en-US" sz="6000" b="1" dirty="0" smtClean="0">
                <a:solidFill>
                  <a:schemeClr val="accent6">
                    <a:lumMod val="50000"/>
                  </a:schemeClr>
                </a:solidFill>
                <a:latin typeface="MV Boli" pitchFamily="2" charset="0"/>
                <a:cs typeface="MV Boli" pitchFamily="2" charset="0"/>
              </a:rPr>
              <a:t>OT Witness</a:t>
            </a:r>
            <a:endParaRPr lang="en-US" sz="6000" b="1" dirty="0">
              <a:solidFill>
                <a:schemeClr val="accent6">
                  <a:lumMod val="50000"/>
                </a:schemeClr>
              </a:solidFill>
              <a:latin typeface="MV Boli" pitchFamily="2" charset="0"/>
              <a:cs typeface="MV Boli" pitchFamily="2" charset="0"/>
            </a:endParaRPr>
          </a:p>
        </p:txBody>
      </p:sp>
      <p:sp>
        <p:nvSpPr>
          <p:cNvPr id="25" name="TextBox 24"/>
          <p:cNvSpPr txBox="1"/>
          <p:nvPr/>
        </p:nvSpPr>
        <p:spPr>
          <a:xfrm>
            <a:off x="6382444" y="4797152"/>
            <a:ext cx="5040559" cy="1754326"/>
          </a:xfrm>
          <a:prstGeom prst="rect">
            <a:avLst/>
          </a:prstGeom>
          <a:noFill/>
        </p:spPr>
        <p:txBody>
          <a:bodyPr wrap="square" rtlCol="0">
            <a:spAutoFit/>
            <a:scene3d>
              <a:camera prst="perspectiveHeroicExtremeLeftFacing"/>
              <a:lightRig rig="threePt" dir="t"/>
            </a:scene3d>
            <a:sp3d extrusionH="57150">
              <a:bevelT w="38100" h="38100" prst="angle"/>
            </a:sp3d>
          </a:bodyPr>
          <a:lstStyle/>
          <a:p>
            <a:pPr algn="ctr">
              <a:lnSpc>
                <a:spcPct val="90000"/>
              </a:lnSpc>
            </a:pPr>
            <a:r>
              <a:rPr lang="en-US" sz="4800" b="1" dirty="0" smtClean="0">
                <a:solidFill>
                  <a:srgbClr val="8F0040"/>
                </a:solidFill>
                <a:latin typeface="MV Boli" pitchFamily="2" charset="0"/>
                <a:cs typeface="MV Boli" pitchFamily="2" charset="0"/>
              </a:rPr>
              <a:t>3)</a:t>
            </a:r>
            <a:r>
              <a:rPr lang="en-US" sz="6000" b="1" dirty="0" smtClean="0">
                <a:solidFill>
                  <a:srgbClr val="8F0040"/>
                </a:solidFill>
                <a:latin typeface="MV Boli" pitchFamily="2" charset="0"/>
                <a:cs typeface="MV Boli" pitchFamily="2" charset="0"/>
              </a:rPr>
              <a:t> Luke/Paul NT Witness</a:t>
            </a:r>
            <a:endParaRPr lang="en-US" sz="6000" b="1" dirty="0">
              <a:solidFill>
                <a:srgbClr val="8F0040"/>
              </a:solidFill>
              <a:latin typeface="MV Boli" pitchFamily="2" charset="0"/>
              <a:cs typeface="MV Boli" pitchFamily="2" charset="0"/>
            </a:endParaRPr>
          </a:p>
        </p:txBody>
      </p:sp>
    </p:spTree>
    <p:extLst>
      <p:ext uri="{BB962C8B-B14F-4D97-AF65-F5344CB8AC3E}">
        <p14:creationId xmlns:p14="http://schemas.microsoft.com/office/powerpoint/2010/main" val="312461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1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left)">
                                      <p:cBhvr>
                                        <p:cTn id="17" dur="1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57" y="116632"/>
            <a:ext cx="11809312" cy="6552727"/>
          </a:xfrm>
          <a:gradFill>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10200000" scaled="0"/>
          </a:gradFill>
          <a:ln>
            <a:noFill/>
          </a:ln>
          <a:scene3d>
            <a:camera prst="orthographicFront"/>
            <a:lightRig rig="threePt" dir="t"/>
          </a:scene3d>
          <a:sp3d>
            <a:bevelT/>
          </a:sp3d>
        </p:spPr>
        <p:txBody>
          <a:bodyPr anchor="t">
            <a:normAutofit/>
            <a:sp3d extrusionH="57150">
              <a:bevelT h="25400" prst="softRound"/>
            </a:sp3d>
          </a:bodyPr>
          <a:lstStyle/>
          <a:p>
            <a:pPr>
              <a:lnSpc>
                <a:spcPct val="100000"/>
              </a:lnSpc>
            </a:pPr>
            <a:r>
              <a:rPr lang="en-US" sz="600" dirty="0" smtClean="0">
                <a:solidFill>
                  <a:prstClr val="black"/>
                </a:solidFill>
              </a:rPr>
              <a:t>.</a:t>
            </a:r>
          </a:p>
        </p:txBody>
      </p:sp>
      <p:sp>
        <p:nvSpPr>
          <p:cNvPr id="4" name="Slide Number Placeholder 3"/>
          <p:cNvSpPr>
            <a:spLocks noGrp="1"/>
          </p:cNvSpPr>
          <p:nvPr>
            <p:ph type="sldNum" sz="quarter" idx="12"/>
          </p:nvPr>
        </p:nvSpPr>
        <p:spPr>
          <a:xfrm>
            <a:off x="11558644" y="6515296"/>
            <a:ext cx="549797" cy="365125"/>
          </a:xfrm>
        </p:spPr>
        <p:txBody>
          <a:bodyPr>
            <a:scene3d>
              <a:camera prst="orthographicFront"/>
              <a:lightRig rig="threePt" dir="t"/>
            </a:scene3d>
            <a:sp3d extrusionH="57150">
              <a:bevelT h="25400" prst="softRound"/>
            </a:sp3d>
          </a:bodyPr>
          <a:lstStyle/>
          <a:p>
            <a:fld id="{81FEFA0A-2F20-4B60-98C6-5FFDA469AA1C}" type="slidenum">
              <a:rPr lang="en-US" smtClean="0">
                <a:solidFill>
                  <a:schemeClr val="tx2"/>
                </a:solidFill>
              </a:rPr>
              <a:pPr/>
              <a:t>23</a:t>
            </a:fld>
            <a:endParaRPr lang="en-US" dirty="0">
              <a:solidFill>
                <a:schemeClr val="tx2"/>
              </a:solidFill>
            </a:endParaRPr>
          </a:p>
        </p:txBody>
      </p:sp>
      <p:sp>
        <p:nvSpPr>
          <p:cNvPr id="27" name="Rounded Rectangular Callout 26"/>
          <p:cNvSpPr/>
          <p:nvPr/>
        </p:nvSpPr>
        <p:spPr>
          <a:xfrm>
            <a:off x="477788" y="332656"/>
            <a:ext cx="11305256" cy="1512168"/>
          </a:xfrm>
          <a:prstGeom prst="wedgeRoundRectCallout">
            <a:avLst>
              <a:gd name="adj1" fmla="val -22365"/>
              <a:gd name="adj2" fmla="val 50453"/>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smtClean="0">
                <a:ln>
                  <a:solidFill>
                    <a:srgbClr val="FF99FF"/>
                  </a:solidFill>
                </a:ln>
                <a:solidFill>
                  <a:srgbClr val="FFFFCC"/>
                </a:solidFill>
                <a:latin typeface="Comic Sans MS" pitchFamily="66" charset="0"/>
              </a:rPr>
              <a:t>Let’s not forget the strongest witness for the Omer Count is in:</a:t>
            </a:r>
            <a:endParaRPr lang="en-CA" sz="4800" b="1" dirty="0" smtClean="0">
              <a:ln>
                <a:solidFill>
                  <a:srgbClr val="FF33CC"/>
                </a:solidFill>
              </a:ln>
              <a:solidFill>
                <a:srgbClr val="FFFF00"/>
              </a:solidFill>
              <a:latin typeface="Comic Sans MS" pitchFamily="66" charset="0"/>
              <a:cs typeface="Calibri" pitchFamily="34" charset="0"/>
            </a:endParaRPr>
          </a:p>
        </p:txBody>
      </p:sp>
      <p:pic>
        <p:nvPicPr>
          <p:cNvPr id="11266" name="Picture 2" descr="C:\Users\Rae\Desktop\four-gospel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3772" y="2060848"/>
            <a:ext cx="6408232" cy="36713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9756" y="5589240"/>
            <a:ext cx="7992888" cy="1103379"/>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3600" b="1" dirty="0" smtClean="0">
                <a:solidFill>
                  <a:srgbClr val="8F0040"/>
                </a:solidFill>
                <a:latin typeface="MV Boli" pitchFamily="2" charset="0"/>
                <a:cs typeface="MV Boli" pitchFamily="2" charset="0"/>
              </a:rPr>
              <a:t>This study also aligns with calendar clues in Noah’s Flood Account!</a:t>
            </a:r>
            <a:endParaRPr lang="en-US" sz="3600" b="1" dirty="0">
              <a:solidFill>
                <a:srgbClr val="8F0040"/>
              </a:solidFill>
              <a:latin typeface="MV Boli" pitchFamily="2" charset="0"/>
              <a:cs typeface="MV Boli" pitchFamily="2" charset="0"/>
            </a:endParaRPr>
          </a:p>
        </p:txBody>
      </p:sp>
      <p:sp>
        <p:nvSpPr>
          <p:cNvPr id="13" name="TextBox 12"/>
          <p:cNvSpPr txBox="1"/>
          <p:nvPr/>
        </p:nvSpPr>
        <p:spPr>
          <a:xfrm rot="21290379">
            <a:off x="4317231" y="1982948"/>
            <a:ext cx="8002625" cy="2834622"/>
          </a:xfrm>
          <a:prstGeom prst="rect">
            <a:avLst/>
          </a:prstGeom>
          <a:noFill/>
        </p:spPr>
        <p:txBody>
          <a:bodyPr wrap="square" rtlCol="0">
            <a:spAutoFit/>
            <a:scene3d>
              <a:camera prst="perspectiveHeroicExtremeLeftFacing"/>
              <a:lightRig rig="threePt" dir="t"/>
            </a:scene3d>
            <a:sp3d extrusionH="57150">
              <a:bevelT w="38100" h="38100" prst="angle"/>
            </a:sp3d>
          </a:bodyPr>
          <a:lstStyle/>
          <a:p>
            <a:pPr algn="ctr">
              <a:lnSpc>
                <a:spcPct val="90000"/>
              </a:lnSpc>
            </a:pPr>
            <a:r>
              <a:rPr lang="en-US" sz="6600" b="1" dirty="0" smtClean="0">
                <a:solidFill>
                  <a:srgbClr val="8F0040"/>
                </a:solidFill>
                <a:latin typeface="MV Boli" pitchFamily="2" charset="0"/>
                <a:cs typeface="MV Boli" pitchFamily="2" charset="0"/>
              </a:rPr>
              <a:t>The </a:t>
            </a:r>
            <a:r>
              <a:rPr lang="en-US" sz="6000" b="1" dirty="0" smtClean="0">
                <a:solidFill>
                  <a:srgbClr val="8F0040"/>
                </a:solidFill>
                <a:latin typeface="MV Boli" pitchFamily="2" charset="0"/>
                <a:cs typeface="MV Boli" pitchFamily="2" charset="0"/>
              </a:rPr>
              <a:t>Four</a:t>
            </a:r>
            <a:r>
              <a:rPr lang="en-US" sz="6600" b="1" dirty="0" smtClean="0">
                <a:solidFill>
                  <a:srgbClr val="8F0040"/>
                </a:solidFill>
                <a:latin typeface="MV Boli" pitchFamily="2" charset="0"/>
                <a:cs typeface="MV Boli" pitchFamily="2" charset="0"/>
              </a:rPr>
              <a:t> </a:t>
            </a:r>
            <a:r>
              <a:rPr lang="en-US" sz="5400" b="1" dirty="0" smtClean="0">
                <a:solidFill>
                  <a:srgbClr val="8F0040"/>
                </a:solidFill>
                <a:latin typeface="MV Boli" pitchFamily="2" charset="0"/>
                <a:cs typeface="MV Boli" pitchFamily="2" charset="0"/>
              </a:rPr>
              <a:t>Gospels</a:t>
            </a:r>
            <a:r>
              <a:rPr lang="en-US" sz="6600" b="1" dirty="0" smtClean="0">
                <a:solidFill>
                  <a:srgbClr val="8F0040"/>
                </a:solidFill>
                <a:latin typeface="MV Boli" pitchFamily="2" charset="0"/>
                <a:cs typeface="MV Boli" pitchFamily="2" charset="0"/>
              </a:rPr>
              <a:t> </a:t>
            </a:r>
            <a:br>
              <a:rPr lang="en-US" sz="6600" b="1" dirty="0" smtClean="0">
                <a:solidFill>
                  <a:srgbClr val="8F0040"/>
                </a:solidFill>
                <a:latin typeface="MV Boli" pitchFamily="2" charset="0"/>
                <a:cs typeface="MV Boli" pitchFamily="2" charset="0"/>
              </a:rPr>
            </a:br>
            <a:r>
              <a:rPr lang="en-US" sz="6600" b="1" dirty="0" smtClean="0">
                <a:solidFill>
                  <a:srgbClr val="8F0040"/>
                </a:solidFill>
                <a:latin typeface="MV Boli" pitchFamily="2" charset="0"/>
                <a:cs typeface="MV Boli" pitchFamily="2" charset="0"/>
              </a:rPr>
              <a:t>&amp; Yahusha’s</a:t>
            </a:r>
            <a:br>
              <a:rPr lang="en-US" sz="6600" b="1" dirty="0" smtClean="0">
                <a:solidFill>
                  <a:srgbClr val="8F0040"/>
                </a:solidFill>
                <a:latin typeface="MV Boli" pitchFamily="2" charset="0"/>
                <a:cs typeface="MV Boli" pitchFamily="2" charset="0"/>
              </a:rPr>
            </a:br>
            <a:r>
              <a:rPr lang="en-US" sz="6600" b="1" dirty="0" smtClean="0">
                <a:solidFill>
                  <a:srgbClr val="8F0040"/>
                </a:solidFill>
                <a:latin typeface="MV Boli" pitchFamily="2" charset="0"/>
                <a:cs typeface="MV Boli" pitchFamily="2" charset="0"/>
              </a:rPr>
              <a:t>Ministry!</a:t>
            </a:r>
            <a:endParaRPr lang="en-US" sz="8000" b="1" dirty="0">
              <a:solidFill>
                <a:srgbClr val="8F0040"/>
              </a:solidFill>
              <a:latin typeface="MV Boli" pitchFamily="2" charset="0"/>
              <a:cs typeface="MV Boli" pitchFamily="2" charset="0"/>
            </a:endParaRPr>
          </a:p>
        </p:txBody>
      </p:sp>
      <p:pic>
        <p:nvPicPr>
          <p:cNvPr id="11267" name="Picture 3" descr="C:\Users\Rae\Desktop\coming s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42684" y="4797152"/>
            <a:ext cx="2888437" cy="19237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53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500"/>
                                        <p:tgtEl>
                                          <p:spTgt spid="12">
                                            <p:txEl>
                                              <p:pRg st="0" end="0"/>
                                            </p:txEl>
                                          </p:spTgt>
                                        </p:tgtEl>
                                      </p:cBhvr>
                                    </p:animEffect>
                                  </p:childTnLst>
                                </p:cTn>
                              </p:par>
                            </p:childTnLst>
                          </p:cTn>
                        </p:par>
                        <p:par>
                          <p:cTn id="8" fill="hold">
                            <p:stCondLst>
                              <p:cond delay="1500"/>
                            </p:stCondLst>
                            <p:childTnLst>
                              <p:par>
                                <p:cTn id="9" presetID="31" presetClass="entr" presetSubtype="0" fill="hold" nodeType="afterEffect">
                                  <p:stCondLst>
                                    <p:cond delay="2000"/>
                                  </p:stCondLst>
                                  <p:childTnLst>
                                    <p:set>
                                      <p:cBhvr>
                                        <p:cTn id="10" dur="1" fill="hold">
                                          <p:stCondLst>
                                            <p:cond delay="0"/>
                                          </p:stCondLst>
                                        </p:cTn>
                                        <p:tgtEl>
                                          <p:spTgt spid="11267"/>
                                        </p:tgtEl>
                                        <p:attrNameLst>
                                          <p:attrName>style.visibility</p:attrName>
                                        </p:attrNameLst>
                                      </p:cBhvr>
                                      <p:to>
                                        <p:strVal val="visible"/>
                                      </p:to>
                                    </p:set>
                                    <p:anim calcmode="lin" valueType="num">
                                      <p:cBhvr>
                                        <p:cTn id="11" dur="1250" fill="hold"/>
                                        <p:tgtEl>
                                          <p:spTgt spid="11267"/>
                                        </p:tgtEl>
                                        <p:attrNameLst>
                                          <p:attrName>ppt_w</p:attrName>
                                        </p:attrNameLst>
                                      </p:cBhvr>
                                      <p:tavLst>
                                        <p:tav tm="0">
                                          <p:val>
                                            <p:fltVal val="0"/>
                                          </p:val>
                                        </p:tav>
                                        <p:tav tm="100000">
                                          <p:val>
                                            <p:strVal val="#ppt_w"/>
                                          </p:val>
                                        </p:tav>
                                      </p:tavLst>
                                    </p:anim>
                                    <p:anim calcmode="lin" valueType="num">
                                      <p:cBhvr>
                                        <p:cTn id="12" dur="1250" fill="hold"/>
                                        <p:tgtEl>
                                          <p:spTgt spid="11267"/>
                                        </p:tgtEl>
                                        <p:attrNameLst>
                                          <p:attrName>ppt_h</p:attrName>
                                        </p:attrNameLst>
                                      </p:cBhvr>
                                      <p:tavLst>
                                        <p:tav tm="0">
                                          <p:val>
                                            <p:fltVal val="0"/>
                                          </p:val>
                                        </p:tav>
                                        <p:tav tm="100000">
                                          <p:val>
                                            <p:strVal val="#ppt_h"/>
                                          </p:val>
                                        </p:tav>
                                      </p:tavLst>
                                    </p:anim>
                                    <p:anim calcmode="lin" valueType="num">
                                      <p:cBhvr>
                                        <p:cTn id="13" dur="1250" fill="hold"/>
                                        <p:tgtEl>
                                          <p:spTgt spid="11267"/>
                                        </p:tgtEl>
                                        <p:attrNameLst>
                                          <p:attrName>style.rotation</p:attrName>
                                        </p:attrNameLst>
                                      </p:cBhvr>
                                      <p:tavLst>
                                        <p:tav tm="0">
                                          <p:val>
                                            <p:fltVal val="90"/>
                                          </p:val>
                                        </p:tav>
                                        <p:tav tm="100000">
                                          <p:val>
                                            <p:fltVal val="0"/>
                                          </p:val>
                                        </p:tav>
                                      </p:tavLst>
                                    </p:anim>
                                    <p:animEffect transition="in" filter="fade">
                                      <p:cBhvr>
                                        <p:cTn id="14" dur="125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11639028" y="6453336"/>
            <a:ext cx="477789" cy="365125"/>
          </a:xfrm>
        </p:spPr>
        <p:txBody>
          <a:bodyPr/>
          <a:lstStyle/>
          <a:p>
            <a:fld id="{81FEFA0A-2F20-4B60-98C6-5FFDA469AA1C}" type="slidenum">
              <a:rPr lang="en-US" sz="1200" b="1" smtClean="0">
                <a:solidFill>
                  <a:schemeClr val="tx2"/>
                </a:solidFill>
              </a:rPr>
              <a:pPr/>
              <a:t>24</a:t>
            </a:fld>
            <a:endParaRPr lang="en-US" sz="1200" b="1" dirty="0">
              <a:solidFill>
                <a:schemeClr val="tx2"/>
              </a:solidFill>
            </a:endParaRPr>
          </a:p>
        </p:txBody>
      </p:sp>
      <p:sp>
        <p:nvSpPr>
          <p:cNvPr id="12" name="Rectangle 11"/>
          <p:cNvSpPr/>
          <p:nvPr/>
        </p:nvSpPr>
        <p:spPr>
          <a:xfrm>
            <a:off x="405780" y="404664"/>
            <a:ext cx="11377264" cy="5976664"/>
          </a:xfrm>
          <a:prstGeom prst="rect">
            <a:avLst/>
          </a:prstGeom>
          <a:noFill/>
          <a:ln>
            <a:solidFill>
              <a:srgbClr val="9900CC"/>
            </a:solid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endParaRPr lang="en-CA" sz="3200" dirty="0">
              <a:ln>
                <a:solidFill>
                  <a:srgbClr val="FF3300"/>
                </a:solidFill>
              </a:ln>
              <a:solidFill>
                <a:srgbClr val="FF33CC"/>
              </a:solidFill>
              <a:latin typeface="Comic Sans MS" pitchFamily="66" charset="0"/>
            </a:endParaRPr>
          </a:p>
        </p:txBody>
      </p:sp>
      <p:sp>
        <p:nvSpPr>
          <p:cNvPr id="10" name="Rectangle 9"/>
          <p:cNvSpPr/>
          <p:nvPr/>
        </p:nvSpPr>
        <p:spPr>
          <a:xfrm>
            <a:off x="6526460" y="4258264"/>
            <a:ext cx="5002412" cy="2062103"/>
          </a:xfrm>
          <a:prstGeom prst="rect">
            <a:avLst/>
          </a:prstGeom>
          <a:solidFill>
            <a:schemeClr val="accent3">
              <a:lumMod val="40000"/>
              <a:lumOff val="60000"/>
            </a:schemeClr>
          </a:solidFill>
          <a:scene3d>
            <a:camera prst="isometricOffAxis2Left"/>
            <a:lightRig rig="threePt" dir="t"/>
          </a:scene3d>
          <a:sp3d>
            <a:bevelT/>
          </a:sp3d>
        </p:spPr>
        <p:txBody>
          <a:bodyPr wrap="square">
            <a:spAutoFit/>
            <a:sp3d extrusionH="57150">
              <a:bevelT w="38100" h="38100"/>
            </a:sp3d>
          </a:bodyPr>
          <a:lstStyle/>
          <a:p>
            <a:pPr lvl="0" algn="ctr"/>
            <a:r>
              <a:rPr lang="en-US" sz="2800" dirty="0" err="1"/>
              <a:t>Exo</a:t>
            </a:r>
            <a:r>
              <a:rPr lang="en-US" sz="2800" dirty="0"/>
              <a:t> 12 Passover to </a:t>
            </a:r>
            <a:r>
              <a:rPr lang="en-US" sz="2800" dirty="0" err="1"/>
              <a:t>Exo</a:t>
            </a:r>
            <a:r>
              <a:rPr lang="en-US" sz="2800" dirty="0"/>
              <a:t> 20 Pentecost </a:t>
            </a:r>
            <a:r>
              <a:rPr lang="en-US" sz="2800" dirty="0" smtClean="0"/>
              <a:t> </a:t>
            </a:r>
            <a:r>
              <a:rPr lang="en-US" sz="2400" b="1" dirty="0" smtClean="0"/>
              <a:t>[Jan 2018]</a:t>
            </a:r>
            <a:r>
              <a:rPr lang="en-US" sz="2800" b="1" dirty="0" smtClean="0"/>
              <a:t>:</a:t>
            </a:r>
            <a:r>
              <a:rPr lang="en-US" sz="2400" b="1" dirty="0"/>
              <a:t> </a:t>
            </a:r>
          </a:p>
          <a:p>
            <a:pPr algn="ctr"/>
            <a:r>
              <a:rPr lang="en-US" sz="2400" b="1" u="sng" dirty="0">
                <a:hlinkClick r:id="rId2"/>
              </a:rPr>
              <a:t>https://studythecalendar.com/intro-exodus-12-passover-to-exodus-20-pentecost/</a:t>
            </a:r>
            <a:endParaRPr lang="en-US" sz="2400" dirty="0"/>
          </a:p>
        </p:txBody>
      </p:sp>
      <p:sp>
        <p:nvSpPr>
          <p:cNvPr id="14" name="TextBox 13"/>
          <p:cNvSpPr txBox="1"/>
          <p:nvPr/>
        </p:nvSpPr>
        <p:spPr>
          <a:xfrm>
            <a:off x="528465" y="588393"/>
            <a:ext cx="5997995" cy="5576911"/>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4400" b="1" dirty="0" smtClean="0">
                <a:solidFill>
                  <a:srgbClr val="8F0040"/>
                </a:solidFill>
                <a:latin typeface="MV Boli" pitchFamily="2" charset="0"/>
                <a:cs typeface="MV Boli" pitchFamily="2" charset="0"/>
              </a:rPr>
              <a:t>This study marks out with absolute clarity </a:t>
            </a:r>
            <a:br>
              <a:rPr lang="en-US" sz="4400" b="1" dirty="0" smtClean="0">
                <a:solidFill>
                  <a:srgbClr val="8F0040"/>
                </a:solidFill>
                <a:latin typeface="MV Boli" pitchFamily="2" charset="0"/>
                <a:cs typeface="MV Boli" pitchFamily="2" charset="0"/>
              </a:rPr>
            </a:br>
            <a:r>
              <a:rPr lang="en-US" sz="4400" b="1" dirty="0" smtClean="0">
                <a:solidFill>
                  <a:srgbClr val="8F0040"/>
                </a:solidFill>
                <a:latin typeface="MV Boli" pitchFamily="2" charset="0"/>
                <a:cs typeface="MV Boli" pitchFamily="2" charset="0"/>
              </a:rPr>
              <a:t>1</a:t>
            </a:r>
            <a:r>
              <a:rPr lang="en-US" sz="4400" b="1" baseline="30000" dirty="0" smtClean="0">
                <a:solidFill>
                  <a:srgbClr val="8F0040"/>
                </a:solidFill>
                <a:latin typeface="MV Boli" pitchFamily="2" charset="0"/>
                <a:cs typeface="MV Boli" pitchFamily="2" charset="0"/>
              </a:rPr>
              <a:t>st</a:t>
            </a:r>
            <a:r>
              <a:rPr lang="en-US" sz="4400" b="1" dirty="0" smtClean="0">
                <a:solidFill>
                  <a:srgbClr val="8F0040"/>
                </a:solidFill>
                <a:latin typeface="MV Boli" pitchFamily="2" charset="0"/>
                <a:cs typeface="MV Boli" pitchFamily="2" charset="0"/>
              </a:rPr>
              <a:t> month Passover; 2</a:t>
            </a:r>
            <a:r>
              <a:rPr lang="en-US" sz="4400" b="1" baseline="30000" dirty="0" smtClean="0">
                <a:solidFill>
                  <a:srgbClr val="8F0040"/>
                </a:solidFill>
                <a:latin typeface="MV Boli" pitchFamily="2" charset="0"/>
                <a:cs typeface="MV Boli" pitchFamily="2" charset="0"/>
              </a:rPr>
              <a:t>nd</a:t>
            </a:r>
            <a:r>
              <a:rPr lang="en-US" sz="4400" b="1" dirty="0" smtClean="0">
                <a:solidFill>
                  <a:srgbClr val="8F0040"/>
                </a:solidFill>
                <a:latin typeface="MV Boli" pitchFamily="2" charset="0"/>
                <a:cs typeface="MV Boli" pitchFamily="2" charset="0"/>
              </a:rPr>
              <a:t> month Manna Week; </a:t>
            </a:r>
            <a:r>
              <a:rPr lang="en-US" sz="4400" b="1" dirty="0" smtClean="0">
                <a:solidFill>
                  <a:srgbClr val="0070C0"/>
                </a:solidFill>
                <a:latin typeface="MV Boli" pitchFamily="2" charset="0"/>
                <a:cs typeface="MV Boli" pitchFamily="2" charset="0"/>
              </a:rPr>
              <a:t>3</a:t>
            </a:r>
            <a:r>
              <a:rPr lang="en-US" sz="4400" b="1" baseline="30000" dirty="0" smtClean="0">
                <a:solidFill>
                  <a:srgbClr val="0070C0"/>
                </a:solidFill>
                <a:latin typeface="MV Boli" pitchFamily="2" charset="0"/>
                <a:cs typeface="MV Boli" pitchFamily="2" charset="0"/>
              </a:rPr>
              <a:t>rd</a:t>
            </a:r>
            <a:r>
              <a:rPr lang="en-US" sz="4400" b="1" dirty="0" smtClean="0">
                <a:solidFill>
                  <a:srgbClr val="0070C0"/>
                </a:solidFill>
                <a:latin typeface="MV Boli" pitchFamily="2" charset="0"/>
                <a:cs typeface="MV Boli" pitchFamily="2" charset="0"/>
              </a:rPr>
              <a:t> month Shavuot </a:t>
            </a:r>
            <a:r>
              <a:rPr lang="en-US" sz="4400" b="1" dirty="0" smtClean="0">
                <a:solidFill>
                  <a:srgbClr val="8F0040"/>
                </a:solidFill>
                <a:latin typeface="MV Boli" pitchFamily="2" charset="0"/>
                <a:cs typeface="MV Boli" pitchFamily="2" charset="0"/>
              </a:rPr>
              <a:t>with the completion of the  </a:t>
            </a:r>
            <a:r>
              <a:rPr lang="en-US" sz="4400" b="1" dirty="0" smtClean="0">
                <a:solidFill>
                  <a:srgbClr val="0070C0"/>
                </a:solidFill>
                <a:latin typeface="MV Boli" pitchFamily="2" charset="0"/>
                <a:cs typeface="MV Boli" pitchFamily="2" charset="0"/>
              </a:rPr>
              <a:t>50 day Omer Count at Mt Sinai</a:t>
            </a:r>
            <a:r>
              <a:rPr lang="en-US" sz="4400" b="1" dirty="0" smtClean="0">
                <a:solidFill>
                  <a:srgbClr val="0070C0"/>
                </a:solidFill>
                <a:latin typeface="Comic Sans MS" pitchFamily="66" charset="0"/>
                <a:cs typeface="MV Boli" pitchFamily="2" charset="0"/>
              </a:rPr>
              <a:t>.</a:t>
            </a:r>
            <a:endParaRPr lang="en-US" sz="4400" b="1" dirty="0">
              <a:solidFill>
                <a:srgbClr val="0070C0"/>
              </a:solidFill>
              <a:latin typeface="MV Boli" pitchFamily="2" charset="0"/>
              <a:cs typeface="MV Boli" pitchFamily="2" charset="0"/>
            </a:endParaRPr>
          </a:p>
        </p:txBody>
      </p:sp>
      <p:grpSp>
        <p:nvGrpSpPr>
          <p:cNvPr id="2" name="Group 1"/>
          <p:cNvGrpSpPr/>
          <p:nvPr/>
        </p:nvGrpSpPr>
        <p:grpSpPr>
          <a:xfrm>
            <a:off x="6536432" y="476672"/>
            <a:ext cx="5026170" cy="3782194"/>
            <a:chOff x="-5642892" y="2323618"/>
            <a:chExt cx="5026170" cy="3782194"/>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642892" y="2323618"/>
              <a:ext cx="5026170" cy="3782194"/>
            </a:xfrm>
            <a:prstGeom prst="rect">
              <a:avLst/>
            </a:prstGeom>
            <a:noFill/>
            <a:ln>
              <a:solidFill>
                <a:schemeClr val="accent1">
                  <a:lumMod val="75000"/>
                </a:schemeClr>
              </a:solidFill>
            </a:ln>
            <a:scene3d>
              <a:camera prst="isometricOffAxis2Left"/>
              <a:lightRig rig="threePt" dir="t"/>
            </a:scene3d>
            <a:extLst>
              <a:ext uri="{909E8E84-426E-40DD-AFC4-6F175D3DCCD1}">
                <a14:hiddenFill xmlns:a14="http://schemas.microsoft.com/office/drawing/2010/main">
                  <a:solidFill>
                    <a:srgbClr val="FFFFFF"/>
                  </a:solidFill>
                </a14:hiddenFill>
              </a:ext>
            </a:extLst>
          </p:spPr>
        </p:pic>
        <p:pic>
          <p:nvPicPr>
            <p:cNvPr id="9" name="Picture 3" descr="C:\Users\Rae\Documents\A CF Desktop Feb 2021\Best CCC Logo Clear with colors in circle SMS.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8692" y="3717032"/>
              <a:ext cx="1143002" cy="118269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1208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11639028" y="6453336"/>
            <a:ext cx="477789" cy="365125"/>
          </a:xfrm>
        </p:spPr>
        <p:txBody>
          <a:bodyPr/>
          <a:lstStyle/>
          <a:p>
            <a:fld id="{81FEFA0A-2F20-4B60-98C6-5FFDA469AA1C}" type="slidenum">
              <a:rPr lang="en-US" sz="1200" b="1" smtClean="0">
                <a:solidFill>
                  <a:schemeClr val="tx2"/>
                </a:solidFill>
              </a:rPr>
              <a:pPr/>
              <a:t>25</a:t>
            </a:fld>
            <a:endParaRPr lang="en-US" sz="1200" b="1" dirty="0">
              <a:solidFill>
                <a:schemeClr val="tx2"/>
              </a:solidFill>
            </a:endParaRPr>
          </a:p>
        </p:txBody>
      </p:sp>
      <p:sp>
        <p:nvSpPr>
          <p:cNvPr id="12" name="Rectangle 11"/>
          <p:cNvSpPr/>
          <p:nvPr/>
        </p:nvSpPr>
        <p:spPr>
          <a:xfrm>
            <a:off x="405780" y="404664"/>
            <a:ext cx="11377264" cy="5976664"/>
          </a:xfrm>
          <a:prstGeom prst="rect">
            <a:avLst/>
          </a:prstGeom>
          <a:noFill/>
          <a:ln>
            <a:solidFill>
              <a:srgbClr val="9900CC"/>
            </a:solid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endParaRPr lang="en-CA" sz="3200" dirty="0">
              <a:ln>
                <a:solidFill>
                  <a:srgbClr val="FF3300"/>
                </a:solidFill>
              </a:ln>
              <a:solidFill>
                <a:srgbClr val="FF33CC"/>
              </a:solidFill>
              <a:latin typeface="Comic Sans MS" pitchFamily="66" charset="0"/>
            </a:endParaRPr>
          </a:p>
        </p:txBody>
      </p:sp>
      <p:pic>
        <p:nvPicPr>
          <p:cNvPr id="9" name="Picture 4" descr="D:\3. 2021  CCC Season 4 studies\4.3-4.5 Josh WS Rev'd\Joshua PPT for vid jpegs\Joshua PPT for vid jpegs genera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1170" y="980728"/>
            <a:ext cx="5589226" cy="3143939"/>
          </a:xfrm>
          <a:prstGeom prst="rect">
            <a:avLst/>
          </a:prstGeom>
          <a:noFill/>
          <a:effectLst/>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405780" y="4147338"/>
            <a:ext cx="5616624" cy="1692771"/>
          </a:xfrm>
          <a:prstGeom prst="rect">
            <a:avLst/>
          </a:prstGeom>
          <a:solidFill>
            <a:srgbClr val="FDD7BA"/>
          </a:solidFill>
          <a:scene3d>
            <a:camera prst="isometricOffAxis1Right"/>
            <a:lightRig rig="threePt" dir="t"/>
          </a:scene3d>
          <a:sp3d>
            <a:bevelT/>
          </a:sp3d>
        </p:spPr>
        <p:txBody>
          <a:bodyPr wrap="square">
            <a:spAutoFit/>
            <a:sp3d extrusionH="57150">
              <a:bevelT w="38100" h="38100"/>
            </a:sp3d>
          </a:bodyPr>
          <a:lstStyle/>
          <a:p>
            <a:pPr algn="ctr"/>
            <a:r>
              <a:rPr lang="en-US" sz="2800" b="1" dirty="0" smtClean="0"/>
              <a:t>Joshua </a:t>
            </a:r>
            <a:r>
              <a:rPr lang="en-US" sz="2800" b="1" dirty="0"/>
              <a:t>&amp; Wave Sheaf </a:t>
            </a:r>
            <a:r>
              <a:rPr lang="en-US" sz="2800" b="1" dirty="0" smtClean="0"/>
              <a:t/>
            </a:r>
            <a:br>
              <a:rPr lang="en-US" sz="2800" b="1" dirty="0" smtClean="0"/>
            </a:br>
            <a:r>
              <a:rPr lang="en-US" sz="2800" b="1" dirty="0" smtClean="0"/>
              <a:t>3 Part Series  [Apr 2021]:  </a:t>
            </a:r>
            <a:r>
              <a:rPr lang="en-US" sz="2400" b="1" u="sng" dirty="0">
                <a:hlinkClick r:id="rId3"/>
              </a:rPr>
              <a:t>https://studythecalendar.com/joshua-wave-sheaf/</a:t>
            </a:r>
            <a:endParaRPr lang="en-US" sz="2400" b="1" dirty="0"/>
          </a:p>
        </p:txBody>
      </p:sp>
      <p:sp>
        <p:nvSpPr>
          <p:cNvPr id="14" name="TextBox 13"/>
          <p:cNvSpPr txBox="1"/>
          <p:nvPr/>
        </p:nvSpPr>
        <p:spPr>
          <a:xfrm>
            <a:off x="5950396" y="837750"/>
            <a:ext cx="5688631" cy="4967514"/>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4400" b="1" dirty="0" smtClean="0">
                <a:solidFill>
                  <a:srgbClr val="8F0040"/>
                </a:solidFill>
                <a:latin typeface="MV Boli" pitchFamily="2" charset="0"/>
                <a:cs typeface="MV Boli" pitchFamily="2" charset="0"/>
              </a:rPr>
              <a:t>This study </a:t>
            </a:r>
            <a:br>
              <a:rPr lang="en-US" sz="4400" b="1" dirty="0" smtClean="0">
                <a:solidFill>
                  <a:srgbClr val="8F0040"/>
                </a:solidFill>
                <a:latin typeface="MV Boli" pitchFamily="2" charset="0"/>
                <a:cs typeface="MV Boli" pitchFamily="2" charset="0"/>
              </a:rPr>
            </a:br>
            <a:r>
              <a:rPr lang="en-US" sz="4400" b="1" dirty="0" smtClean="0">
                <a:solidFill>
                  <a:srgbClr val="8F0040"/>
                </a:solidFill>
                <a:latin typeface="MV Boli" pitchFamily="2" charset="0"/>
                <a:cs typeface="MV Boli" pitchFamily="2" charset="0"/>
              </a:rPr>
              <a:t>marks out with absolute clarity that </a:t>
            </a:r>
            <a:br>
              <a:rPr lang="en-US" sz="4400" b="1" dirty="0" smtClean="0">
                <a:solidFill>
                  <a:srgbClr val="8F0040"/>
                </a:solidFill>
                <a:latin typeface="MV Boli" pitchFamily="2" charset="0"/>
                <a:cs typeface="MV Boli" pitchFamily="2" charset="0"/>
              </a:rPr>
            </a:br>
            <a:r>
              <a:rPr lang="en-US" sz="4400" b="1" dirty="0" smtClean="0">
                <a:solidFill>
                  <a:srgbClr val="0070C0"/>
                </a:solidFill>
                <a:latin typeface="MV Boli" pitchFamily="2" charset="0"/>
                <a:cs typeface="MV Boli" pitchFamily="2" charset="0"/>
              </a:rPr>
              <a:t>Wave Sheaf follows </a:t>
            </a:r>
            <a:br>
              <a:rPr lang="en-US" sz="4400" b="1" dirty="0" smtClean="0">
                <a:solidFill>
                  <a:srgbClr val="0070C0"/>
                </a:solidFill>
                <a:latin typeface="MV Boli" pitchFamily="2" charset="0"/>
                <a:cs typeface="MV Boli" pitchFamily="2" charset="0"/>
              </a:rPr>
            </a:br>
            <a:r>
              <a:rPr lang="en-US" sz="4400" b="1" dirty="0" smtClean="0">
                <a:solidFill>
                  <a:srgbClr val="0070C0"/>
                </a:solidFill>
                <a:latin typeface="MV Boli" pitchFamily="2" charset="0"/>
                <a:cs typeface="MV Boli" pitchFamily="2" charset="0"/>
              </a:rPr>
              <a:t>the day after the weekly Shabbat within the </a:t>
            </a:r>
            <a:br>
              <a:rPr lang="en-US" sz="4400" b="1" dirty="0" smtClean="0">
                <a:solidFill>
                  <a:srgbClr val="0070C0"/>
                </a:solidFill>
                <a:latin typeface="MV Boli" pitchFamily="2" charset="0"/>
                <a:cs typeface="MV Boli" pitchFamily="2" charset="0"/>
              </a:rPr>
            </a:br>
            <a:r>
              <a:rPr lang="en-US" sz="4400" b="1" dirty="0" smtClean="0">
                <a:solidFill>
                  <a:srgbClr val="0070C0"/>
                </a:solidFill>
                <a:latin typeface="MV Boli" pitchFamily="2" charset="0"/>
                <a:cs typeface="MV Boli" pitchFamily="2" charset="0"/>
              </a:rPr>
              <a:t>Passover Festival</a:t>
            </a:r>
            <a:r>
              <a:rPr lang="en-US" sz="4400" b="1" dirty="0" smtClean="0">
                <a:solidFill>
                  <a:srgbClr val="0070C0"/>
                </a:solidFill>
                <a:latin typeface="Comic Sans MS" pitchFamily="66" charset="0"/>
                <a:cs typeface="MV Boli" pitchFamily="2" charset="0"/>
              </a:rPr>
              <a:t>.</a:t>
            </a:r>
            <a:endParaRPr lang="en-US" sz="4400" b="1" dirty="0">
              <a:solidFill>
                <a:srgbClr val="0070C0"/>
              </a:solidFill>
              <a:latin typeface="MV Boli" pitchFamily="2" charset="0"/>
              <a:cs typeface="MV Boli" pitchFamily="2" charset="0"/>
            </a:endParaRPr>
          </a:p>
        </p:txBody>
      </p:sp>
    </p:spTree>
    <p:extLst>
      <p:ext uri="{BB962C8B-B14F-4D97-AF65-F5344CB8AC3E}">
        <p14:creationId xmlns:p14="http://schemas.microsoft.com/office/powerpoint/2010/main" val="349198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16237" y="6452235"/>
            <a:ext cx="477789" cy="365125"/>
          </a:xfrm>
        </p:spPr>
        <p:txBody>
          <a:bodyPr/>
          <a:lstStyle/>
          <a:p>
            <a:fld id="{81FEFA0A-2F20-4B60-98C6-5FFDA469AA1C}" type="slidenum">
              <a:rPr lang="en-US" b="1" smtClean="0">
                <a:solidFill>
                  <a:schemeClr val="tx2"/>
                </a:solidFill>
              </a:rPr>
              <a:pPr/>
              <a:t>26</a:t>
            </a:fld>
            <a:endParaRPr lang="en-US" b="1" dirty="0">
              <a:solidFill>
                <a:schemeClr val="tx2"/>
              </a:solidFill>
            </a:endParaRPr>
          </a:p>
        </p:txBody>
      </p:sp>
      <p:sp>
        <p:nvSpPr>
          <p:cNvPr id="3" name="Rectangle 2"/>
          <p:cNvSpPr/>
          <p:nvPr/>
        </p:nvSpPr>
        <p:spPr>
          <a:xfrm>
            <a:off x="-98276" y="3745722"/>
            <a:ext cx="10198722" cy="2852936"/>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algn="ctr"/>
            <a:r>
              <a:rPr lang="en-US" sz="6000" b="1" dirty="0" smtClean="0">
                <a:ln>
                  <a:solidFill>
                    <a:srgbClr val="FF3300"/>
                  </a:solidFill>
                </a:ln>
                <a:solidFill>
                  <a:srgbClr val="00B0F0"/>
                </a:solidFill>
                <a:effectLst>
                  <a:glow rad="127000">
                    <a:srgbClr val="FFFFCC"/>
                  </a:glow>
                </a:effectLst>
                <a:latin typeface="Aharoni" pitchFamily="2" charset="-79"/>
                <a:cs typeface="Aharoni" pitchFamily="2" charset="-79"/>
              </a:rPr>
              <a:t>Torah shows </a:t>
            </a:r>
            <a:r>
              <a:rPr lang="en-US" sz="6000" b="1" dirty="0" smtClean="0">
                <a:ln>
                  <a:solidFill>
                    <a:srgbClr val="FF3300"/>
                  </a:solidFill>
                </a:ln>
                <a:solidFill>
                  <a:srgbClr val="990033"/>
                </a:solidFill>
                <a:effectLst>
                  <a:glow rad="127000">
                    <a:srgbClr val="FFFFCC"/>
                  </a:glow>
                </a:effectLst>
                <a:latin typeface="Aharoni" pitchFamily="2" charset="-79"/>
                <a:cs typeface="Aharoni" pitchFamily="2" charset="-79"/>
              </a:rPr>
              <a:t>Barley</a:t>
            </a:r>
            <a:r>
              <a:rPr lang="en-US" sz="6000" b="1" dirty="0" smtClean="0">
                <a:ln>
                  <a:solidFill>
                    <a:srgbClr val="FF3300"/>
                  </a:solidFill>
                </a:ln>
                <a:solidFill>
                  <a:srgbClr val="FF9933"/>
                </a:solidFill>
                <a:effectLst>
                  <a:glow rad="127000">
                    <a:srgbClr val="FFFFCC"/>
                  </a:glow>
                </a:effectLst>
                <a:latin typeface="Aharoni" pitchFamily="2" charset="-79"/>
                <a:cs typeface="Aharoni" pitchFamily="2" charset="-79"/>
              </a:rPr>
              <a:t> </a:t>
            </a:r>
            <a:r>
              <a:rPr lang="en-US" sz="6000" b="1" dirty="0" smtClean="0">
                <a:ln>
                  <a:solidFill>
                    <a:schemeClr val="accent6">
                      <a:lumMod val="50000"/>
                    </a:schemeClr>
                  </a:solidFill>
                </a:ln>
                <a:solidFill>
                  <a:srgbClr val="92D050"/>
                </a:solidFill>
                <a:effectLst>
                  <a:glow rad="127000">
                    <a:srgbClr val="FFFFCC"/>
                  </a:glow>
                </a:effectLst>
                <a:latin typeface="Aharoni" pitchFamily="2" charset="-79"/>
                <a:cs typeface="Aharoni" pitchFamily="2" charset="-79"/>
              </a:rPr>
              <a:t>was only used in </a:t>
            </a:r>
            <a:r>
              <a:rPr lang="en-US" sz="6000" b="1" dirty="0" smtClean="0">
                <a:ln>
                  <a:solidFill>
                    <a:schemeClr val="accent6">
                      <a:lumMod val="50000"/>
                    </a:schemeClr>
                  </a:solidFill>
                </a:ln>
                <a:solidFill>
                  <a:srgbClr val="C00000"/>
                </a:solidFill>
                <a:effectLst>
                  <a:glow rad="127000">
                    <a:srgbClr val="FFFFCC"/>
                  </a:glow>
                </a:effectLst>
                <a:latin typeface="Aharoni" pitchFamily="2" charset="-79"/>
                <a:cs typeface="Aharoni" pitchFamily="2" charset="-79"/>
              </a:rPr>
              <a:t>judgment</a:t>
            </a:r>
            <a:r>
              <a:rPr lang="en-US" sz="6000" b="1" dirty="0" smtClean="0">
                <a:ln>
                  <a:solidFill>
                    <a:schemeClr val="accent6">
                      <a:lumMod val="50000"/>
                    </a:schemeClr>
                  </a:solidFill>
                </a:ln>
                <a:solidFill>
                  <a:srgbClr val="92D050"/>
                </a:solidFill>
                <a:effectLst>
                  <a:glow rad="127000">
                    <a:srgbClr val="FFFFCC"/>
                  </a:glow>
                </a:effectLst>
                <a:latin typeface="Aharoni" pitchFamily="2" charset="-79"/>
                <a:cs typeface="Aharoni" pitchFamily="2" charset="-79"/>
              </a:rPr>
              <a:t> </a:t>
            </a:r>
            <a:br>
              <a:rPr lang="en-US" sz="6000" b="1" dirty="0" smtClean="0">
                <a:ln>
                  <a:solidFill>
                    <a:schemeClr val="accent6">
                      <a:lumMod val="50000"/>
                    </a:schemeClr>
                  </a:solidFill>
                </a:ln>
                <a:solidFill>
                  <a:srgbClr val="92D050"/>
                </a:solidFill>
                <a:effectLst>
                  <a:glow rad="127000">
                    <a:srgbClr val="FFFFCC"/>
                  </a:glow>
                </a:effectLst>
                <a:latin typeface="Aharoni" pitchFamily="2" charset="-79"/>
                <a:cs typeface="Aharoni" pitchFamily="2" charset="-79"/>
              </a:rPr>
            </a:br>
            <a:r>
              <a:rPr lang="en-US" sz="6000" b="1" dirty="0" smtClean="0">
                <a:ln>
                  <a:solidFill>
                    <a:schemeClr val="accent6">
                      <a:lumMod val="50000"/>
                    </a:schemeClr>
                  </a:solidFill>
                </a:ln>
                <a:solidFill>
                  <a:srgbClr val="92D050"/>
                </a:solidFill>
                <a:effectLst>
                  <a:glow rad="127000">
                    <a:srgbClr val="FFFFCC"/>
                  </a:glow>
                </a:effectLst>
                <a:latin typeface="Aharoni" pitchFamily="2" charset="-79"/>
                <a:cs typeface="Aharoni" pitchFamily="2" charset="-79"/>
              </a:rPr>
              <a:t>of an </a:t>
            </a:r>
            <a:r>
              <a:rPr lang="en-US" sz="6000" b="1" dirty="0" smtClean="0">
                <a:ln>
                  <a:solidFill>
                    <a:srgbClr val="FF3300"/>
                  </a:solidFill>
                </a:ln>
                <a:solidFill>
                  <a:srgbClr val="990033"/>
                </a:solidFill>
                <a:effectLst>
                  <a:glow rad="127000">
                    <a:srgbClr val="FFFFCC"/>
                  </a:glow>
                </a:effectLst>
                <a:latin typeface="Aharoni" pitchFamily="2" charset="-79"/>
                <a:cs typeface="Aharoni" pitchFamily="2" charset="-79"/>
              </a:rPr>
              <a:t>adulterous woman</a:t>
            </a:r>
            <a:r>
              <a:rPr lang="en-US" sz="6000" b="1" dirty="0" smtClean="0">
                <a:ln>
                  <a:solidFill>
                    <a:srgbClr val="FF3300"/>
                  </a:solidFill>
                </a:ln>
                <a:solidFill>
                  <a:srgbClr val="990033"/>
                </a:solidFill>
                <a:effectLst>
                  <a:glow rad="127000">
                    <a:srgbClr val="FFFFCC"/>
                  </a:glow>
                </a:effectLst>
                <a:latin typeface="Matura MT Script Capitals" pitchFamily="66" charset="0"/>
                <a:cs typeface="Aharoni" pitchFamily="2" charset="-79"/>
              </a:rPr>
              <a:t>!</a:t>
            </a:r>
            <a:endParaRPr lang="en-CA" sz="6000" b="1" dirty="0">
              <a:ln>
                <a:solidFill>
                  <a:srgbClr val="FF3300"/>
                </a:solidFill>
              </a:ln>
              <a:solidFill>
                <a:srgbClr val="990033"/>
              </a:solidFill>
              <a:effectLst>
                <a:glow rad="127000">
                  <a:srgbClr val="FFFFCC"/>
                </a:glow>
              </a:effectLst>
              <a:latin typeface="Matura MT Script Capitals" pitchFamily="66" charset="0"/>
              <a:cs typeface="Aharoni" pitchFamily="2" charset="-79"/>
            </a:endParaRPr>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ackgroundRemoval t="0" b="99687" l="0" r="100000"/>
                    </a14:imgEffect>
                  </a14:imgLayer>
                </a14:imgProps>
              </a:ext>
              <a:ext uri="{28A0092B-C50C-407E-A947-70E740481C1C}">
                <a14:useLocalDpi xmlns:a14="http://schemas.microsoft.com/office/drawing/2010/main"/>
              </a:ext>
            </a:extLst>
          </a:blip>
          <a:stretch>
            <a:fillRect/>
          </a:stretch>
        </p:blipFill>
        <p:spPr>
          <a:xfrm rot="16200000">
            <a:off x="7810913" y="3584708"/>
            <a:ext cx="3594785" cy="2419275"/>
          </a:xfrm>
          <a:prstGeom prst="rect">
            <a:avLst/>
          </a:prstGeom>
          <a:noFill/>
          <a:ln>
            <a:noFill/>
          </a:ln>
          <a:effectLst>
            <a:outerShdw blurRad="50800" dist="38100" dir="2700000" algn="tl" rotWithShape="0">
              <a:prstClr val="black">
                <a:alpha val="40000"/>
              </a:prstClr>
            </a:outerShdw>
          </a:effectLst>
        </p:spPr>
      </p:pic>
      <p:sp>
        <p:nvSpPr>
          <p:cNvPr id="5" name="Rectangle 4"/>
          <p:cNvSpPr/>
          <p:nvPr/>
        </p:nvSpPr>
        <p:spPr>
          <a:xfrm>
            <a:off x="180627" y="167149"/>
            <a:ext cx="11665296" cy="34778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Many festal calendars promote barley sheaves for Wave Sheaf and Shavuot, yet other calendars want Shavuot to reach into mid-summer </a:t>
            </a:r>
            <a: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[July-Aug] </a:t>
            </a:r>
            <a:br>
              <a:rPr lang="en-US"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b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rPr>
              <a:t>to the summer wheat harvest. </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chemeClr val="bg1"/>
                </a:glow>
                <a:innerShdw blurRad="69850" dist="43180" dir="5400000">
                  <a:srgbClr val="000000">
                    <a:alpha val="65000"/>
                  </a:srgbClr>
                </a:innerShdw>
              </a:effectLst>
              <a:latin typeface="Comic Sans MS" pitchFamily="66" charset="0"/>
            </a:endParaRPr>
          </a:p>
        </p:txBody>
      </p:sp>
      <p:pic>
        <p:nvPicPr>
          <p:cNvPr id="10" name="Picture 3" descr="C:\Users\Rae\Desktop\grain wheat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55819" y="2693432"/>
            <a:ext cx="2560638" cy="4157663"/>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57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16237" y="6452235"/>
            <a:ext cx="477789" cy="365125"/>
          </a:xfrm>
        </p:spPr>
        <p:txBody>
          <a:bodyPr/>
          <a:lstStyle/>
          <a:p>
            <a:fld id="{81FEFA0A-2F20-4B60-98C6-5FFDA469AA1C}" type="slidenum">
              <a:rPr lang="en-US" b="1" smtClean="0">
                <a:solidFill>
                  <a:schemeClr val="tx2"/>
                </a:solidFill>
              </a:rPr>
              <a:pPr/>
              <a:t>27</a:t>
            </a:fld>
            <a:endParaRPr lang="en-US" b="1" dirty="0">
              <a:solidFill>
                <a:schemeClr val="tx2"/>
              </a:solidFill>
            </a:endParaRPr>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ackgroundRemoval t="0" b="99687" l="0" r="100000"/>
                    </a14:imgEffect>
                  </a14:imgLayer>
                </a14:imgProps>
              </a:ext>
              <a:ext uri="{28A0092B-C50C-407E-A947-70E740481C1C}">
                <a14:useLocalDpi xmlns:a14="http://schemas.microsoft.com/office/drawing/2010/main"/>
              </a:ext>
            </a:extLst>
          </a:blip>
          <a:stretch>
            <a:fillRect/>
          </a:stretch>
        </p:blipFill>
        <p:spPr>
          <a:xfrm rot="16200000">
            <a:off x="7810913" y="3584708"/>
            <a:ext cx="3594785" cy="2419275"/>
          </a:xfrm>
          <a:prstGeom prst="rect">
            <a:avLst/>
          </a:prstGeom>
          <a:noFill/>
          <a:ln>
            <a:noFill/>
          </a:ln>
          <a:effectLst>
            <a:outerShdw blurRad="50800" dist="38100" dir="2700000" algn="tl" rotWithShape="0">
              <a:prstClr val="black">
                <a:alpha val="40000"/>
              </a:prstClr>
            </a:outerShdw>
          </a:effectLst>
        </p:spPr>
      </p:pic>
      <p:sp>
        <p:nvSpPr>
          <p:cNvPr id="9" name="Rectangle 8"/>
          <p:cNvSpPr/>
          <p:nvPr/>
        </p:nvSpPr>
        <p:spPr>
          <a:xfrm>
            <a:off x="310478" y="1635190"/>
            <a:ext cx="10896502" cy="4956548"/>
          </a:xfrm>
          <a:prstGeom prst="rect">
            <a:avLst/>
          </a:prstGeom>
          <a:noFill/>
          <a:ln>
            <a:no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57150" h="38100" prst="artDeco"/>
            </a:sp3d>
          </a:bodyPr>
          <a:lstStyle/>
          <a:p>
            <a:pPr marL="1143000" indent="-1143000">
              <a:buFont typeface="+mj-lt"/>
              <a:buAutoNum type="arabicPeriod"/>
            </a:pPr>
            <a:r>
              <a:rPr lang="en-US" sz="5400" b="1" dirty="0">
                <a:ln>
                  <a:solidFill>
                    <a:srgbClr val="5D2D2D"/>
                  </a:solidFill>
                </a:ln>
                <a:solidFill>
                  <a:srgbClr val="660033"/>
                </a:solidFill>
                <a:effectLst>
                  <a:glow rad="127000">
                    <a:srgbClr val="FFFFCC"/>
                  </a:glow>
                </a:effectLst>
                <a:latin typeface="Matura MT Script Capitals" pitchFamily="66" charset="0"/>
                <a:cs typeface="Calibri" pitchFamily="34" charset="0"/>
              </a:rPr>
              <a:t>Only</a:t>
            </a:r>
            <a:r>
              <a:rPr lang="en-US" sz="5400" b="1" dirty="0">
                <a:ln>
                  <a:solidFill>
                    <a:srgbClr val="5D2D2D"/>
                  </a:solidFill>
                </a:ln>
                <a:solidFill>
                  <a:srgbClr val="00FF00"/>
                </a:solidFill>
                <a:effectLst>
                  <a:glow rad="127000">
                    <a:srgbClr val="FFFFCC"/>
                  </a:glow>
                </a:effectLst>
                <a:latin typeface="Matura MT Script Capitals" pitchFamily="66" charset="0"/>
                <a:cs typeface="Calibri" pitchFamily="34" charset="0"/>
              </a:rPr>
              <a:t> </a:t>
            </a:r>
            <a:r>
              <a:rPr lang="en-US" sz="5400" b="1" dirty="0">
                <a:ln>
                  <a:solidFill>
                    <a:srgbClr val="5D2D2D"/>
                  </a:solidFill>
                </a:ln>
                <a:solidFill>
                  <a:schemeClr val="accent6"/>
                </a:solidFill>
                <a:effectLst>
                  <a:glow rad="127000">
                    <a:srgbClr val="FFFFCC"/>
                  </a:glow>
                </a:effectLst>
                <a:latin typeface="Matura MT Script Capitals" pitchFamily="66" charset="0"/>
                <a:cs typeface="Calibri" pitchFamily="34" charset="0"/>
              </a:rPr>
              <a:t>Wheat</a:t>
            </a:r>
            <a:r>
              <a:rPr lang="en-US" sz="5400" b="1" dirty="0">
                <a:ln>
                  <a:solidFill>
                    <a:srgbClr val="5D2D2D"/>
                  </a:solidFill>
                </a:ln>
                <a:solidFill>
                  <a:srgbClr val="FFC000"/>
                </a:solidFill>
                <a:effectLst>
                  <a:glow rad="127000">
                    <a:srgbClr val="FFFFCC"/>
                  </a:glow>
                </a:effectLst>
                <a:latin typeface="Matura MT Script Capitals" pitchFamily="66" charset="0"/>
                <a:cs typeface="Calibri" pitchFamily="34" charset="0"/>
              </a:rPr>
              <a:t> </a:t>
            </a:r>
            <a:r>
              <a:rPr lang="en-US" sz="5400" b="1" dirty="0" smtClean="0">
                <a:ln>
                  <a:solidFill>
                    <a:srgbClr val="5D2D2D"/>
                  </a:solidFill>
                </a:ln>
                <a:solidFill>
                  <a:srgbClr val="660033"/>
                </a:solidFill>
                <a:effectLst>
                  <a:glow rad="127000">
                    <a:srgbClr val="FFFFCC"/>
                  </a:glow>
                </a:effectLst>
                <a:latin typeface="Matura MT Script Capitals" pitchFamily="66" charset="0"/>
                <a:cs typeface="Calibri" pitchFamily="34" charset="0"/>
              </a:rPr>
              <a:t>in the </a:t>
            </a:r>
            <a:r>
              <a:rPr lang="en-US" sz="5400" b="1" dirty="0" smtClean="0">
                <a:ln>
                  <a:solidFill>
                    <a:srgbClr val="5D2D2D"/>
                  </a:solidFill>
                </a:ln>
                <a:solidFill>
                  <a:schemeClr val="accent6"/>
                </a:solidFill>
                <a:effectLst>
                  <a:glow rad="127000">
                    <a:srgbClr val="FFFFCC"/>
                  </a:glow>
                </a:effectLst>
                <a:latin typeface="Matura MT Script Capitals" pitchFamily="66" charset="0"/>
                <a:cs typeface="Calibri" pitchFamily="34" charset="0"/>
              </a:rPr>
              <a:t>green ear </a:t>
            </a:r>
            <a:r>
              <a:rPr lang="en-US" sz="5400" b="1" dirty="0" smtClean="0">
                <a:ln>
                  <a:solidFill>
                    <a:srgbClr val="5D2D2D"/>
                  </a:solidFill>
                </a:ln>
                <a:solidFill>
                  <a:srgbClr val="660033"/>
                </a:solidFill>
                <a:effectLst>
                  <a:glow rad="127000">
                    <a:srgbClr val="FFFFCC"/>
                  </a:glow>
                </a:effectLst>
                <a:latin typeface="Matura MT Script Capitals" pitchFamily="66" charset="0"/>
                <a:cs typeface="Calibri" pitchFamily="34" charset="0"/>
              </a:rPr>
              <a:t>will be waved for </a:t>
            </a:r>
            <a:r>
              <a:rPr lang="en-US" sz="5400" b="1" dirty="0" smtClean="0">
                <a:ln>
                  <a:solidFill>
                    <a:srgbClr val="5D2D2D"/>
                  </a:solidFill>
                </a:ln>
                <a:solidFill>
                  <a:schemeClr val="accent6"/>
                </a:solidFill>
                <a:effectLst>
                  <a:glow rad="127000">
                    <a:srgbClr val="FFFFCC"/>
                  </a:glow>
                </a:effectLst>
                <a:latin typeface="Matura MT Script Capitals" pitchFamily="66" charset="0"/>
                <a:cs typeface="Calibri" pitchFamily="34" charset="0"/>
              </a:rPr>
              <a:t>Wave Sheaf!</a:t>
            </a:r>
          </a:p>
          <a:p>
            <a:pPr marL="1143000" indent="-1143000">
              <a:buFont typeface="+mj-lt"/>
              <a:buAutoNum type="arabicPeriod"/>
            </a:pPr>
            <a:r>
              <a:rPr lang="en-US" sz="5400" b="1" dirty="0" smtClean="0">
                <a:ln>
                  <a:solidFill>
                    <a:srgbClr val="5D2D2D"/>
                  </a:solidFill>
                </a:ln>
                <a:solidFill>
                  <a:srgbClr val="00B0F0"/>
                </a:solidFill>
                <a:effectLst>
                  <a:glow rad="127000">
                    <a:srgbClr val="FFFFCC"/>
                  </a:glow>
                </a:effectLst>
                <a:latin typeface="Matura MT Script Capitals" pitchFamily="66" charset="0"/>
                <a:cs typeface="Calibri" pitchFamily="34" charset="0"/>
              </a:rPr>
              <a:t>Only</a:t>
            </a:r>
            <a:r>
              <a:rPr lang="en-US" sz="5400" b="1" dirty="0" smtClean="0">
                <a:ln>
                  <a:solidFill>
                    <a:srgbClr val="5D2D2D"/>
                  </a:solidFill>
                </a:ln>
                <a:solidFill>
                  <a:srgbClr val="00FF00"/>
                </a:solidFill>
                <a:effectLst>
                  <a:glow rad="127000">
                    <a:srgbClr val="FFFFCC"/>
                  </a:glow>
                </a:effectLst>
                <a:latin typeface="Matura MT Script Capitals" pitchFamily="66" charset="0"/>
                <a:cs typeface="Calibri" pitchFamily="34" charset="0"/>
              </a:rPr>
              <a:t> </a:t>
            </a:r>
            <a:r>
              <a:rPr lang="en-US" sz="5400" b="1" dirty="0" smtClean="0">
                <a:ln>
                  <a:solidFill>
                    <a:srgbClr val="5D2D2D"/>
                  </a:solidFill>
                </a:ln>
                <a:solidFill>
                  <a:srgbClr val="FFC000"/>
                </a:solidFill>
                <a:effectLst>
                  <a:glow rad="127000">
                    <a:srgbClr val="FFFFCC"/>
                  </a:glow>
                </a:effectLst>
                <a:latin typeface="Matura MT Script Capitals" pitchFamily="66" charset="0"/>
                <a:cs typeface="Calibri" pitchFamily="34" charset="0"/>
              </a:rPr>
              <a:t>golden Wheat </a:t>
            </a:r>
            <a:r>
              <a:rPr lang="en-US" sz="5400" b="1" dirty="0" smtClean="0">
                <a:ln>
                  <a:solidFill>
                    <a:srgbClr val="5D2D2D"/>
                  </a:solidFill>
                </a:ln>
                <a:solidFill>
                  <a:srgbClr val="00B0F0"/>
                </a:solidFill>
                <a:effectLst>
                  <a:glow rad="127000">
                    <a:srgbClr val="FFFFCC"/>
                  </a:glow>
                </a:effectLst>
                <a:latin typeface="Matura MT Script Capitals" pitchFamily="66" charset="0"/>
                <a:cs typeface="Calibri" pitchFamily="34" charset="0"/>
              </a:rPr>
              <a:t>can be ground to </a:t>
            </a:r>
            <a:r>
              <a:rPr lang="en-US" sz="5400" b="1" dirty="0" smtClean="0">
                <a:ln>
                  <a:solidFill>
                    <a:srgbClr val="5D2D2D"/>
                  </a:solidFill>
                </a:ln>
                <a:solidFill>
                  <a:srgbClr val="FFC000"/>
                </a:solidFill>
                <a:effectLst>
                  <a:glow rad="127000">
                    <a:srgbClr val="FFFFCC"/>
                  </a:glow>
                </a:effectLst>
                <a:latin typeface="Matura MT Script Capitals" pitchFamily="66" charset="0"/>
                <a:cs typeface="Calibri" pitchFamily="34" charset="0"/>
              </a:rPr>
              <a:t>fine flour </a:t>
            </a:r>
            <a:r>
              <a:rPr lang="en-US" sz="5400" b="1" dirty="0" smtClean="0">
                <a:ln>
                  <a:solidFill>
                    <a:srgbClr val="5D2D2D"/>
                  </a:solidFill>
                </a:ln>
                <a:solidFill>
                  <a:srgbClr val="00B0F0"/>
                </a:solidFill>
                <a:effectLst>
                  <a:glow rad="127000">
                    <a:srgbClr val="FFFFCC"/>
                  </a:glow>
                </a:effectLst>
                <a:latin typeface="Matura MT Script Capitals" pitchFamily="66" charset="0"/>
                <a:cs typeface="Calibri" pitchFamily="34" charset="0"/>
              </a:rPr>
              <a:t>for the </a:t>
            </a:r>
            <a:br>
              <a:rPr lang="en-US" sz="5400" b="1" dirty="0" smtClean="0">
                <a:ln>
                  <a:solidFill>
                    <a:srgbClr val="5D2D2D"/>
                  </a:solidFill>
                </a:ln>
                <a:solidFill>
                  <a:srgbClr val="00B0F0"/>
                </a:solidFill>
                <a:effectLst>
                  <a:glow rad="127000">
                    <a:srgbClr val="FFFFCC"/>
                  </a:glow>
                </a:effectLst>
                <a:latin typeface="Matura MT Script Capitals" pitchFamily="66" charset="0"/>
                <a:cs typeface="Calibri" pitchFamily="34" charset="0"/>
              </a:rPr>
            </a:br>
            <a:r>
              <a:rPr lang="en-US" sz="5400" b="1" dirty="0" smtClean="0">
                <a:ln>
                  <a:solidFill>
                    <a:srgbClr val="5D2D2D"/>
                  </a:solidFill>
                </a:ln>
                <a:solidFill>
                  <a:srgbClr val="00B0F0"/>
                </a:solidFill>
                <a:effectLst>
                  <a:glow rad="127000">
                    <a:srgbClr val="FFFFCC"/>
                  </a:glow>
                </a:effectLst>
                <a:latin typeface="Matura MT Script Capitals" pitchFamily="66" charset="0"/>
                <a:cs typeface="Calibri" pitchFamily="34" charset="0"/>
              </a:rPr>
              <a:t>altar and the</a:t>
            </a:r>
            <a:r>
              <a:rPr lang="en-US" sz="5400" b="1" dirty="0" smtClean="0">
                <a:ln>
                  <a:solidFill>
                    <a:srgbClr val="5D2D2D"/>
                  </a:solidFill>
                </a:ln>
                <a:solidFill>
                  <a:srgbClr val="00FF00"/>
                </a:solidFill>
                <a:effectLst>
                  <a:glow rad="127000">
                    <a:srgbClr val="FFFFCC"/>
                  </a:glow>
                </a:effectLst>
                <a:latin typeface="Matura MT Script Capitals" pitchFamily="66" charset="0"/>
                <a:cs typeface="Calibri" pitchFamily="34" charset="0"/>
              </a:rPr>
              <a:t> loaves </a:t>
            </a:r>
            <a:r>
              <a:rPr lang="en-US" sz="5400" b="1" dirty="0" smtClean="0">
                <a:ln>
                  <a:solidFill>
                    <a:srgbClr val="5D2D2D"/>
                  </a:solidFill>
                </a:ln>
                <a:solidFill>
                  <a:srgbClr val="00B0F0"/>
                </a:solidFill>
                <a:effectLst>
                  <a:glow rad="127000">
                    <a:srgbClr val="FFFFCC"/>
                  </a:glow>
                </a:effectLst>
                <a:latin typeface="Matura MT Script Capitals" pitchFamily="66" charset="0"/>
                <a:cs typeface="Calibri" pitchFamily="34" charset="0"/>
              </a:rPr>
              <a:t>at</a:t>
            </a:r>
            <a:r>
              <a:rPr lang="en-US" sz="5400" b="1" dirty="0" smtClean="0">
                <a:ln>
                  <a:solidFill>
                    <a:srgbClr val="5D2D2D"/>
                  </a:solidFill>
                </a:ln>
                <a:solidFill>
                  <a:srgbClr val="00FF00"/>
                </a:solidFill>
                <a:effectLst>
                  <a:glow rad="127000">
                    <a:srgbClr val="FFFFCC"/>
                  </a:glow>
                </a:effectLst>
                <a:latin typeface="Matura MT Script Capitals" pitchFamily="66" charset="0"/>
                <a:cs typeface="Calibri" pitchFamily="34" charset="0"/>
              </a:rPr>
              <a:t> Pentecost/Shavuot!</a:t>
            </a:r>
            <a:endParaRPr lang="en-CA" sz="5400" b="1" dirty="0">
              <a:ln>
                <a:solidFill>
                  <a:srgbClr val="5D2D2D"/>
                </a:solidFill>
              </a:ln>
              <a:solidFill>
                <a:srgbClr val="00FF00"/>
              </a:solidFill>
              <a:effectLst>
                <a:glow rad="127000">
                  <a:srgbClr val="FFFFCC"/>
                </a:glow>
              </a:effectLst>
              <a:latin typeface="Matura MT Script Capitals" pitchFamily="66" charset="0"/>
              <a:cs typeface="Calibri" pitchFamily="34" charset="0"/>
            </a:endParaRPr>
          </a:p>
        </p:txBody>
      </p:sp>
      <p:sp>
        <p:nvSpPr>
          <p:cNvPr id="5" name="Rectangle 4"/>
          <p:cNvSpPr/>
          <p:nvPr/>
        </p:nvSpPr>
        <p:spPr>
          <a:xfrm>
            <a:off x="189756" y="188640"/>
            <a:ext cx="10369152" cy="144655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The Torah sickle will harvest  </a:t>
            </a:r>
            <a:b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90500">
                    <a:srgbClr val="FF9900">
                      <a:alpha val="53000"/>
                    </a:srgbClr>
                  </a:glow>
                  <a:innerShdw blurRad="69850" dist="43180" dir="5400000">
                    <a:srgbClr val="000000">
                      <a:alpha val="65000"/>
                    </a:srgbClr>
                  </a:innerShdw>
                </a:effectLst>
                <a:latin typeface="Comic Sans MS" pitchFamily="66" charset="0"/>
              </a:rPr>
              <a:t>Wheat</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for the Wave Sheaf!</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pic>
        <p:nvPicPr>
          <p:cNvPr id="10" name="Picture 3" descr="C:\Users\Rae\Desktop\grain wheat clea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55819" y="2693432"/>
            <a:ext cx="2560638" cy="4157663"/>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16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11639028" y="6453336"/>
            <a:ext cx="477789" cy="365125"/>
          </a:xfrm>
        </p:spPr>
        <p:txBody>
          <a:bodyPr/>
          <a:lstStyle/>
          <a:p>
            <a:fld id="{81FEFA0A-2F20-4B60-98C6-5FFDA469AA1C}" type="slidenum">
              <a:rPr lang="en-US" sz="1200" b="1" smtClean="0">
                <a:solidFill>
                  <a:schemeClr val="tx2"/>
                </a:solidFill>
              </a:rPr>
              <a:pPr/>
              <a:t>28</a:t>
            </a:fld>
            <a:endParaRPr lang="en-US" sz="1200" b="1" dirty="0">
              <a:solidFill>
                <a:schemeClr val="tx2"/>
              </a:solidFill>
            </a:endParaRPr>
          </a:p>
        </p:txBody>
      </p:sp>
      <p:sp>
        <p:nvSpPr>
          <p:cNvPr id="12" name="Rectangle 11"/>
          <p:cNvSpPr/>
          <p:nvPr/>
        </p:nvSpPr>
        <p:spPr>
          <a:xfrm>
            <a:off x="405780" y="404664"/>
            <a:ext cx="11377264" cy="5976664"/>
          </a:xfrm>
          <a:prstGeom prst="rect">
            <a:avLst/>
          </a:prstGeom>
          <a:noFill/>
          <a:ln>
            <a:solidFill>
              <a:srgbClr val="9900CC"/>
            </a:solid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endParaRPr lang="en-CA" sz="3200" dirty="0">
              <a:ln>
                <a:solidFill>
                  <a:srgbClr val="FF3300"/>
                </a:solidFill>
              </a:ln>
              <a:solidFill>
                <a:srgbClr val="FF33CC"/>
              </a:solidFill>
              <a:latin typeface="Comic Sans MS" pitchFamily="66" charset="0"/>
            </a:endParaRPr>
          </a:p>
        </p:txBody>
      </p:sp>
      <p:sp>
        <p:nvSpPr>
          <p:cNvPr id="13" name="Rectangle 12"/>
          <p:cNvSpPr/>
          <p:nvPr/>
        </p:nvSpPr>
        <p:spPr>
          <a:xfrm>
            <a:off x="658528" y="4221088"/>
            <a:ext cx="5616624" cy="1692771"/>
          </a:xfrm>
          <a:prstGeom prst="rect">
            <a:avLst/>
          </a:prstGeom>
          <a:solidFill>
            <a:srgbClr val="FDD7BA"/>
          </a:solidFill>
          <a:scene3d>
            <a:camera prst="isometricOffAxis1Right"/>
            <a:lightRig rig="threePt" dir="t"/>
          </a:scene3d>
          <a:sp3d>
            <a:bevelT/>
          </a:sp3d>
        </p:spPr>
        <p:txBody>
          <a:bodyPr wrap="square">
            <a:spAutoFit/>
            <a:sp3d extrusionH="57150">
              <a:bevelT w="38100" h="38100"/>
            </a:sp3d>
          </a:bodyPr>
          <a:lstStyle/>
          <a:p>
            <a:pPr lvl="0" algn="ctr"/>
            <a:r>
              <a:rPr lang="en-US" sz="2800" b="1" dirty="0" smtClean="0"/>
              <a:t>The Song of Joshua’s Sickle</a:t>
            </a:r>
            <a:br>
              <a:rPr lang="en-US" sz="2800" b="1" dirty="0" smtClean="0"/>
            </a:br>
            <a:r>
              <a:rPr lang="en-US" sz="2800" b="1" dirty="0" smtClean="0"/>
              <a:t>Part 3  [Jan 2019]:  </a:t>
            </a:r>
            <a:r>
              <a:rPr lang="en-US" sz="2400" u="sng" dirty="0">
                <a:hlinkClick r:id="rId3"/>
              </a:rPr>
              <a:t>https://studythecalendar.com/song-of-joshuas-sickle-pt-3-2/</a:t>
            </a:r>
            <a:r>
              <a:rPr lang="en-US" sz="2400" dirty="0"/>
              <a:t> </a:t>
            </a:r>
            <a:endParaRPr lang="en-US" sz="2400" b="1" dirty="0"/>
          </a:p>
        </p:txBody>
      </p:sp>
      <p:sp>
        <p:nvSpPr>
          <p:cNvPr id="14" name="TextBox 13"/>
          <p:cNvSpPr txBox="1"/>
          <p:nvPr/>
        </p:nvSpPr>
        <p:spPr>
          <a:xfrm>
            <a:off x="6352122" y="435728"/>
            <a:ext cx="5256583" cy="6186309"/>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4400" b="1" dirty="0" smtClean="0">
                <a:solidFill>
                  <a:srgbClr val="0000FF"/>
                </a:solidFill>
                <a:latin typeface="MV Boli" pitchFamily="2" charset="0"/>
                <a:cs typeface="MV Boli" pitchFamily="2" charset="0"/>
              </a:rPr>
              <a:t>The Torah, </a:t>
            </a:r>
            <a:r>
              <a:rPr lang="en-US" sz="4400" b="1" dirty="0" smtClean="0">
                <a:solidFill>
                  <a:srgbClr val="8F0040"/>
                </a:solidFill>
                <a:latin typeface="MV Boli" pitchFamily="2" charset="0"/>
                <a:cs typeface="MV Boli" pitchFamily="2" charset="0"/>
              </a:rPr>
              <a:t>and this </a:t>
            </a:r>
            <a:r>
              <a:rPr lang="en-US" sz="4000" b="1" dirty="0" smtClean="0">
                <a:solidFill>
                  <a:srgbClr val="8F0040"/>
                </a:solidFill>
                <a:latin typeface="MV Boli" pitchFamily="2" charset="0"/>
                <a:cs typeface="MV Boli" pitchFamily="2" charset="0"/>
              </a:rPr>
              <a:t>Part</a:t>
            </a:r>
            <a:r>
              <a:rPr lang="en-US" sz="4400" b="1" dirty="0" smtClean="0">
                <a:solidFill>
                  <a:srgbClr val="8F0040"/>
                </a:solidFill>
                <a:latin typeface="MV Boli" pitchFamily="2" charset="0"/>
                <a:cs typeface="MV Boli" pitchFamily="2" charset="0"/>
              </a:rPr>
              <a:t> </a:t>
            </a:r>
            <a:r>
              <a:rPr lang="en-US" sz="4000" b="1" dirty="0" smtClean="0">
                <a:solidFill>
                  <a:srgbClr val="8F0040"/>
                </a:solidFill>
                <a:latin typeface="MV Boli" pitchFamily="2" charset="0"/>
                <a:cs typeface="MV Boli" pitchFamily="2" charset="0"/>
              </a:rPr>
              <a:t>3</a:t>
            </a:r>
            <a:r>
              <a:rPr lang="en-US" sz="4400" b="1" dirty="0" smtClean="0">
                <a:solidFill>
                  <a:srgbClr val="8F0040"/>
                </a:solidFill>
                <a:latin typeface="MV Boli" pitchFamily="2" charset="0"/>
                <a:cs typeface="MV Boli" pitchFamily="2" charset="0"/>
              </a:rPr>
              <a:t> study </a:t>
            </a:r>
            <a:br>
              <a:rPr lang="en-US" sz="4400" b="1" dirty="0" smtClean="0">
                <a:solidFill>
                  <a:srgbClr val="8F0040"/>
                </a:solidFill>
                <a:latin typeface="MV Boli" pitchFamily="2" charset="0"/>
                <a:cs typeface="MV Boli" pitchFamily="2" charset="0"/>
              </a:rPr>
            </a:br>
            <a:r>
              <a:rPr lang="en-US" sz="4400" b="1" dirty="0" smtClean="0">
                <a:solidFill>
                  <a:srgbClr val="8F0040"/>
                </a:solidFill>
                <a:latin typeface="MV Boli" pitchFamily="2" charset="0"/>
                <a:cs typeface="MV Boli" pitchFamily="2" charset="0"/>
              </a:rPr>
              <a:t>of Joshua’s sickle, mark out with absolute clarity that “</a:t>
            </a:r>
            <a:r>
              <a:rPr lang="en-US" sz="4400" b="1" u="sng" dirty="0" smtClean="0">
                <a:solidFill>
                  <a:srgbClr val="0070C0"/>
                </a:solidFill>
                <a:latin typeface="MV Boli" pitchFamily="2" charset="0"/>
                <a:cs typeface="MV Boli" pitchFamily="2" charset="0"/>
              </a:rPr>
              <a:t>onl</a:t>
            </a:r>
            <a:r>
              <a:rPr lang="en-US" sz="4400" b="1" dirty="0" smtClean="0">
                <a:solidFill>
                  <a:srgbClr val="0070C0"/>
                </a:solidFill>
                <a:latin typeface="MV Boli" pitchFamily="2" charset="0"/>
                <a:cs typeface="MV Boli" pitchFamily="2" charset="0"/>
              </a:rPr>
              <a:t>y </a:t>
            </a:r>
            <a:r>
              <a:rPr lang="en-US" sz="4400" b="1" u="sng" dirty="0" smtClean="0">
                <a:solidFill>
                  <a:srgbClr val="0070C0"/>
                </a:solidFill>
                <a:latin typeface="MV Boli" pitchFamily="2" charset="0"/>
                <a:cs typeface="MV Boli" pitchFamily="2" charset="0"/>
              </a:rPr>
              <a:t>wheat</a:t>
            </a:r>
            <a:r>
              <a:rPr lang="en-US" sz="4400" b="1" dirty="0" smtClean="0">
                <a:solidFill>
                  <a:srgbClr val="8F0040"/>
                </a:solidFill>
                <a:latin typeface="MV Boli" pitchFamily="2" charset="0"/>
                <a:cs typeface="MV Boli" pitchFamily="2" charset="0"/>
              </a:rPr>
              <a:t>” is used </a:t>
            </a:r>
            <a:r>
              <a:rPr lang="en-US" sz="4400" b="1" dirty="0" smtClean="0">
                <a:solidFill>
                  <a:srgbClr val="0070C0"/>
                </a:solidFill>
                <a:latin typeface="MV Boli" pitchFamily="2" charset="0"/>
                <a:cs typeface="MV Boli" pitchFamily="2" charset="0"/>
              </a:rPr>
              <a:t>for</a:t>
            </a:r>
            <a:r>
              <a:rPr lang="en-US" sz="4400" b="1" dirty="0" smtClean="0">
                <a:solidFill>
                  <a:srgbClr val="8F0040"/>
                </a:solidFill>
                <a:latin typeface="MV Boli" pitchFamily="2" charset="0"/>
                <a:cs typeface="MV Boli" pitchFamily="2" charset="0"/>
              </a:rPr>
              <a:t> the </a:t>
            </a:r>
            <a:r>
              <a:rPr lang="en-US" sz="4400" b="1" dirty="0" smtClean="0">
                <a:solidFill>
                  <a:srgbClr val="0070C0"/>
                </a:solidFill>
                <a:latin typeface="MV Boli" pitchFamily="2" charset="0"/>
                <a:cs typeface="MV Boli" pitchFamily="2" charset="0"/>
              </a:rPr>
              <a:t>Wave Sheaf Offering, </a:t>
            </a:r>
            <a:br>
              <a:rPr lang="en-US" sz="4400" b="1" dirty="0" smtClean="0">
                <a:solidFill>
                  <a:srgbClr val="0070C0"/>
                </a:solidFill>
                <a:latin typeface="MV Boli" pitchFamily="2" charset="0"/>
                <a:cs typeface="MV Boli" pitchFamily="2" charset="0"/>
              </a:rPr>
            </a:br>
            <a:r>
              <a:rPr lang="en-US" sz="4400" b="1" u="sng" dirty="0" smtClean="0">
                <a:solidFill>
                  <a:srgbClr val="8F0040"/>
                </a:solidFill>
                <a:effectLst>
                  <a:glow rad="127000">
                    <a:srgbClr val="00CCFF"/>
                  </a:glow>
                </a:effectLst>
                <a:latin typeface="MV Boli" pitchFamily="2" charset="0"/>
                <a:cs typeface="MV Boli" pitchFamily="2" charset="0"/>
              </a:rPr>
              <a:t>NOT</a:t>
            </a:r>
            <a:r>
              <a:rPr lang="en-US" sz="4400" b="1" dirty="0" smtClean="0">
                <a:solidFill>
                  <a:srgbClr val="8F0040"/>
                </a:solidFill>
                <a:effectLst>
                  <a:glow rad="127000">
                    <a:srgbClr val="00CCFF"/>
                  </a:glow>
                </a:effectLst>
                <a:latin typeface="MV Boli" pitchFamily="2" charset="0"/>
                <a:cs typeface="MV Boli" pitchFamily="2" charset="0"/>
              </a:rPr>
              <a:t> “barley!”</a:t>
            </a:r>
            <a:endParaRPr lang="en-US" sz="4400" b="1" dirty="0">
              <a:solidFill>
                <a:srgbClr val="8F0040"/>
              </a:solidFill>
              <a:effectLst>
                <a:glow rad="127000">
                  <a:srgbClr val="00CCFF"/>
                </a:glow>
              </a:effectLst>
              <a:latin typeface="MV Boli" pitchFamily="2" charset="0"/>
              <a:cs typeface="MV Boli" pitchFamily="2" charset="0"/>
            </a:endParaRPr>
          </a:p>
        </p:txBody>
      </p:sp>
      <p:pic>
        <p:nvPicPr>
          <p:cNvPr id="15" name="Picture 5" descr="D:\3.  2019  CCC Season 2 studies\2.19 Josh Enoch #3 - Barley\Barley - Sickle #3 vid jpeg.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520" y="764704"/>
            <a:ext cx="5939940" cy="3341216"/>
          </a:xfrm>
          <a:prstGeom prst="rect">
            <a:avLst/>
          </a:prstGeom>
          <a:noFill/>
          <a:ln>
            <a:noFill/>
          </a:ln>
          <a:effectLst>
            <a:outerShdw blurRad="190500" dist="228600" dir="2700000" algn="ctr">
              <a:srgbClr val="000000">
                <a:alpha val="30000"/>
              </a:srgbClr>
            </a:outerShdw>
          </a:effectLst>
          <a:scene3d>
            <a:camera prst="isometricOffAxis1Righ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cstate="email">
            <a:extLst>
              <a:ext uri="{BEBA8EAE-BF5A-486C-A8C5-ECC9F3942E4B}">
                <a14:imgProps xmlns:a14="http://schemas.microsoft.com/office/drawing/2010/main">
                  <a14:imgLayer r:embed="rId6">
                    <a14:imgEffect>
                      <a14:backgroundRemoval t="0" b="99687" l="0" r="100000"/>
                    </a14:imgEffect>
                  </a14:imgLayer>
                </a14:imgProps>
              </a:ext>
              <a:ext uri="{28A0092B-C50C-407E-A947-70E740481C1C}">
                <a14:useLocalDpi xmlns:a14="http://schemas.microsoft.com/office/drawing/2010/main"/>
              </a:ext>
            </a:extLst>
          </a:blip>
          <a:stretch>
            <a:fillRect/>
          </a:stretch>
        </p:blipFill>
        <p:spPr>
          <a:xfrm rot="16200000" flipV="1">
            <a:off x="-260408" y="1395608"/>
            <a:ext cx="3594785" cy="2332978"/>
          </a:xfrm>
          <a:prstGeom prst="rect">
            <a:avLst/>
          </a:prstGeom>
          <a:noFill/>
          <a:ln>
            <a:noFill/>
          </a:ln>
          <a:effectLst>
            <a:glow rad="139700">
              <a:schemeClr val="tx1">
                <a:lumMod val="10000"/>
                <a:lumOff val="90000"/>
                <a:alpha val="78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87347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11639028" y="6453336"/>
            <a:ext cx="477789" cy="365125"/>
          </a:xfrm>
        </p:spPr>
        <p:txBody>
          <a:bodyPr/>
          <a:lstStyle/>
          <a:p>
            <a:fld id="{81FEFA0A-2F20-4B60-98C6-5FFDA469AA1C}" type="slidenum">
              <a:rPr lang="en-US" sz="1200" b="1" smtClean="0">
                <a:solidFill>
                  <a:schemeClr val="tx2"/>
                </a:solidFill>
              </a:rPr>
              <a:pPr/>
              <a:t>29</a:t>
            </a:fld>
            <a:endParaRPr lang="en-US" sz="1200" b="1" dirty="0">
              <a:solidFill>
                <a:schemeClr val="tx2"/>
              </a:solidFill>
            </a:endParaRPr>
          </a:p>
        </p:txBody>
      </p:sp>
      <p:sp>
        <p:nvSpPr>
          <p:cNvPr id="12" name="Rectangle 11"/>
          <p:cNvSpPr/>
          <p:nvPr/>
        </p:nvSpPr>
        <p:spPr>
          <a:xfrm>
            <a:off x="405780" y="404664"/>
            <a:ext cx="11377264" cy="5976664"/>
          </a:xfrm>
          <a:prstGeom prst="rect">
            <a:avLst/>
          </a:prstGeom>
          <a:noFill/>
          <a:ln>
            <a:solidFill>
              <a:srgbClr val="9900CC"/>
            </a:solidFill>
          </a:ln>
          <a:effectLst>
            <a:glow rad="63500">
              <a:srgbClr val="CC0099"/>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lnSpc>
                <a:spcPct val="150000"/>
              </a:lnSpc>
            </a:pPr>
            <a:endParaRPr lang="en-CA" sz="3200" dirty="0">
              <a:ln>
                <a:solidFill>
                  <a:srgbClr val="FF3300"/>
                </a:solidFill>
              </a:ln>
              <a:solidFill>
                <a:srgbClr val="FF33CC"/>
              </a:solidFill>
              <a:latin typeface="Comic Sans MS" pitchFamily="66" charset="0"/>
            </a:endParaRPr>
          </a:p>
        </p:txBody>
      </p:sp>
      <p:pic>
        <p:nvPicPr>
          <p:cNvPr id="8" name="Picture 3" descr="D:\3.  2020  CCC Season 3 studies\3.19 Paul &amp; Pentecost\3.19 Final Files\3.19 [3 slides] for video jpegs\3.19 Paul for video jpeg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65826" y="1052736"/>
            <a:ext cx="5589226" cy="3143939"/>
          </a:xfrm>
          <a:prstGeom prst="rect">
            <a:avLst/>
          </a:prstGeom>
          <a:noFill/>
          <a:effectLst/>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0" name="Rectangle 9"/>
          <p:cNvSpPr/>
          <p:nvPr/>
        </p:nvSpPr>
        <p:spPr>
          <a:xfrm>
            <a:off x="6238428" y="4192198"/>
            <a:ext cx="5544616" cy="1692771"/>
          </a:xfrm>
          <a:prstGeom prst="rect">
            <a:avLst/>
          </a:prstGeom>
          <a:solidFill>
            <a:schemeClr val="accent3">
              <a:lumMod val="40000"/>
              <a:lumOff val="60000"/>
            </a:schemeClr>
          </a:solidFill>
          <a:scene3d>
            <a:camera prst="isometricOffAxis2Left"/>
            <a:lightRig rig="threePt" dir="t"/>
          </a:scene3d>
          <a:sp3d>
            <a:bevelT/>
          </a:sp3d>
        </p:spPr>
        <p:txBody>
          <a:bodyPr wrap="square">
            <a:spAutoFit/>
            <a:sp3d extrusionH="57150">
              <a:bevelT w="38100" h="38100"/>
            </a:sp3d>
          </a:bodyPr>
          <a:lstStyle/>
          <a:p>
            <a:pPr lvl="0" algn="ctr"/>
            <a:r>
              <a:rPr lang="en-US" sz="2800" b="1" dirty="0" smtClean="0"/>
              <a:t>Paul’s Pentecost Appointment </a:t>
            </a:r>
            <a:br>
              <a:rPr lang="en-US" sz="2800" b="1" dirty="0" smtClean="0"/>
            </a:br>
            <a:r>
              <a:rPr lang="en-US" sz="2800" b="1" dirty="0" smtClean="0"/>
              <a:t>3 Part Series  </a:t>
            </a:r>
            <a:r>
              <a:rPr lang="en-US" sz="2400" b="1" dirty="0" smtClean="0"/>
              <a:t>[Jan 2021]</a:t>
            </a:r>
            <a:r>
              <a:rPr lang="en-US" sz="2800" b="1" dirty="0" smtClean="0"/>
              <a:t>:</a:t>
            </a:r>
            <a:r>
              <a:rPr lang="en-US" sz="2400" b="1" dirty="0"/>
              <a:t> </a:t>
            </a:r>
          </a:p>
          <a:p>
            <a:pPr algn="ctr"/>
            <a:r>
              <a:rPr lang="en-US" sz="2400" u="sng" dirty="0">
                <a:hlinkClick r:id="rId3"/>
              </a:rPr>
              <a:t>https://studythecalendar.com/pauls-pentecost-appointment/</a:t>
            </a:r>
            <a:endParaRPr lang="en-US" sz="2400" dirty="0"/>
          </a:p>
        </p:txBody>
      </p:sp>
      <p:sp>
        <p:nvSpPr>
          <p:cNvPr id="14" name="TextBox 13"/>
          <p:cNvSpPr txBox="1"/>
          <p:nvPr/>
        </p:nvSpPr>
        <p:spPr>
          <a:xfrm>
            <a:off x="384449" y="476672"/>
            <a:ext cx="6286028" cy="5743111"/>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4200" b="1" dirty="0" smtClean="0">
                <a:solidFill>
                  <a:srgbClr val="8F0040"/>
                </a:solidFill>
                <a:latin typeface="MV Boli" pitchFamily="2" charset="0"/>
                <a:cs typeface="MV Boli" pitchFamily="2" charset="0"/>
              </a:rPr>
              <a:t>This study marks out with absolute clarity where </a:t>
            </a:r>
            <a:r>
              <a:rPr lang="en-US" sz="4200" b="1" dirty="0" smtClean="0">
                <a:solidFill>
                  <a:srgbClr val="0070C0"/>
                </a:solidFill>
                <a:latin typeface="MV Boli" pitchFamily="2" charset="0"/>
                <a:cs typeface="MV Boli" pitchFamily="2" charset="0"/>
              </a:rPr>
              <a:t>Wave Sheaf </a:t>
            </a:r>
            <a:r>
              <a:rPr lang="en-US" sz="4200" b="1" dirty="0" smtClean="0">
                <a:solidFill>
                  <a:srgbClr val="8F0040"/>
                </a:solidFill>
                <a:latin typeface="MV Boli" pitchFamily="2" charset="0"/>
                <a:cs typeface="MV Boli" pitchFamily="2" charset="0"/>
              </a:rPr>
              <a:t>begins </a:t>
            </a:r>
            <a:r>
              <a:rPr lang="en-US" sz="4200" b="1" dirty="0" smtClean="0">
                <a:solidFill>
                  <a:srgbClr val="0070C0"/>
                </a:solidFill>
                <a:latin typeface="MV Boli" pitchFamily="2" charset="0"/>
                <a:cs typeface="MV Boli" pitchFamily="2" charset="0"/>
              </a:rPr>
              <a:t>as Omer </a:t>
            </a:r>
            <a:br>
              <a:rPr lang="en-US" sz="4200" b="1" dirty="0" smtClean="0">
                <a:solidFill>
                  <a:srgbClr val="0070C0"/>
                </a:solidFill>
                <a:latin typeface="MV Boli" pitchFamily="2" charset="0"/>
                <a:cs typeface="MV Boli" pitchFamily="2" charset="0"/>
              </a:rPr>
            </a:br>
            <a:r>
              <a:rPr lang="en-US" sz="4200" b="1" dirty="0" smtClean="0">
                <a:solidFill>
                  <a:srgbClr val="0070C0"/>
                </a:solidFill>
                <a:latin typeface="MV Boli" pitchFamily="2" charset="0"/>
                <a:cs typeface="MV Boli" pitchFamily="2" charset="0"/>
              </a:rPr>
              <a:t>Count #1</a:t>
            </a:r>
            <a:r>
              <a:rPr lang="en-US" sz="4200" b="1" dirty="0" smtClean="0">
                <a:solidFill>
                  <a:srgbClr val="8F0040"/>
                </a:solidFill>
                <a:latin typeface="MV Boli" pitchFamily="2" charset="0"/>
                <a:cs typeface="MV Boli" pitchFamily="2" charset="0"/>
              </a:rPr>
              <a:t> &amp; the </a:t>
            </a:r>
            <a:r>
              <a:rPr lang="en-US" sz="4200" b="1" dirty="0" smtClean="0">
                <a:solidFill>
                  <a:srgbClr val="0070C0"/>
                </a:solidFill>
                <a:latin typeface="MV Boli" pitchFamily="2" charset="0"/>
                <a:cs typeface="MV Boli" pitchFamily="2" charset="0"/>
              </a:rPr>
              <a:t>journey to Jerusalem </a:t>
            </a:r>
            <a:r>
              <a:rPr lang="en-US" sz="4200" b="1" dirty="0" smtClean="0">
                <a:solidFill>
                  <a:srgbClr val="8F0040"/>
                </a:solidFill>
                <a:latin typeface="MV Boli" pitchFamily="2" charset="0"/>
                <a:cs typeface="MV Boli" pitchFamily="2" charset="0"/>
              </a:rPr>
              <a:t>for Shavuot was </a:t>
            </a:r>
            <a:r>
              <a:rPr lang="en-US" sz="4200" b="1" u="sng" dirty="0" smtClean="0">
                <a:solidFill>
                  <a:srgbClr val="0070C0"/>
                </a:solidFill>
                <a:latin typeface="MV Boli" pitchFamily="2" charset="0"/>
                <a:cs typeface="MV Boli" pitchFamily="2" charset="0"/>
              </a:rPr>
              <a:t>com</a:t>
            </a:r>
            <a:r>
              <a:rPr lang="en-US" sz="4200" b="1" dirty="0" smtClean="0">
                <a:solidFill>
                  <a:srgbClr val="0070C0"/>
                </a:solidFill>
                <a:latin typeface="MV Boli" pitchFamily="2" charset="0"/>
                <a:cs typeface="MV Boli" pitchFamily="2" charset="0"/>
              </a:rPr>
              <a:t>p</a:t>
            </a:r>
            <a:r>
              <a:rPr lang="en-US" sz="4200" b="1" u="sng" dirty="0" smtClean="0">
                <a:solidFill>
                  <a:srgbClr val="0070C0"/>
                </a:solidFill>
                <a:latin typeface="MV Boli" pitchFamily="2" charset="0"/>
                <a:cs typeface="MV Boli" pitchFamily="2" charset="0"/>
              </a:rPr>
              <a:t>leted</a:t>
            </a:r>
            <a:r>
              <a:rPr lang="en-US" sz="4200" b="1" dirty="0" smtClean="0">
                <a:solidFill>
                  <a:srgbClr val="0070C0"/>
                </a:solidFill>
                <a:latin typeface="MV Boli" pitchFamily="2" charset="0"/>
                <a:cs typeface="MV Boli" pitchFamily="2" charset="0"/>
              </a:rPr>
              <a:t> before the 50 day Omer Count</a:t>
            </a:r>
            <a:r>
              <a:rPr lang="en-US" sz="4400" b="1" dirty="0" smtClean="0">
                <a:solidFill>
                  <a:srgbClr val="0070C0"/>
                </a:solidFill>
                <a:latin typeface="Comic Sans MS" pitchFamily="66" charset="0"/>
                <a:cs typeface="MV Boli" pitchFamily="2" charset="0"/>
              </a:rPr>
              <a:t>.</a:t>
            </a:r>
          </a:p>
          <a:p>
            <a:pPr algn="ctr">
              <a:lnSpc>
                <a:spcPct val="90000"/>
              </a:lnSpc>
            </a:pPr>
            <a:r>
              <a:rPr lang="en-US" sz="2800" b="1" dirty="0" smtClean="0">
                <a:solidFill>
                  <a:srgbClr val="0070C0"/>
                </a:solidFill>
                <a:latin typeface="MV Boli" pitchFamily="2" charset="0"/>
                <a:cs typeface="MV Boli" pitchFamily="2" charset="0"/>
              </a:rPr>
              <a:t>(Date: 30+ years after crucifixion!)</a:t>
            </a:r>
            <a:endParaRPr lang="en-US" sz="2400" b="1" dirty="0">
              <a:solidFill>
                <a:srgbClr val="0070C0"/>
              </a:solidFill>
              <a:latin typeface="MV Boli" pitchFamily="2" charset="0"/>
              <a:cs typeface="MV Boli" pitchFamily="2" charset="0"/>
            </a:endParaRPr>
          </a:p>
        </p:txBody>
      </p:sp>
    </p:spTree>
    <p:extLst>
      <p:ext uri="{BB962C8B-B14F-4D97-AF65-F5344CB8AC3E}">
        <p14:creationId xmlns:p14="http://schemas.microsoft.com/office/powerpoint/2010/main" val="250160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Rae\Desktop\questions1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8356" y="-372"/>
            <a:ext cx="13007181" cy="6858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86041" y="188640"/>
            <a:ext cx="8319874" cy="503312"/>
          </a:xfrm>
        </p:spPr>
        <p:txBody>
          <a:bodyPr>
            <a:normAutofit fontScale="90000"/>
            <a:scene3d>
              <a:camera prst="orthographicFront"/>
              <a:lightRig rig="threePt" dir="t"/>
            </a:scene3d>
            <a:sp3d extrusionH="57150">
              <a:bevelT w="38100" h="38100" prst="angle"/>
            </a:sp3d>
          </a:bodyPr>
          <a:lstStyle/>
          <a:p>
            <a:pPr algn="ctr"/>
            <a:r>
              <a:rPr lang="en-US" b="1" dirty="0" smtClean="0">
                <a:solidFill>
                  <a:schemeClr val="accent6">
                    <a:lumMod val="50000"/>
                  </a:schemeClr>
                </a:solidFill>
              </a:rPr>
              <a:t>Omer Count Points to Ponder</a:t>
            </a:r>
            <a:endParaRPr lang="en-US" b="1" dirty="0">
              <a:solidFill>
                <a:schemeClr val="accent6">
                  <a:lumMod val="50000"/>
                </a:schemeClr>
              </a:solidFill>
            </a:endParaRPr>
          </a:p>
        </p:txBody>
      </p:sp>
      <p:sp>
        <p:nvSpPr>
          <p:cNvPr id="3" name="Content Placeholder 2"/>
          <p:cNvSpPr>
            <a:spLocks noGrp="1"/>
          </p:cNvSpPr>
          <p:nvPr>
            <p:ph idx="1"/>
          </p:nvPr>
        </p:nvSpPr>
        <p:spPr>
          <a:xfrm>
            <a:off x="3467752" y="692695"/>
            <a:ext cx="8721073" cy="6053757"/>
          </a:xfrm>
        </p:spPr>
        <p:txBody>
          <a:bodyPr>
            <a:normAutofit fontScale="92500" lnSpcReduction="10000"/>
          </a:bodyPr>
          <a:lstStyle/>
          <a:p>
            <a:r>
              <a:rPr lang="en-US" dirty="0" smtClean="0"/>
              <a:t>It used to be that everyone knew the count to Shavuot </a:t>
            </a:r>
            <a:br>
              <a:rPr lang="en-US" dirty="0" smtClean="0"/>
            </a:br>
            <a:r>
              <a:rPr lang="en-US" dirty="0" smtClean="0"/>
              <a:t>(or Pentecost) was 50 days from the waving of the </a:t>
            </a:r>
            <a:br>
              <a:rPr lang="en-US" dirty="0" smtClean="0"/>
            </a:br>
            <a:r>
              <a:rPr lang="en-US" dirty="0" smtClean="0"/>
              <a:t>Firstfruits at Wave Sheaf.  </a:t>
            </a:r>
            <a:r>
              <a:rPr lang="en-US" b="1" dirty="0" smtClean="0"/>
              <a:t>That is not the case anymore.</a:t>
            </a:r>
          </a:p>
          <a:p>
            <a:r>
              <a:rPr lang="en-US" dirty="0" smtClean="0"/>
              <a:t>The conflict between the 50 or 99 day count to Shavuot is now </a:t>
            </a:r>
            <a:br>
              <a:rPr lang="en-US" dirty="0" smtClean="0"/>
            </a:br>
            <a:r>
              <a:rPr lang="en-US" dirty="0" smtClean="0"/>
              <a:t>one of the largest controversies.  </a:t>
            </a:r>
            <a:r>
              <a:rPr lang="en-US" b="1" dirty="0" smtClean="0">
                <a:solidFill>
                  <a:srgbClr val="660033"/>
                </a:solidFill>
              </a:rPr>
              <a:t>In fact it is one of the most convoluted twists of a Torah count there ever could be.</a:t>
            </a:r>
          </a:p>
          <a:p>
            <a:r>
              <a:rPr lang="en-US" dirty="0" smtClean="0"/>
              <a:t>There are many reasons why this has become so confusing – </a:t>
            </a:r>
            <a:br>
              <a:rPr lang="en-US" dirty="0" smtClean="0"/>
            </a:br>
            <a:r>
              <a:rPr lang="en-US" dirty="0" smtClean="0"/>
              <a:t>with </a:t>
            </a:r>
            <a:r>
              <a:rPr lang="en-US" b="1" dirty="0" smtClean="0"/>
              <a:t>most of the confusion stemming from leadership </a:t>
            </a:r>
            <a:r>
              <a:rPr lang="en-US" dirty="0" smtClean="0"/>
              <a:t>– be </a:t>
            </a:r>
            <a:br>
              <a:rPr lang="en-US" dirty="0" smtClean="0"/>
            </a:br>
            <a:r>
              <a:rPr lang="en-US" dirty="0" smtClean="0"/>
              <a:t>it from those of today, or historical scholars.</a:t>
            </a:r>
          </a:p>
          <a:p>
            <a:r>
              <a:rPr lang="en-US" dirty="0" smtClean="0"/>
              <a:t>The average individual that wants to know the truth, usually </a:t>
            </a:r>
            <a:br>
              <a:rPr lang="en-US" dirty="0" smtClean="0"/>
            </a:br>
            <a:r>
              <a:rPr lang="en-US" dirty="0" smtClean="0"/>
              <a:t>is not well-enough equipped to sort through the confusion </a:t>
            </a:r>
            <a:br>
              <a:rPr lang="en-US" dirty="0" smtClean="0"/>
            </a:br>
            <a:r>
              <a:rPr lang="en-US" b="1" u="sng" dirty="0" smtClean="0"/>
              <a:t>usin</a:t>
            </a:r>
            <a:r>
              <a:rPr lang="en-US" b="1" dirty="0" smtClean="0"/>
              <a:t>g </a:t>
            </a:r>
            <a:r>
              <a:rPr lang="en-US" b="1" u="sng" dirty="0" smtClean="0"/>
              <a:t>Scri</a:t>
            </a:r>
            <a:r>
              <a:rPr lang="en-US" b="1" dirty="0" smtClean="0"/>
              <a:t>p</a:t>
            </a:r>
            <a:r>
              <a:rPr lang="en-US" b="1" u="sng" dirty="0" smtClean="0"/>
              <a:t>ture alone</a:t>
            </a:r>
            <a:r>
              <a:rPr lang="en-US" dirty="0" smtClean="0"/>
              <a:t>.</a:t>
            </a:r>
          </a:p>
          <a:p>
            <a:r>
              <a:rPr lang="en-US" b="1" u="sng" dirty="0" smtClean="0">
                <a:solidFill>
                  <a:srgbClr val="660033"/>
                </a:solidFill>
              </a:rPr>
              <a:t>Next o</a:t>
            </a:r>
            <a:r>
              <a:rPr lang="en-US" b="1" dirty="0" smtClean="0">
                <a:solidFill>
                  <a:srgbClr val="660033"/>
                </a:solidFill>
              </a:rPr>
              <a:t>p</a:t>
            </a:r>
            <a:r>
              <a:rPr lang="en-US" b="1" u="sng" dirty="0" smtClean="0">
                <a:solidFill>
                  <a:srgbClr val="660033"/>
                </a:solidFill>
              </a:rPr>
              <a:t>tion</a:t>
            </a:r>
            <a:r>
              <a:rPr lang="en-US" dirty="0" smtClean="0">
                <a:solidFill>
                  <a:srgbClr val="660033"/>
                </a:solidFill>
              </a:rPr>
              <a:t>:  </a:t>
            </a:r>
            <a:r>
              <a:rPr lang="en-US" dirty="0" smtClean="0"/>
              <a:t>Many turn to the internet, or secular historical sources for answers – </a:t>
            </a:r>
            <a:r>
              <a:rPr lang="en-US" b="1" dirty="0" smtClean="0">
                <a:ln>
                  <a:solidFill>
                    <a:srgbClr val="002060"/>
                  </a:solidFill>
                </a:ln>
                <a:solidFill>
                  <a:srgbClr val="FF0000"/>
                </a:solidFill>
              </a:rPr>
              <a:t>not knowing if the information will </a:t>
            </a:r>
            <a:br>
              <a:rPr lang="en-US" b="1" dirty="0" smtClean="0">
                <a:ln>
                  <a:solidFill>
                    <a:srgbClr val="002060"/>
                  </a:solidFill>
                </a:ln>
                <a:solidFill>
                  <a:srgbClr val="FF0000"/>
                </a:solidFill>
              </a:rPr>
            </a:br>
            <a:r>
              <a:rPr lang="en-US" b="1" dirty="0" smtClean="0">
                <a:ln>
                  <a:solidFill>
                    <a:srgbClr val="002060"/>
                  </a:solidFill>
                </a:ln>
                <a:solidFill>
                  <a:srgbClr val="FF0000"/>
                </a:solidFill>
              </a:rPr>
              <a:t>align with </a:t>
            </a:r>
            <a:r>
              <a:rPr lang="en-US" b="1" u="sng" dirty="0" smtClean="0">
                <a:ln>
                  <a:solidFill>
                    <a:srgbClr val="002060"/>
                  </a:solidFill>
                </a:ln>
                <a:solidFill>
                  <a:srgbClr val="0000FF"/>
                </a:solidFill>
              </a:rPr>
              <a:t>Torah</a:t>
            </a:r>
            <a:r>
              <a:rPr lang="en-US" b="1" dirty="0" smtClean="0">
                <a:ln>
                  <a:solidFill>
                    <a:srgbClr val="002060"/>
                  </a:solidFill>
                </a:ln>
                <a:solidFill>
                  <a:srgbClr val="FF0000"/>
                </a:solidFill>
              </a:rPr>
              <a:t> or not.</a:t>
            </a:r>
            <a:r>
              <a:rPr lang="en-US" dirty="0" smtClean="0">
                <a:ln>
                  <a:solidFill>
                    <a:srgbClr val="002060"/>
                  </a:solidFill>
                </a:ln>
              </a:rPr>
              <a:t>  </a:t>
            </a:r>
            <a:r>
              <a:rPr lang="en-US" dirty="0" smtClean="0"/>
              <a:t>This is nothing short of </a:t>
            </a:r>
            <a:r>
              <a:rPr lang="en-US" b="1" u="sng" dirty="0" smtClean="0"/>
              <a:t>dan</a:t>
            </a:r>
            <a:r>
              <a:rPr lang="en-US" b="1" dirty="0" smtClean="0"/>
              <a:t>g</a:t>
            </a:r>
            <a:r>
              <a:rPr lang="en-US" b="1" u="sng" dirty="0" smtClean="0"/>
              <a:t>erous</a:t>
            </a:r>
            <a:r>
              <a:rPr lang="en-US" b="1" dirty="0" smtClean="0"/>
              <a:t>!</a:t>
            </a:r>
          </a:p>
          <a:p>
            <a:r>
              <a:rPr lang="en-US" b="1" dirty="0" smtClean="0"/>
              <a:t>But, </a:t>
            </a:r>
            <a:r>
              <a:rPr lang="en-US" dirty="0" smtClean="0"/>
              <a:t>all information gleaned just “sounds so good.”</a:t>
            </a:r>
          </a:p>
          <a:p>
            <a:r>
              <a:rPr lang="en-US" sz="2600" b="1" dirty="0" smtClean="0">
                <a:solidFill>
                  <a:srgbClr val="660033"/>
                </a:solidFill>
              </a:rPr>
              <a:t>Remember what Yahusha said four times in Matthew 24?</a:t>
            </a:r>
          </a:p>
          <a:p>
            <a:endParaRPr lang="en-US" dirty="0" smtClean="0"/>
          </a:p>
          <a:p>
            <a:endParaRPr lang="en-US" dirty="0" smtClean="0"/>
          </a:p>
          <a:p>
            <a:endParaRPr lang="en-US" dirty="0" smtClean="0"/>
          </a:p>
          <a:p>
            <a:endParaRPr lang="en-US" dirty="0"/>
          </a:p>
        </p:txBody>
      </p:sp>
      <p:sp>
        <p:nvSpPr>
          <p:cNvPr id="6" name="Slide Number Placeholder 3"/>
          <p:cNvSpPr txBox="1">
            <a:spLocks/>
          </p:cNvSpPr>
          <p:nvPr/>
        </p:nvSpPr>
        <p:spPr>
          <a:xfrm>
            <a:off x="11567020" y="6381328"/>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z="1200" b="1" smtClean="0">
                <a:solidFill>
                  <a:schemeClr val="tx2"/>
                </a:solidFill>
              </a:rPr>
              <a:pPr/>
              <a:t>3</a:t>
            </a:fld>
            <a:endParaRPr lang="en-US" sz="1200" b="1" dirty="0">
              <a:solidFill>
                <a:schemeClr val="tx2"/>
              </a:solidFill>
            </a:endParaRPr>
          </a:p>
        </p:txBody>
      </p:sp>
      <p:cxnSp>
        <p:nvCxnSpPr>
          <p:cNvPr id="8" name="Straight Connector 7"/>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8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alphaModFix amt="7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453336"/>
            <a:ext cx="477789" cy="365125"/>
          </a:xfrm>
        </p:spPr>
        <p:txBody>
          <a:bodyPr/>
          <a:lstStyle/>
          <a:p>
            <a:fld id="{81FEFA0A-2F20-4B60-98C6-5FFDA469AA1C}" type="slidenum">
              <a:rPr lang="en-US" b="1" smtClean="0">
                <a:solidFill>
                  <a:schemeClr val="tx2"/>
                </a:solidFill>
              </a:rPr>
              <a:pPr/>
              <a:t>30</a:t>
            </a:fld>
            <a:endParaRPr lang="en-US" b="1" dirty="0">
              <a:solidFill>
                <a:schemeClr val="tx2"/>
              </a:solidFill>
            </a:endParaRPr>
          </a:p>
        </p:txBody>
      </p:sp>
      <p:sp>
        <p:nvSpPr>
          <p:cNvPr id="3" name="Text Placeholder 2"/>
          <p:cNvSpPr>
            <a:spLocks noGrp="1"/>
          </p:cNvSpPr>
          <p:nvPr>
            <p:ph type="body" idx="1"/>
          </p:nvPr>
        </p:nvSpPr>
        <p:spPr>
          <a:xfrm>
            <a:off x="189757" y="-72008"/>
            <a:ext cx="11809312" cy="6930008"/>
          </a:xfrm>
          <a:noFill/>
          <a:ln>
            <a:noFill/>
          </a:ln>
          <a:effectLst/>
        </p:spPr>
        <p:txBody>
          <a:bodyPr anchor="ctr">
            <a:normAutofit fontScale="77500" lnSpcReduction="20000"/>
            <a:scene3d>
              <a:camera prst="orthographicFront"/>
              <a:lightRig rig="threePt" dir="t"/>
            </a:scene3d>
            <a:sp3d extrusionH="57150">
              <a:bevelT w="38100" h="38100" prst="angle"/>
            </a:sp3d>
          </a:bodyPr>
          <a:lstStyle/>
          <a:p>
            <a:pPr algn="ctr">
              <a:lnSpc>
                <a:spcPct val="150000"/>
              </a:lnSpc>
            </a:pPr>
            <a:r>
              <a:rPr lang="en-CA" sz="4600" b="1" dirty="0" smtClean="0">
                <a:solidFill>
                  <a:schemeClr val="accent1">
                    <a:lumMod val="75000"/>
                  </a:schemeClr>
                </a:solidFill>
                <a:effectLst/>
                <a:latin typeface="Comic Sans MS" pitchFamily="66" charset="0"/>
              </a:rPr>
              <a:t>Things to remember for this study</a:t>
            </a:r>
            <a:r>
              <a:rPr lang="en-CA" sz="4000" b="1" dirty="0" smtClean="0">
                <a:solidFill>
                  <a:schemeClr val="accent1">
                    <a:lumMod val="75000"/>
                  </a:schemeClr>
                </a:solidFill>
                <a:effectLst/>
                <a:latin typeface="Comic Sans MS" pitchFamily="66" charset="0"/>
              </a:rPr>
              <a:t>:</a:t>
            </a:r>
            <a:r>
              <a:rPr lang="en-CA" sz="4000" b="1" dirty="0" smtClean="0">
                <a:solidFill>
                  <a:srgbClr val="993300"/>
                </a:solidFill>
                <a:effectLst>
                  <a:glow rad="127000">
                    <a:schemeClr val="bg1"/>
                  </a:glow>
                </a:effectLst>
                <a:latin typeface="Comic Sans MS" pitchFamily="66" charset="0"/>
              </a:rPr>
              <a:t/>
            </a:r>
            <a:br>
              <a:rPr lang="en-CA" sz="4000" b="1" dirty="0" smtClean="0">
                <a:solidFill>
                  <a:srgbClr val="993300"/>
                </a:solidFill>
                <a:effectLst>
                  <a:glow rad="127000">
                    <a:schemeClr val="bg1"/>
                  </a:glow>
                </a:effectLst>
                <a:latin typeface="Comic Sans MS" pitchFamily="66" charset="0"/>
              </a:rPr>
            </a:br>
            <a:endParaRPr lang="en-CA" sz="1100" b="1" dirty="0" smtClean="0">
              <a:solidFill>
                <a:srgbClr val="993300"/>
              </a:solidFill>
              <a:effectLst>
                <a:glow rad="127000">
                  <a:schemeClr val="bg1"/>
                </a:glow>
              </a:effectLst>
              <a:latin typeface="Comic Sans MS" pitchFamily="66" charset="0"/>
            </a:endParaRPr>
          </a:p>
          <a:p>
            <a:pPr marL="514350" indent="-514350" algn="ctr">
              <a:lnSpc>
                <a:spcPct val="150000"/>
              </a:lnSpc>
              <a:buAutoNum type="arabicParenR"/>
            </a:pPr>
            <a:r>
              <a:rPr lang="en-CA" sz="3300" b="1" dirty="0" smtClean="0">
                <a:solidFill>
                  <a:schemeClr val="accent6"/>
                </a:solidFill>
                <a:effectLst>
                  <a:glow rad="127000">
                    <a:schemeClr val="bg1"/>
                  </a:glow>
                </a:effectLst>
                <a:latin typeface="Comic Sans MS" pitchFamily="66" charset="0"/>
              </a:rPr>
              <a:t> The Wave Sheaf offering during the Passover Festival was </a:t>
            </a:r>
            <a:br>
              <a:rPr lang="en-CA" sz="3300" b="1" dirty="0" smtClean="0">
                <a:solidFill>
                  <a:schemeClr val="accent6"/>
                </a:solidFill>
                <a:effectLst>
                  <a:glow rad="127000">
                    <a:schemeClr val="bg1"/>
                  </a:glow>
                </a:effectLst>
                <a:latin typeface="Comic Sans MS" pitchFamily="66" charset="0"/>
              </a:rPr>
            </a:br>
            <a:r>
              <a:rPr lang="en-CA" sz="3300" b="1" dirty="0" smtClean="0">
                <a:solidFill>
                  <a:schemeClr val="accent6"/>
                </a:solidFill>
                <a:effectLst>
                  <a:glow rad="127000">
                    <a:schemeClr val="bg1"/>
                  </a:glow>
                </a:effectLst>
                <a:latin typeface="Comic Sans MS" pitchFamily="66" charset="0"/>
              </a:rPr>
              <a:t>wheat as it was in the greening of the ear [not barley].  </a:t>
            </a:r>
            <a:br>
              <a:rPr lang="en-CA" sz="3300" b="1" dirty="0" smtClean="0">
                <a:solidFill>
                  <a:schemeClr val="accent6"/>
                </a:solidFill>
                <a:effectLst>
                  <a:glow rad="127000">
                    <a:schemeClr val="bg1"/>
                  </a:glow>
                </a:effectLst>
                <a:latin typeface="Comic Sans MS" pitchFamily="66" charset="0"/>
              </a:rPr>
            </a:br>
            <a:r>
              <a:rPr lang="en-CA" sz="3300" b="1" dirty="0" smtClean="0">
                <a:solidFill>
                  <a:schemeClr val="accent6"/>
                </a:solidFill>
                <a:effectLst>
                  <a:glow rad="127000">
                    <a:schemeClr val="bg1"/>
                  </a:glow>
                </a:effectLst>
                <a:latin typeface="Comic Sans MS" pitchFamily="66" charset="0"/>
              </a:rPr>
              <a:t>This would have been the winter wheat.</a:t>
            </a:r>
          </a:p>
          <a:p>
            <a:pPr marL="514350" indent="-514350" algn="ctr">
              <a:lnSpc>
                <a:spcPct val="150000"/>
              </a:lnSpc>
              <a:buAutoNum type="arabicParenR"/>
            </a:pPr>
            <a:r>
              <a:rPr lang="en-CA" sz="3300" b="1" dirty="0" smtClean="0">
                <a:solidFill>
                  <a:srgbClr val="0070C0"/>
                </a:solidFill>
                <a:effectLst>
                  <a:glow rad="127000">
                    <a:schemeClr val="bg1"/>
                  </a:glow>
                </a:effectLst>
                <a:latin typeface="Comic Sans MS" pitchFamily="66" charset="0"/>
              </a:rPr>
              <a:t> By Shavuot (50 days after Wave Sheaf) this </a:t>
            </a:r>
            <a:br>
              <a:rPr lang="en-CA" sz="3300" b="1" dirty="0" smtClean="0">
                <a:solidFill>
                  <a:srgbClr val="0070C0"/>
                </a:solidFill>
                <a:effectLst>
                  <a:glow rad="127000">
                    <a:schemeClr val="bg1"/>
                  </a:glow>
                </a:effectLst>
                <a:latin typeface="Comic Sans MS" pitchFamily="66" charset="0"/>
              </a:rPr>
            </a:br>
            <a:r>
              <a:rPr lang="en-CA" sz="3300" b="1" dirty="0" smtClean="0">
                <a:solidFill>
                  <a:srgbClr val="0070C0"/>
                </a:solidFill>
                <a:effectLst>
                  <a:glow rad="127000">
                    <a:schemeClr val="bg1"/>
                  </a:glow>
                </a:effectLst>
                <a:latin typeface="Comic Sans MS" pitchFamily="66" charset="0"/>
              </a:rPr>
              <a:t>winter wheat will ripen to golden grain, ready to provide </a:t>
            </a:r>
            <a:br>
              <a:rPr lang="en-CA" sz="3300" b="1" dirty="0" smtClean="0">
                <a:solidFill>
                  <a:srgbClr val="0070C0"/>
                </a:solidFill>
                <a:effectLst>
                  <a:glow rad="127000">
                    <a:schemeClr val="bg1"/>
                  </a:glow>
                </a:effectLst>
                <a:latin typeface="Comic Sans MS" pitchFamily="66" charset="0"/>
              </a:rPr>
            </a:br>
            <a:r>
              <a:rPr lang="en-CA" sz="3300" b="1" dirty="0" smtClean="0">
                <a:solidFill>
                  <a:srgbClr val="0070C0"/>
                </a:solidFill>
                <a:effectLst>
                  <a:glow rad="127000">
                    <a:schemeClr val="bg1"/>
                  </a:glow>
                </a:effectLst>
                <a:latin typeface="Comic Sans MS" pitchFamily="66" charset="0"/>
              </a:rPr>
              <a:t>fine flour for the Pentecost loaves of bread.</a:t>
            </a:r>
          </a:p>
          <a:p>
            <a:pPr marL="514350" indent="-514350" algn="ctr">
              <a:lnSpc>
                <a:spcPct val="150000"/>
              </a:lnSpc>
              <a:buAutoNum type="arabicParenR"/>
            </a:pPr>
            <a:r>
              <a:rPr lang="en-CA" sz="3300" b="1" dirty="0" smtClean="0">
                <a:solidFill>
                  <a:srgbClr val="FFFF00"/>
                </a:solidFill>
                <a:effectLst>
                  <a:glow rad="127000">
                    <a:srgbClr val="663300"/>
                  </a:glow>
                </a:effectLst>
                <a:latin typeface="Comic Sans MS" pitchFamily="66" charset="0"/>
              </a:rPr>
              <a:t>Wheat was also planted at the equinox, of the new year.  </a:t>
            </a:r>
            <a:br>
              <a:rPr lang="en-CA" sz="3300" b="1" dirty="0" smtClean="0">
                <a:solidFill>
                  <a:srgbClr val="FFFF00"/>
                </a:solidFill>
                <a:effectLst>
                  <a:glow rad="127000">
                    <a:srgbClr val="663300"/>
                  </a:glow>
                </a:effectLst>
                <a:latin typeface="Comic Sans MS" pitchFamily="66" charset="0"/>
              </a:rPr>
            </a:br>
            <a:r>
              <a:rPr lang="en-CA" sz="3300" b="1" dirty="0" smtClean="0">
                <a:solidFill>
                  <a:srgbClr val="FFFF00"/>
                </a:solidFill>
                <a:effectLst>
                  <a:glow rad="127000">
                    <a:srgbClr val="663300"/>
                  </a:glow>
                </a:effectLst>
                <a:latin typeface="Comic Sans MS" pitchFamily="66" charset="0"/>
              </a:rPr>
              <a:t>This wheat will need about 100 days to become golden grain, ripening in July-Aug, being known as summer wheat.  This summer wheat was used as seed for the next winter wheat crop.</a:t>
            </a:r>
          </a:p>
        </p:txBody>
      </p:sp>
    </p:spTree>
    <p:extLst>
      <p:ext uri="{BB962C8B-B14F-4D97-AF65-F5344CB8AC3E}">
        <p14:creationId xmlns:p14="http://schemas.microsoft.com/office/powerpoint/2010/main" val="334158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16200000" scaled="1"/>
          <a:tileRect/>
        </a:gradFill>
        <a:effectLst/>
      </p:bgPr>
    </p:bg>
    <p:spTree>
      <p:nvGrpSpPr>
        <p:cNvPr id="1" name=""/>
        <p:cNvGrpSpPr/>
        <p:nvPr/>
      </p:nvGrpSpPr>
      <p:grpSpPr>
        <a:xfrm>
          <a:off x="0" y="0"/>
          <a:ext cx="0" cy="0"/>
          <a:chOff x="0" y="0"/>
          <a:chExt cx="0" cy="0"/>
        </a:xfrm>
      </p:grpSpPr>
      <p:sp>
        <p:nvSpPr>
          <p:cNvPr id="11" name="Slide Number Placeholder 1"/>
          <p:cNvSpPr>
            <a:spLocks noGrp="1"/>
          </p:cNvSpPr>
          <p:nvPr>
            <p:ph type="sldNum" sz="quarter" idx="12"/>
          </p:nvPr>
        </p:nvSpPr>
        <p:spPr>
          <a:xfrm>
            <a:off x="9190756" y="6381328"/>
            <a:ext cx="2844059" cy="365125"/>
          </a:xfrm>
        </p:spPr>
        <p:txBody>
          <a:bodyPr/>
          <a:lstStyle/>
          <a:p>
            <a:fld id="{81FEFA0A-2F20-4B60-98C6-5FFDA469AA1C}" type="slidenum">
              <a:rPr lang="en-US" b="1" smtClean="0">
                <a:solidFill>
                  <a:srgbClr val="FFFFCC"/>
                </a:solidFill>
              </a:rPr>
              <a:pPr/>
              <a:t>31</a:t>
            </a:fld>
            <a:endParaRPr lang="en-US" b="1" dirty="0">
              <a:solidFill>
                <a:srgbClr val="FFFFCC"/>
              </a:solidFill>
            </a:endParaRPr>
          </a:p>
        </p:txBody>
      </p:sp>
      <p:sp>
        <p:nvSpPr>
          <p:cNvPr id="12" name="Title 1"/>
          <p:cNvSpPr txBox="1">
            <a:spLocks/>
          </p:cNvSpPr>
          <p:nvPr/>
        </p:nvSpPr>
        <p:spPr>
          <a:xfrm>
            <a:off x="-1" y="260648"/>
            <a:ext cx="12188825" cy="792088"/>
          </a:xfrm>
          <a:prstGeom prst="rect">
            <a:avLst/>
          </a:prstGeom>
        </p:spPr>
        <p:txBody>
          <a:bodyPr>
            <a:normAutofit fontScale="97500"/>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sz="4000" b="1" spc="150" dirty="0" smtClean="0">
                <a:ln w="11430">
                  <a:solidFill>
                    <a:srgbClr val="002060"/>
                  </a:solidFill>
                </a:ln>
                <a:solidFill>
                  <a:srgbClr val="F8F8F8"/>
                </a:solidFill>
                <a:effectLst>
                  <a:outerShdw blurRad="25400" algn="tl" rotWithShape="0">
                    <a:srgbClr val="000000">
                      <a:alpha val="43000"/>
                    </a:srgbClr>
                  </a:outerShdw>
                </a:effectLst>
                <a:latin typeface="Berlin Sans FB Demi" pitchFamily="34" charset="0"/>
              </a:rPr>
              <a:t>Mosheh &amp; the Exodus- Covenant Calendar Club</a:t>
            </a:r>
            <a:endParaRPr lang="en-US" sz="3100" spc="150" dirty="0">
              <a:ln w="11430">
                <a:solidFill>
                  <a:srgbClr val="002060"/>
                </a:solidFill>
              </a:ln>
              <a:solidFill>
                <a:srgbClr val="00FFFF"/>
              </a:solidFill>
              <a:latin typeface="Berlin Sans FB Demi" pitchFamily="34" charset="0"/>
            </a:endParaRPr>
          </a:p>
        </p:txBody>
      </p:sp>
      <p:sp>
        <p:nvSpPr>
          <p:cNvPr id="13" name="Content Placeholder 2"/>
          <p:cNvSpPr txBox="1">
            <a:spLocks/>
          </p:cNvSpPr>
          <p:nvPr/>
        </p:nvSpPr>
        <p:spPr>
          <a:xfrm>
            <a:off x="5086300" y="1052736"/>
            <a:ext cx="7030516" cy="5529478"/>
          </a:xfrm>
          <a:prstGeom prst="rect">
            <a:avLst/>
          </a:prstGeom>
        </p:spPr>
        <p:txBody>
          <a:bodyPr>
            <a:normAutofit fontScale="92500"/>
            <a:scene3d>
              <a:camera prst="orthographicFront"/>
              <a:lightRig rig="threePt" dir="t"/>
            </a:scene3d>
            <a:sp3d extrusionH="57150">
              <a:bevelT h="25400" prst="softRound"/>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nSpc>
                <a:spcPct val="120000"/>
              </a:lnSpc>
              <a:buFont typeface="Arial" pitchFamily="34" charset="0"/>
              <a:buNone/>
            </a:pPr>
            <a:r>
              <a:rPr lang="en-US" b="1" u="sng" dirty="0" smtClean="0">
                <a:solidFill>
                  <a:schemeClr val="bg1"/>
                </a:solidFill>
                <a:latin typeface="Comic Sans MS" pitchFamily="66" charset="0"/>
              </a:rPr>
              <a:t>Note</a:t>
            </a:r>
            <a:r>
              <a:rPr lang="en-US" dirty="0" smtClean="0">
                <a:solidFill>
                  <a:schemeClr val="bg1"/>
                </a:solidFill>
                <a:latin typeface="Comic Sans MS" pitchFamily="66" charset="0"/>
              </a:rPr>
              <a:t>:  There are </a:t>
            </a:r>
            <a:r>
              <a:rPr lang="en-US" b="1" u="sng" dirty="0" smtClean="0">
                <a:solidFill>
                  <a:schemeClr val="bg1"/>
                </a:solidFill>
                <a:latin typeface="Comic Sans MS" pitchFamily="66" charset="0"/>
              </a:rPr>
              <a:t>man</a:t>
            </a:r>
            <a:r>
              <a:rPr lang="en-US" b="1" dirty="0" smtClean="0">
                <a:solidFill>
                  <a:schemeClr val="bg1"/>
                </a:solidFill>
                <a:latin typeface="Comic Sans MS" pitchFamily="66" charset="0"/>
              </a:rPr>
              <a:t>y </a:t>
            </a:r>
            <a:r>
              <a:rPr lang="en-US" b="1" u="sng" dirty="0" smtClean="0">
                <a:solidFill>
                  <a:schemeClr val="bg1"/>
                </a:solidFill>
                <a:latin typeface="Comic Sans MS" pitchFamily="66" charset="0"/>
              </a:rPr>
              <a:t>details</a:t>
            </a:r>
            <a:r>
              <a:rPr lang="en-US" b="1" dirty="0" smtClean="0">
                <a:solidFill>
                  <a:schemeClr val="bg1"/>
                </a:solidFill>
                <a:latin typeface="Comic Sans MS" pitchFamily="66" charset="0"/>
              </a:rPr>
              <a:t> </a:t>
            </a:r>
            <a:r>
              <a:rPr lang="en-US" dirty="0" smtClean="0">
                <a:solidFill>
                  <a:schemeClr val="bg1"/>
                </a:solidFill>
                <a:latin typeface="Comic Sans MS" pitchFamily="66" charset="0"/>
              </a:rPr>
              <a:t>in this study that are necessary to fully understand today’s study.</a:t>
            </a:r>
            <a:endParaRPr lang="en-US" sz="100" dirty="0" smtClean="0">
              <a:solidFill>
                <a:schemeClr val="bg1"/>
              </a:solidFill>
              <a:latin typeface="Comic Sans MS" pitchFamily="66" charset="0"/>
            </a:endParaRPr>
          </a:p>
          <a:p>
            <a:pPr marL="0" indent="0">
              <a:buFont typeface="Arial" pitchFamily="34" charset="0"/>
              <a:buNone/>
            </a:pPr>
            <a:r>
              <a:rPr lang="en-US" b="1" dirty="0" smtClean="0">
                <a:solidFill>
                  <a:srgbClr val="00FFFF"/>
                </a:solidFill>
                <a:latin typeface="Comic Sans MS" pitchFamily="66" charset="0"/>
              </a:rPr>
              <a:t>The first Passover out of Egypt proves: </a:t>
            </a:r>
          </a:p>
          <a:p>
            <a:pPr marL="452438" indent="-457200">
              <a:buClr>
                <a:srgbClr val="FF99FF"/>
              </a:buClr>
              <a:buFont typeface="+mj-lt"/>
              <a:buAutoNum type="arabicPeriod"/>
            </a:pPr>
            <a:r>
              <a:rPr lang="en-US" dirty="0" smtClean="0">
                <a:solidFill>
                  <a:schemeClr val="bg1"/>
                </a:solidFill>
                <a:latin typeface="Comic Sans MS" pitchFamily="66" charset="0"/>
              </a:rPr>
              <a:t>Abib 1 – New Year Day:  4</a:t>
            </a:r>
            <a:r>
              <a:rPr lang="en-US" baseline="30000" dirty="0" smtClean="0">
                <a:solidFill>
                  <a:schemeClr val="bg1"/>
                </a:solidFill>
                <a:latin typeface="Comic Sans MS" pitchFamily="66" charset="0"/>
              </a:rPr>
              <a:t>th</a:t>
            </a:r>
            <a:r>
              <a:rPr lang="en-US" dirty="0" smtClean="0">
                <a:solidFill>
                  <a:schemeClr val="bg1"/>
                </a:solidFill>
                <a:latin typeface="Comic Sans MS" pitchFamily="66" charset="0"/>
              </a:rPr>
              <a:t> cycle [</a:t>
            </a:r>
            <a:r>
              <a:rPr lang="en-US" sz="1900" dirty="0" smtClean="0">
                <a:solidFill>
                  <a:schemeClr val="bg1"/>
                </a:solidFill>
                <a:latin typeface="Comic Sans MS" pitchFamily="66" charset="0"/>
              </a:rPr>
              <a:t>Wed</a:t>
            </a:r>
            <a:r>
              <a:rPr lang="en-US" dirty="0" smtClean="0">
                <a:solidFill>
                  <a:schemeClr val="bg1"/>
                </a:solidFill>
                <a:latin typeface="Comic Sans MS" pitchFamily="66" charset="0"/>
              </a:rPr>
              <a:t>].</a:t>
            </a:r>
          </a:p>
          <a:p>
            <a:pPr marL="452438" indent="-457200">
              <a:buClr>
                <a:srgbClr val="FF99FF"/>
              </a:buClr>
              <a:buFont typeface="+mj-lt"/>
              <a:buAutoNum type="arabicPeriod"/>
            </a:pPr>
            <a:r>
              <a:rPr lang="en-US" dirty="0" smtClean="0">
                <a:solidFill>
                  <a:schemeClr val="bg1"/>
                </a:solidFill>
                <a:latin typeface="Comic Sans MS" pitchFamily="66" charset="0"/>
              </a:rPr>
              <a:t>Abib 14 Passover:  3</a:t>
            </a:r>
            <a:r>
              <a:rPr lang="en-US" baseline="30000" dirty="0" smtClean="0">
                <a:solidFill>
                  <a:schemeClr val="bg1"/>
                </a:solidFill>
                <a:latin typeface="Comic Sans MS" pitchFamily="66" charset="0"/>
              </a:rPr>
              <a:t>rd</a:t>
            </a:r>
            <a:r>
              <a:rPr lang="en-US" dirty="0" smtClean="0">
                <a:solidFill>
                  <a:schemeClr val="bg1"/>
                </a:solidFill>
                <a:latin typeface="Comic Sans MS" pitchFamily="66" charset="0"/>
              </a:rPr>
              <a:t> cycle [</a:t>
            </a:r>
            <a:r>
              <a:rPr lang="en-US" sz="1900" dirty="0" smtClean="0">
                <a:solidFill>
                  <a:schemeClr val="bg1"/>
                </a:solidFill>
                <a:latin typeface="Comic Sans MS" pitchFamily="66" charset="0"/>
              </a:rPr>
              <a:t>Tues</a:t>
            </a:r>
            <a:r>
              <a:rPr lang="en-US" dirty="0" smtClean="0">
                <a:solidFill>
                  <a:schemeClr val="bg1"/>
                </a:solidFill>
                <a:latin typeface="Comic Sans MS" pitchFamily="66" charset="0"/>
              </a:rPr>
              <a:t>].</a:t>
            </a:r>
          </a:p>
          <a:p>
            <a:pPr marL="452438" indent="-457200">
              <a:buClr>
                <a:srgbClr val="FF99FF"/>
              </a:buClr>
              <a:buFont typeface="+mj-lt"/>
              <a:buAutoNum type="arabicPeriod"/>
            </a:pPr>
            <a:r>
              <a:rPr lang="en-US" dirty="0" smtClean="0">
                <a:solidFill>
                  <a:schemeClr val="bg1"/>
                </a:solidFill>
                <a:latin typeface="Comic Sans MS" pitchFamily="66" charset="0"/>
              </a:rPr>
              <a:t>Red Sea Crossing:  Abib 17</a:t>
            </a:r>
            <a:r>
              <a:rPr lang="en-US" baseline="30000" dirty="0" smtClean="0">
                <a:solidFill>
                  <a:schemeClr val="bg1"/>
                </a:solidFill>
                <a:latin typeface="Comic Sans MS" pitchFamily="66" charset="0"/>
              </a:rPr>
              <a:t>th</a:t>
            </a:r>
            <a:r>
              <a:rPr lang="en-US" dirty="0" smtClean="0">
                <a:solidFill>
                  <a:schemeClr val="bg1"/>
                </a:solidFill>
                <a:latin typeface="Comic Sans MS" pitchFamily="66" charset="0"/>
              </a:rPr>
              <a:t> night [</a:t>
            </a:r>
            <a:r>
              <a:rPr lang="en-US" sz="1900" dirty="0" smtClean="0">
                <a:solidFill>
                  <a:schemeClr val="bg1"/>
                </a:solidFill>
                <a:latin typeface="Comic Sans MS" pitchFamily="66" charset="0"/>
              </a:rPr>
              <a:t>Fri - 6</a:t>
            </a:r>
            <a:r>
              <a:rPr lang="en-US" sz="1900" baseline="30000" dirty="0" smtClean="0">
                <a:solidFill>
                  <a:schemeClr val="bg1"/>
                </a:solidFill>
                <a:latin typeface="Comic Sans MS" pitchFamily="66" charset="0"/>
              </a:rPr>
              <a:t>th</a:t>
            </a:r>
            <a:r>
              <a:rPr lang="en-US" sz="1900" dirty="0" smtClean="0">
                <a:solidFill>
                  <a:schemeClr val="bg1"/>
                </a:solidFill>
                <a:latin typeface="Comic Sans MS" pitchFamily="66" charset="0"/>
              </a:rPr>
              <a:t> cycle</a:t>
            </a:r>
            <a:r>
              <a:rPr lang="en-US" dirty="0" smtClean="0">
                <a:solidFill>
                  <a:schemeClr val="bg1"/>
                </a:solidFill>
                <a:latin typeface="Comic Sans MS" pitchFamily="66" charset="0"/>
              </a:rPr>
              <a:t>].</a:t>
            </a:r>
          </a:p>
          <a:p>
            <a:pPr marL="452438" indent="-457200">
              <a:buClr>
                <a:srgbClr val="FF99FF"/>
              </a:buClr>
              <a:buFont typeface="+mj-lt"/>
              <a:buAutoNum type="arabicPeriod"/>
            </a:pPr>
            <a:r>
              <a:rPr lang="en-US" dirty="0" smtClean="0">
                <a:solidFill>
                  <a:schemeClr val="bg1"/>
                </a:solidFill>
                <a:latin typeface="Comic Sans MS" pitchFamily="66" charset="0"/>
              </a:rPr>
              <a:t>If the Wave Sheaf Festival Pattern would </a:t>
            </a:r>
            <a:br>
              <a:rPr lang="en-US" dirty="0" smtClean="0">
                <a:solidFill>
                  <a:schemeClr val="bg1"/>
                </a:solidFill>
                <a:latin typeface="Comic Sans MS" pitchFamily="66" charset="0"/>
              </a:rPr>
            </a:br>
            <a:r>
              <a:rPr lang="en-US" dirty="0" smtClean="0">
                <a:solidFill>
                  <a:schemeClr val="bg1"/>
                </a:solidFill>
                <a:latin typeface="Comic Sans MS" pitchFamily="66" charset="0"/>
              </a:rPr>
              <a:t>have been celebrated, placement would have </a:t>
            </a:r>
            <a:br>
              <a:rPr lang="en-US" dirty="0" smtClean="0">
                <a:solidFill>
                  <a:schemeClr val="bg1"/>
                </a:solidFill>
                <a:latin typeface="Comic Sans MS" pitchFamily="66" charset="0"/>
              </a:rPr>
            </a:br>
            <a:r>
              <a:rPr lang="en-US" dirty="0" smtClean="0">
                <a:solidFill>
                  <a:schemeClr val="bg1"/>
                </a:solidFill>
                <a:latin typeface="Comic Sans MS" pitchFamily="66" charset="0"/>
              </a:rPr>
              <a:t>been Abib 19</a:t>
            </a:r>
            <a:r>
              <a:rPr lang="en-US" baseline="30000" dirty="0" smtClean="0">
                <a:solidFill>
                  <a:schemeClr val="bg1"/>
                </a:solidFill>
                <a:latin typeface="Comic Sans MS" pitchFamily="66" charset="0"/>
              </a:rPr>
              <a:t>th</a:t>
            </a:r>
            <a:r>
              <a:rPr lang="en-US" dirty="0" smtClean="0">
                <a:solidFill>
                  <a:schemeClr val="bg1"/>
                </a:solidFill>
                <a:latin typeface="Comic Sans MS" pitchFamily="66" charset="0"/>
              </a:rPr>
              <a:t> [</a:t>
            </a:r>
            <a:r>
              <a:rPr lang="en-US" sz="1900" dirty="0" smtClean="0">
                <a:solidFill>
                  <a:schemeClr val="bg1"/>
                </a:solidFill>
                <a:latin typeface="Comic Sans MS" pitchFamily="66" charset="0"/>
              </a:rPr>
              <a:t>Sun</a:t>
            </a:r>
            <a:r>
              <a:rPr lang="en-US" dirty="0" smtClean="0">
                <a:solidFill>
                  <a:schemeClr val="bg1"/>
                </a:solidFill>
                <a:latin typeface="Comic Sans MS" pitchFamily="66" charset="0"/>
              </a:rPr>
              <a:t>] – start of Omer count.</a:t>
            </a:r>
          </a:p>
          <a:p>
            <a:pPr marL="452438" indent="-457200">
              <a:buClr>
                <a:srgbClr val="FF99FF"/>
              </a:buClr>
              <a:buFont typeface="+mj-lt"/>
              <a:buAutoNum type="arabicPeriod"/>
            </a:pPr>
            <a:r>
              <a:rPr lang="en-US" dirty="0" smtClean="0">
                <a:solidFill>
                  <a:schemeClr val="bg1"/>
                </a:solidFill>
                <a:latin typeface="Comic Sans MS" pitchFamily="66" charset="0"/>
              </a:rPr>
              <a:t>Quail &amp; 1</a:t>
            </a:r>
            <a:r>
              <a:rPr lang="en-US" baseline="30000" dirty="0" smtClean="0">
                <a:solidFill>
                  <a:schemeClr val="bg1"/>
                </a:solidFill>
                <a:latin typeface="Comic Sans MS" pitchFamily="66" charset="0"/>
              </a:rPr>
              <a:t>st</a:t>
            </a:r>
            <a:r>
              <a:rPr lang="en-US" dirty="0" smtClean="0">
                <a:solidFill>
                  <a:schemeClr val="bg1"/>
                </a:solidFill>
                <a:latin typeface="Comic Sans MS" pitchFamily="66" charset="0"/>
              </a:rPr>
              <a:t> Manna week:  2</a:t>
            </a:r>
            <a:r>
              <a:rPr lang="en-US" baseline="30000" dirty="0" smtClean="0">
                <a:solidFill>
                  <a:schemeClr val="bg1"/>
                </a:solidFill>
                <a:latin typeface="Comic Sans MS" pitchFamily="66" charset="0"/>
              </a:rPr>
              <a:t>nd</a:t>
            </a:r>
            <a:r>
              <a:rPr lang="en-US" dirty="0" smtClean="0">
                <a:solidFill>
                  <a:schemeClr val="bg1"/>
                </a:solidFill>
                <a:latin typeface="Comic Sans MS" pitchFamily="66" charset="0"/>
              </a:rPr>
              <a:t> Month from </a:t>
            </a:r>
            <a:br>
              <a:rPr lang="en-US" dirty="0" smtClean="0">
                <a:solidFill>
                  <a:schemeClr val="bg1"/>
                </a:solidFill>
                <a:latin typeface="Comic Sans MS" pitchFamily="66" charset="0"/>
              </a:rPr>
            </a:br>
            <a:r>
              <a:rPr lang="en-US" dirty="0" smtClean="0">
                <a:solidFill>
                  <a:schemeClr val="bg1"/>
                </a:solidFill>
                <a:latin typeface="Comic Sans MS" pitchFamily="66" charset="0"/>
              </a:rPr>
              <a:t>17</a:t>
            </a:r>
            <a:r>
              <a:rPr lang="en-US" baseline="30000" dirty="0" smtClean="0">
                <a:solidFill>
                  <a:schemeClr val="bg1"/>
                </a:solidFill>
                <a:latin typeface="Comic Sans MS" pitchFamily="66" charset="0"/>
              </a:rPr>
              <a:t>th</a:t>
            </a:r>
            <a:r>
              <a:rPr lang="en-US" dirty="0" smtClean="0">
                <a:solidFill>
                  <a:schemeClr val="bg1"/>
                </a:solidFill>
                <a:latin typeface="Comic Sans MS" pitchFamily="66" charset="0"/>
              </a:rPr>
              <a:t> – 23</a:t>
            </a:r>
            <a:r>
              <a:rPr lang="en-US" baseline="30000" dirty="0" smtClean="0">
                <a:solidFill>
                  <a:schemeClr val="bg1"/>
                </a:solidFill>
                <a:latin typeface="Comic Sans MS" pitchFamily="66" charset="0"/>
              </a:rPr>
              <a:t>rd</a:t>
            </a:r>
            <a:r>
              <a:rPr lang="en-US" dirty="0">
                <a:solidFill>
                  <a:schemeClr val="bg1"/>
                </a:solidFill>
                <a:latin typeface="Comic Sans MS" pitchFamily="66" charset="0"/>
              </a:rPr>
              <a:t> </a:t>
            </a:r>
            <a:r>
              <a:rPr lang="en-US" dirty="0" smtClean="0">
                <a:solidFill>
                  <a:schemeClr val="bg1"/>
                </a:solidFill>
                <a:latin typeface="Comic Sans MS" pitchFamily="66" charset="0"/>
              </a:rPr>
              <a:t>[</a:t>
            </a:r>
            <a:r>
              <a:rPr lang="en-US" sz="2200" dirty="0" smtClean="0">
                <a:solidFill>
                  <a:schemeClr val="bg1"/>
                </a:solidFill>
                <a:latin typeface="Comic Sans MS" pitchFamily="66" charset="0"/>
              </a:rPr>
              <a:t>1</a:t>
            </a:r>
            <a:r>
              <a:rPr lang="en-US" sz="2200" baseline="30000" dirty="0" smtClean="0">
                <a:solidFill>
                  <a:schemeClr val="bg1"/>
                </a:solidFill>
                <a:latin typeface="Comic Sans MS" pitchFamily="66" charset="0"/>
              </a:rPr>
              <a:t>st</a:t>
            </a:r>
            <a:r>
              <a:rPr lang="en-US" sz="2200" dirty="0" smtClean="0">
                <a:solidFill>
                  <a:schemeClr val="bg1"/>
                </a:solidFill>
                <a:latin typeface="Comic Sans MS" pitchFamily="66" charset="0"/>
              </a:rPr>
              <a:t> – 7</a:t>
            </a:r>
            <a:r>
              <a:rPr lang="en-US" sz="2200" baseline="30000" dirty="0" smtClean="0">
                <a:solidFill>
                  <a:schemeClr val="bg1"/>
                </a:solidFill>
                <a:latin typeface="Comic Sans MS" pitchFamily="66" charset="0"/>
              </a:rPr>
              <a:t>th</a:t>
            </a:r>
            <a:r>
              <a:rPr lang="en-US" sz="2200" dirty="0" smtClean="0">
                <a:solidFill>
                  <a:schemeClr val="bg1"/>
                </a:solidFill>
                <a:latin typeface="Comic Sans MS" pitchFamily="66" charset="0"/>
              </a:rPr>
              <a:t> cycles / </a:t>
            </a:r>
            <a:r>
              <a:rPr lang="en-US" sz="1900" dirty="0" smtClean="0">
                <a:solidFill>
                  <a:schemeClr val="bg1"/>
                </a:solidFill>
                <a:latin typeface="Comic Sans MS" pitchFamily="66" charset="0"/>
              </a:rPr>
              <a:t>Sunday - Sabbath</a:t>
            </a:r>
            <a:r>
              <a:rPr lang="en-US" dirty="0" smtClean="0">
                <a:solidFill>
                  <a:schemeClr val="bg1"/>
                </a:solidFill>
                <a:latin typeface="Comic Sans MS" pitchFamily="66" charset="0"/>
              </a:rPr>
              <a:t>].</a:t>
            </a:r>
          </a:p>
          <a:p>
            <a:pPr marL="452438" indent="-457200">
              <a:buClr>
                <a:srgbClr val="FF99FF"/>
              </a:buClr>
              <a:buFont typeface="+mj-lt"/>
              <a:buAutoNum type="arabicPeriod"/>
            </a:pPr>
            <a:r>
              <a:rPr lang="en-US" dirty="0" smtClean="0">
                <a:solidFill>
                  <a:schemeClr val="bg1"/>
                </a:solidFill>
                <a:latin typeface="Comic Sans MS" pitchFamily="66" charset="0"/>
              </a:rPr>
              <a:t>Pentecost at Mt Sinai:  3</a:t>
            </a:r>
            <a:r>
              <a:rPr lang="en-US" baseline="30000" dirty="0" smtClean="0">
                <a:solidFill>
                  <a:schemeClr val="bg1"/>
                </a:solidFill>
                <a:latin typeface="Comic Sans MS" pitchFamily="66" charset="0"/>
              </a:rPr>
              <a:t>rd</a:t>
            </a:r>
            <a:r>
              <a:rPr lang="en-US" dirty="0" smtClean="0">
                <a:solidFill>
                  <a:schemeClr val="bg1"/>
                </a:solidFill>
                <a:latin typeface="Comic Sans MS" pitchFamily="66" charset="0"/>
              </a:rPr>
              <a:t> Month 8</a:t>
            </a:r>
            <a:r>
              <a:rPr lang="en-US" baseline="30000" dirty="0" smtClean="0">
                <a:solidFill>
                  <a:schemeClr val="bg1"/>
                </a:solidFill>
                <a:latin typeface="Comic Sans MS" pitchFamily="66" charset="0"/>
              </a:rPr>
              <a:t>th</a:t>
            </a:r>
            <a:r>
              <a:rPr lang="en-US" dirty="0" smtClean="0">
                <a:solidFill>
                  <a:schemeClr val="bg1"/>
                </a:solidFill>
                <a:latin typeface="Comic Sans MS" pitchFamily="66" charset="0"/>
              </a:rPr>
              <a:t> day [</a:t>
            </a:r>
            <a:r>
              <a:rPr lang="en-US" sz="1900" dirty="0" smtClean="0">
                <a:solidFill>
                  <a:schemeClr val="bg1"/>
                </a:solidFill>
                <a:latin typeface="Comic Sans MS" pitchFamily="66" charset="0"/>
              </a:rPr>
              <a:t>Sun</a:t>
            </a:r>
            <a:r>
              <a:rPr lang="en-US" dirty="0" smtClean="0">
                <a:solidFill>
                  <a:schemeClr val="bg1"/>
                </a:solidFill>
                <a:latin typeface="Comic Sans MS" pitchFamily="66" charset="0"/>
              </a:rPr>
              <a:t>].</a:t>
            </a:r>
          </a:p>
          <a:p>
            <a:pPr marL="452438" indent="-457200">
              <a:buClr>
                <a:srgbClr val="FF99FF"/>
              </a:buClr>
              <a:buFont typeface="+mj-lt"/>
              <a:buAutoNum type="arabicPeriod"/>
            </a:pPr>
            <a:endParaRPr lang="en-US" dirty="0" smtClean="0">
              <a:solidFill>
                <a:schemeClr val="bg1"/>
              </a:solidFill>
              <a:latin typeface="Comic Sans MS" pitchFamily="66" charset="0"/>
            </a:endParaRPr>
          </a:p>
          <a:p>
            <a:pPr marL="452438" indent="-457200">
              <a:buFont typeface="+mj-lt"/>
              <a:buAutoNum type="arabicPeriod"/>
            </a:pPr>
            <a:endParaRPr lang="en-US" sz="900" dirty="0">
              <a:solidFill>
                <a:schemeClr val="bg1"/>
              </a:solidFill>
              <a:latin typeface="Comic Sans MS" pitchFamily="66" charset="0"/>
            </a:endParaRPr>
          </a:p>
        </p:txBody>
      </p:sp>
      <p:sp>
        <p:nvSpPr>
          <p:cNvPr id="18" name="Title 1"/>
          <p:cNvSpPr txBox="1">
            <a:spLocks/>
          </p:cNvSpPr>
          <p:nvPr/>
        </p:nvSpPr>
        <p:spPr>
          <a:xfrm rot="21377899">
            <a:off x="-392151" y="1250699"/>
            <a:ext cx="6151122" cy="576064"/>
          </a:xfrm>
          <a:prstGeom prst="rect">
            <a:avLst/>
          </a:prstGeom>
          <a:noFill/>
        </p:spPr>
        <p:txBody>
          <a:bodyPr>
            <a:normAutofit fontScale="97500"/>
            <a:scene3d>
              <a:camera prst="isometricOffAxis2Lef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sz="2800" spc="150" dirty="0" smtClean="0">
                <a:ln w="11430"/>
                <a:solidFill>
                  <a:schemeClr val="accent1">
                    <a:lumMod val="40000"/>
                    <a:lumOff val="60000"/>
                  </a:schemeClr>
                </a:solidFill>
                <a:latin typeface="Berlin Sans FB Demi" pitchFamily="34" charset="0"/>
              </a:rPr>
              <a:t>&lt;www.studythecalendar.com&gt;</a:t>
            </a:r>
            <a:endParaRPr lang="en-US" sz="2800" spc="150" dirty="0">
              <a:ln w="11430"/>
              <a:solidFill>
                <a:schemeClr val="accent1">
                  <a:lumMod val="40000"/>
                  <a:lumOff val="60000"/>
                </a:schemeClr>
              </a:solidFill>
              <a:latin typeface="Berlin Sans FB Demi" pitchFamily="34" charset="0"/>
            </a:endParaRPr>
          </a:p>
        </p:txBody>
      </p:sp>
      <p:grpSp>
        <p:nvGrpSpPr>
          <p:cNvPr id="3" name="Group 2"/>
          <p:cNvGrpSpPr/>
          <p:nvPr/>
        </p:nvGrpSpPr>
        <p:grpSpPr>
          <a:xfrm>
            <a:off x="235455" y="1844824"/>
            <a:ext cx="5026170" cy="3782194"/>
            <a:chOff x="5771151" y="2311102"/>
            <a:chExt cx="5026170" cy="3782194"/>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5771151" y="2311102"/>
              <a:ext cx="5026170" cy="37821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1" name="Picture 3" descr="C:\Users\Rae\Documents\A CF Desktop Feb 2021\Best CCC Logo Clear with colors in circle SM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9921" y="3937248"/>
              <a:ext cx="1143002" cy="118269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955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fade">
                                      <p:cBhvr>
                                        <p:cTn id="7" dur="1000"/>
                                        <p:tgtEl>
                                          <p:spTgt spid="13">
                                            <p:txEl>
                                              <p:pRg st="3" end="3"/>
                                            </p:txEl>
                                          </p:spTgt>
                                        </p:tgtEl>
                                      </p:cBhvr>
                                    </p:animEffect>
                                    <p:anim calcmode="lin" valueType="num">
                                      <p:cBhvr>
                                        <p:cTn id="8"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4" end="4"/>
                                            </p:txEl>
                                          </p:spTgt>
                                        </p:tgtEl>
                                        <p:attrNameLst>
                                          <p:attrName>style.visibility</p:attrName>
                                        </p:attrNameLst>
                                      </p:cBhvr>
                                      <p:to>
                                        <p:strVal val="visible"/>
                                      </p:to>
                                    </p:set>
                                    <p:animEffect transition="in" filter="fade">
                                      <p:cBhvr>
                                        <p:cTn id="14" dur="1000"/>
                                        <p:tgtEl>
                                          <p:spTgt spid="13">
                                            <p:txEl>
                                              <p:pRg st="4" end="4"/>
                                            </p:txEl>
                                          </p:spTgt>
                                        </p:tgtEl>
                                      </p:cBhvr>
                                    </p:animEffect>
                                    <p:anim calcmode="lin" valueType="num">
                                      <p:cBhvr>
                                        <p:cTn id="15"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animEffect transition="in" filter="fade">
                                      <p:cBhvr>
                                        <p:cTn id="21" dur="1000"/>
                                        <p:tgtEl>
                                          <p:spTgt spid="13">
                                            <p:txEl>
                                              <p:pRg st="5" end="5"/>
                                            </p:txEl>
                                          </p:spTgt>
                                        </p:tgtEl>
                                      </p:cBhvr>
                                    </p:animEffect>
                                    <p:anim calcmode="lin" valueType="num">
                                      <p:cBhvr>
                                        <p:cTn id="22"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Effect transition="in" filter="fade">
                                      <p:cBhvr>
                                        <p:cTn id="28" dur="1000"/>
                                        <p:tgtEl>
                                          <p:spTgt spid="13">
                                            <p:txEl>
                                              <p:pRg st="6" end="6"/>
                                            </p:txEl>
                                          </p:spTgt>
                                        </p:tgtEl>
                                      </p:cBhvr>
                                    </p:animEffect>
                                    <p:anim calcmode="lin" valueType="num">
                                      <p:cBhvr>
                                        <p:cTn id="29"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Effect transition="in" filter="fade">
                                      <p:cBhvr>
                                        <p:cTn id="35" dur="1000"/>
                                        <p:tgtEl>
                                          <p:spTgt spid="13">
                                            <p:txEl>
                                              <p:pRg st="7" end="7"/>
                                            </p:txEl>
                                          </p:spTgt>
                                        </p:tgtEl>
                                      </p:cBhvr>
                                    </p:animEffect>
                                    <p:anim calcmode="lin" valueType="num">
                                      <p:cBhvr>
                                        <p:cTn id="36"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453336"/>
            <a:ext cx="477789" cy="365125"/>
          </a:xfrm>
        </p:spPr>
        <p:txBody>
          <a:bodyPr/>
          <a:lstStyle/>
          <a:p>
            <a:fld id="{81FEFA0A-2F20-4B60-98C6-5FFDA469AA1C}" type="slidenum">
              <a:rPr lang="en-US" b="1" smtClean="0">
                <a:solidFill>
                  <a:schemeClr val="tx2"/>
                </a:solidFill>
              </a:rPr>
              <a:pPr/>
              <a:t>32</a:t>
            </a:fld>
            <a:endParaRPr lang="en-US" b="1" dirty="0">
              <a:solidFill>
                <a:schemeClr val="tx2"/>
              </a:solidFill>
            </a:endParaRPr>
          </a:p>
        </p:txBody>
      </p:sp>
      <p:sp>
        <p:nvSpPr>
          <p:cNvPr id="3" name="Text Placeholder 2"/>
          <p:cNvSpPr>
            <a:spLocks noGrp="1"/>
          </p:cNvSpPr>
          <p:nvPr>
            <p:ph type="body" idx="1"/>
          </p:nvPr>
        </p:nvSpPr>
        <p:spPr>
          <a:xfrm>
            <a:off x="0" y="-72008"/>
            <a:ext cx="12188825" cy="6930008"/>
          </a:xfrm>
          <a:noFill/>
          <a:ln>
            <a:noFill/>
          </a:ln>
          <a:effectLst/>
        </p:spPr>
        <p:txBody>
          <a:bodyPr anchor="ctr">
            <a:normAutofit/>
            <a:scene3d>
              <a:camera prst="orthographicFront"/>
              <a:lightRig rig="threePt" dir="t"/>
            </a:scene3d>
            <a:sp3d extrusionH="57150">
              <a:bevelT w="38100" h="38100" prst="angle"/>
            </a:sp3d>
          </a:bodyPr>
          <a:lstStyle/>
          <a:p>
            <a:pPr algn="ctr">
              <a:lnSpc>
                <a:spcPct val="150000"/>
              </a:lnSpc>
            </a:pPr>
            <a:r>
              <a:rPr lang="en-CA" sz="4000" b="1" dirty="0" smtClean="0">
                <a:solidFill>
                  <a:schemeClr val="accent1">
                    <a:lumMod val="75000"/>
                  </a:schemeClr>
                </a:solidFill>
                <a:effectLst/>
                <a:latin typeface="Comic Sans MS" pitchFamily="66" charset="0"/>
              </a:rPr>
              <a:t>After a short review of Mosheh &amp; the Exodus</a:t>
            </a:r>
          </a:p>
          <a:p>
            <a:pPr algn="ctr">
              <a:lnSpc>
                <a:spcPct val="150000"/>
              </a:lnSpc>
            </a:pPr>
            <a:r>
              <a:rPr lang="en-CA" sz="4000" b="1" dirty="0">
                <a:solidFill>
                  <a:schemeClr val="accent1">
                    <a:lumMod val="75000"/>
                  </a:schemeClr>
                </a:solidFill>
                <a:latin typeface="Comic Sans MS" pitchFamily="66" charset="0"/>
              </a:rPr>
              <a:t>t</a:t>
            </a:r>
            <a:r>
              <a:rPr lang="en-CA" sz="4000" b="1" dirty="0" smtClean="0">
                <a:solidFill>
                  <a:schemeClr val="accent1">
                    <a:lumMod val="75000"/>
                  </a:schemeClr>
                </a:solidFill>
                <a:effectLst/>
                <a:latin typeface="Comic Sans MS" pitchFamily="66" charset="0"/>
              </a:rPr>
              <a:t>oday’s study will address:</a:t>
            </a:r>
            <a:r>
              <a:rPr lang="en-CA" sz="4000" b="1" dirty="0" smtClean="0">
                <a:solidFill>
                  <a:srgbClr val="993300"/>
                </a:solidFill>
                <a:effectLst>
                  <a:glow rad="127000">
                    <a:schemeClr val="bg1"/>
                  </a:glow>
                </a:effectLst>
                <a:latin typeface="Comic Sans MS" pitchFamily="66" charset="0"/>
              </a:rPr>
              <a:t/>
            </a:r>
            <a:br>
              <a:rPr lang="en-CA" sz="4000" b="1" dirty="0" smtClean="0">
                <a:solidFill>
                  <a:srgbClr val="993300"/>
                </a:solidFill>
                <a:effectLst>
                  <a:glow rad="127000">
                    <a:schemeClr val="bg1"/>
                  </a:glow>
                </a:effectLst>
                <a:latin typeface="Comic Sans MS" pitchFamily="66" charset="0"/>
              </a:rPr>
            </a:br>
            <a:endParaRPr lang="en-CA" sz="1100" b="1" dirty="0" smtClean="0">
              <a:solidFill>
                <a:srgbClr val="993300"/>
              </a:solidFill>
              <a:effectLst>
                <a:glow rad="127000">
                  <a:schemeClr val="bg1"/>
                </a:glow>
              </a:effectLst>
              <a:latin typeface="Comic Sans MS" pitchFamily="66" charset="0"/>
            </a:endParaRPr>
          </a:p>
          <a:p>
            <a:pPr marL="514350" indent="-514350" algn="ctr">
              <a:lnSpc>
                <a:spcPct val="150000"/>
              </a:lnSpc>
              <a:buAutoNum type="arabicParenR"/>
            </a:pPr>
            <a:r>
              <a:rPr lang="en-CA" sz="3300" b="1" dirty="0" smtClean="0">
                <a:solidFill>
                  <a:srgbClr val="CC3300"/>
                </a:solidFill>
                <a:effectLst>
                  <a:glow rad="127000">
                    <a:schemeClr val="bg1"/>
                  </a:glow>
                </a:effectLst>
                <a:latin typeface="Comic Sans MS" pitchFamily="66" charset="0"/>
              </a:rPr>
              <a:t> The Double Pentecost Count (</a:t>
            </a:r>
            <a:r>
              <a:rPr lang="en-CA" sz="3300" b="1" dirty="0" smtClean="0">
                <a:solidFill>
                  <a:srgbClr val="7030A0"/>
                </a:solidFill>
                <a:effectLst>
                  <a:glow rad="127000">
                    <a:schemeClr val="bg1"/>
                  </a:glow>
                </a:effectLst>
                <a:latin typeface="Comic Sans MS" pitchFamily="66" charset="0"/>
              </a:rPr>
              <a:t>True</a:t>
            </a:r>
            <a:r>
              <a:rPr lang="en-CA" sz="3300" b="1" dirty="0" smtClean="0">
                <a:solidFill>
                  <a:srgbClr val="CC3300"/>
                </a:solidFill>
                <a:effectLst>
                  <a:glow rad="127000">
                    <a:schemeClr val="bg1"/>
                  </a:glow>
                </a:effectLst>
                <a:latin typeface="Comic Sans MS" pitchFamily="66" charset="0"/>
              </a:rPr>
              <a:t> or Counterfeit?)</a:t>
            </a:r>
          </a:p>
          <a:p>
            <a:pPr marL="514350" indent="-514350" algn="ctr">
              <a:lnSpc>
                <a:spcPct val="150000"/>
              </a:lnSpc>
              <a:buAutoNum type="arabicParenR"/>
            </a:pPr>
            <a:r>
              <a:rPr lang="en-CA" sz="3300" b="1" dirty="0" smtClean="0">
                <a:solidFill>
                  <a:srgbClr val="0070C0"/>
                </a:solidFill>
                <a:effectLst>
                  <a:glow rad="127000">
                    <a:schemeClr val="bg1"/>
                  </a:glow>
                </a:effectLst>
                <a:latin typeface="Comic Sans MS" pitchFamily="66" charset="0"/>
              </a:rPr>
              <a:t> An “added” English letter and the lingering effects.</a:t>
            </a:r>
          </a:p>
          <a:p>
            <a:pPr marL="514350" indent="-514350" algn="ctr">
              <a:lnSpc>
                <a:spcPct val="150000"/>
              </a:lnSpc>
              <a:buAutoNum type="arabicParenR"/>
            </a:pPr>
            <a:r>
              <a:rPr lang="en-CA" sz="3300" b="1" dirty="0" smtClean="0">
                <a:solidFill>
                  <a:schemeClr val="accent6"/>
                </a:solidFill>
                <a:effectLst>
                  <a:glow rad="127000">
                    <a:schemeClr val="bg1"/>
                  </a:glow>
                </a:effectLst>
                <a:latin typeface="Comic Sans MS" pitchFamily="66" charset="0"/>
              </a:rPr>
              <a:t> Seven reasons NOT to accept a Counterfeit Omer count no matter where it comes from, </a:t>
            </a:r>
            <a:br>
              <a:rPr lang="en-CA" sz="3300" b="1" dirty="0" smtClean="0">
                <a:solidFill>
                  <a:schemeClr val="accent6"/>
                </a:solidFill>
                <a:effectLst>
                  <a:glow rad="127000">
                    <a:schemeClr val="bg1"/>
                  </a:glow>
                </a:effectLst>
                <a:latin typeface="Comic Sans MS" pitchFamily="66" charset="0"/>
              </a:rPr>
            </a:br>
            <a:r>
              <a:rPr lang="en-CA" sz="3300" b="1" dirty="0" smtClean="0">
                <a:solidFill>
                  <a:schemeClr val="accent6"/>
                </a:solidFill>
                <a:effectLst>
                  <a:glow rad="127000">
                    <a:schemeClr val="bg1"/>
                  </a:glow>
                </a:effectLst>
                <a:latin typeface="Comic Sans MS" pitchFamily="66" charset="0"/>
              </a:rPr>
              <a:t>if accepted outside of Torah &amp; Scripture witnesses.</a:t>
            </a:r>
          </a:p>
          <a:p>
            <a:pPr algn="ctr">
              <a:lnSpc>
                <a:spcPct val="150000"/>
              </a:lnSpc>
            </a:pPr>
            <a:r>
              <a:rPr lang="en-CA" sz="3300" b="1" dirty="0" smtClean="0">
                <a:solidFill>
                  <a:srgbClr val="5D2D2D"/>
                </a:solidFill>
                <a:effectLst>
                  <a:glow rad="127000">
                    <a:srgbClr val="FF9933">
                      <a:alpha val="56000"/>
                    </a:srgbClr>
                  </a:glow>
                </a:effectLst>
                <a:latin typeface="Comic Sans MS" panose="030F0702030302020204" pitchFamily="66" charset="0"/>
              </a:rPr>
              <a:t>Note: There will be many calendar slides for comparison!</a:t>
            </a:r>
          </a:p>
        </p:txBody>
      </p:sp>
    </p:spTree>
    <p:extLst>
      <p:ext uri="{BB962C8B-B14F-4D97-AF65-F5344CB8AC3E}">
        <p14:creationId xmlns:p14="http://schemas.microsoft.com/office/powerpoint/2010/main" val="27961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475409" y="3201357"/>
            <a:ext cx="4394867" cy="3323987"/>
          </a:xfrm>
          <a:prstGeom prst="rect">
            <a:avLst/>
          </a:prstGeom>
          <a:solidFill>
            <a:schemeClr val="tx2">
              <a:alpha val="32000"/>
            </a:schemeClr>
          </a:solidFill>
          <a:scene3d>
            <a:camera prst="orthographicFront"/>
            <a:lightRig rig="threePt" dir="t"/>
          </a:scene3d>
          <a:sp3d>
            <a:bevelT w="152400" h="50800" prst="softRound"/>
          </a:sp3d>
        </p:spPr>
        <p:txBody>
          <a:bodyPr wrap="square">
            <a:spAutoFit/>
            <a:sp3d extrusionH="57150">
              <a:bevelT h="25400" prst="softRound"/>
            </a:sp3d>
          </a:bodyPr>
          <a:lstStyle/>
          <a:p>
            <a:pPr algn="ctr">
              <a:lnSpc>
                <a:spcPct val="150000"/>
              </a:lnSpc>
            </a:pPr>
            <a:r>
              <a:rPr lang="en-US" sz="2000" b="1" dirty="0" smtClean="0">
                <a:solidFill>
                  <a:schemeClr val="accent2">
                    <a:lumMod val="60000"/>
                    <a:lumOff val="40000"/>
                  </a:schemeClr>
                </a:solidFill>
                <a:effectLst>
                  <a:glow rad="177800">
                    <a:schemeClr val="tx2"/>
                  </a:glow>
                </a:effectLst>
                <a:latin typeface="Comic Sans MS" pitchFamily="66" charset="0"/>
              </a:rPr>
              <a:t>All of the Covenant Calendar Studies mentioned </a:t>
            </a:r>
            <a:r>
              <a:rPr lang="en-US" sz="2000" b="1" dirty="0" smtClean="0">
                <a:ln>
                  <a:solidFill>
                    <a:srgbClr val="FF9933"/>
                  </a:solidFill>
                </a:ln>
                <a:solidFill>
                  <a:srgbClr val="FFFFCC"/>
                </a:solidFill>
                <a:effectLst>
                  <a:glow rad="177800">
                    <a:schemeClr val="tx2"/>
                  </a:glow>
                </a:effectLst>
                <a:latin typeface="Comic Sans MS" pitchFamily="66" charset="0"/>
              </a:rPr>
              <a:t>solidly expose the correct Torah Omer Count. </a:t>
            </a:r>
          </a:p>
          <a:p>
            <a:pPr algn="ctr">
              <a:lnSpc>
                <a:spcPct val="150000"/>
              </a:lnSpc>
            </a:pPr>
            <a:r>
              <a:rPr lang="en-US" sz="2000" b="1" dirty="0" smtClean="0">
                <a:ln>
                  <a:solidFill>
                    <a:srgbClr val="FF9933"/>
                  </a:solidFill>
                </a:ln>
                <a:solidFill>
                  <a:srgbClr val="FFFFCC"/>
                </a:solidFill>
                <a:effectLst>
                  <a:glow rad="177800">
                    <a:schemeClr val="tx2"/>
                  </a:glow>
                </a:effectLst>
                <a:latin typeface="Comic Sans MS" pitchFamily="66" charset="0"/>
              </a:rPr>
              <a:t>This study will now compare </a:t>
            </a:r>
            <a:br>
              <a:rPr lang="en-US" sz="2000" b="1" dirty="0" smtClean="0">
                <a:ln>
                  <a:solidFill>
                    <a:srgbClr val="FF9933"/>
                  </a:solidFill>
                </a:ln>
                <a:solidFill>
                  <a:srgbClr val="FFFFCC"/>
                </a:solidFill>
                <a:effectLst>
                  <a:glow rad="177800">
                    <a:schemeClr val="tx2"/>
                  </a:glow>
                </a:effectLst>
                <a:latin typeface="Comic Sans MS" pitchFamily="66" charset="0"/>
              </a:rPr>
            </a:br>
            <a:r>
              <a:rPr lang="en-US" sz="2000" b="1" dirty="0" smtClean="0">
                <a:ln>
                  <a:solidFill>
                    <a:srgbClr val="FF9933"/>
                  </a:solidFill>
                </a:ln>
                <a:solidFill>
                  <a:srgbClr val="FFFFCC"/>
                </a:solidFill>
                <a:effectLst>
                  <a:glow rad="177800">
                    <a:schemeClr val="tx2"/>
                  </a:glow>
                </a:effectLst>
                <a:latin typeface="Comic Sans MS" pitchFamily="66" charset="0"/>
              </a:rPr>
              <a:t>the evidence with </a:t>
            </a:r>
            <a:r>
              <a:rPr lang="en-US" sz="2000" b="1" dirty="0" err="1" smtClean="0">
                <a:ln>
                  <a:solidFill>
                    <a:srgbClr val="FF9933"/>
                  </a:solidFill>
                </a:ln>
                <a:solidFill>
                  <a:srgbClr val="FFFFCC"/>
                </a:solidFill>
                <a:effectLst>
                  <a:glow rad="177800">
                    <a:schemeClr val="tx2"/>
                  </a:glow>
                </a:effectLst>
                <a:latin typeface="Comic Sans MS" pitchFamily="66" charset="0"/>
              </a:rPr>
              <a:t>Moshehs</a:t>
            </a:r>
            <a:r>
              <a:rPr lang="en-US" sz="2000" b="1" dirty="0" smtClean="0">
                <a:ln>
                  <a:solidFill>
                    <a:srgbClr val="FF9933"/>
                  </a:solidFill>
                </a:ln>
                <a:solidFill>
                  <a:srgbClr val="FFFFCC"/>
                </a:solidFill>
                <a:effectLst>
                  <a:glow rad="177800">
                    <a:schemeClr val="tx2"/>
                  </a:glow>
                </a:effectLst>
                <a:latin typeface="Comic Sans MS" pitchFamily="66" charset="0"/>
              </a:rPr>
              <a:t>’ </a:t>
            </a:r>
            <a:br>
              <a:rPr lang="en-US" sz="2000" b="1" dirty="0" smtClean="0">
                <a:ln>
                  <a:solidFill>
                    <a:srgbClr val="FF9933"/>
                  </a:solidFill>
                </a:ln>
                <a:solidFill>
                  <a:srgbClr val="FFFFCC"/>
                </a:solidFill>
                <a:effectLst>
                  <a:glow rad="177800">
                    <a:schemeClr val="tx2"/>
                  </a:glow>
                </a:effectLst>
                <a:latin typeface="Comic Sans MS" pitchFamily="66" charset="0"/>
              </a:rPr>
            </a:br>
            <a:r>
              <a:rPr lang="en-US" sz="2000" b="1" dirty="0" smtClean="0">
                <a:ln>
                  <a:solidFill>
                    <a:srgbClr val="FF9933"/>
                  </a:solidFill>
                </a:ln>
                <a:solidFill>
                  <a:srgbClr val="FFFFCC"/>
                </a:solidFill>
                <a:effectLst>
                  <a:glow rad="177800">
                    <a:schemeClr val="tx2"/>
                  </a:glow>
                </a:effectLst>
                <a:latin typeface="Comic Sans MS" pitchFamily="66" charset="0"/>
              </a:rPr>
              <a:t>Omer Count to that of a</a:t>
            </a:r>
            <a:br>
              <a:rPr lang="en-US" sz="2000" b="1" dirty="0" smtClean="0">
                <a:ln>
                  <a:solidFill>
                    <a:srgbClr val="FF9933"/>
                  </a:solidFill>
                </a:ln>
                <a:solidFill>
                  <a:srgbClr val="FFFFCC"/>
                </a:solidFill>
                <a:effectLst>
                  <a:glow rad="177800">
                    <a:schemeClr val="tx2"/>
                  </a:glow>
                </a:effectLst>
                <a:latin typeface="Comic Sans MS" pitchFamily="66" charset="0"/>
              </a:rPr>
            </a:br>
            <a:r>
              <a:rPr lang="en-US" sz="2000" b="1" dirty="0" smtClean="0">
                <a:ln w="1905"/>
                <a:solidFill>
                  <a:schemeClr val="accent2">
                    <a:lumMod val="60000"/>
                    <a:lumOff val="40000"/>
                  </a:schemeClr>
                </a:solidFill>
                <a:effectLst>
                  <a:glow rad="177800">
                    <a:schemeClr val="tx2"/>
                  </a:glow>
                  <a:innerShdw blurRad="69850" dist="43180" dir="5400000">
                    <a:srgbClr val="000000">
                      <a:alpha val="65000"/>
                    </a:srgbClr>
                  </a:innerShdw>
                </a:effectLst>
                <a:latin typeface="Comic Sans MS" pitchFamily="66" charset="0"/>
              </a:rPr>
              <a:t>popular </a:t>
            </a:r>
            <a:r>
              <a:rPr lang="en-US" sz="2000" b="1" dirty="0">
                <a:ln w="1905"/>
                <a:solidFill>
                  <a:schemeClr val="accent2">
                    <a:lumMod val="60000"/>
                    <a:lumOff val="40000"/>
                  </a:schemeClr>
                </a:solidFill>
                <a:effectLst>
                  <a:glow rad="177800">
                    <a:schemeClr val="tx2"/>
                  </a:glow>
                  <a:innerShdw blurRad="69850" dist="43180" dir="5400000">
                    <a:srgbClr val="000000">
                      <a:alpha val="65000"/>
                    </a:srgbClr>
                  </a:innerShdw>
                </a:effectLst>
                <a:latin typeface="Comic Sans MS" pitchFamily="66" charset="0"/>
              </a:rPr>
              <a:t>Omer Count </a:t>
            </a:r>
            <a:r>
              <a:rPr lang="en-US" sz="2000" b="1" dirty="0" smtClean="0">
                <a:ln w="1905"/>
                <a:solidFill>
                  <a:schemeClr val="accent2">
                    <a:lumMod val="60000"/>
                    <a:lumOff val="40000"/>
                  </a:schemeClr>
                </a:solidFill>
                <a:effectLst>
                  <a:glow rad="177800">
                    <a:schemeClr val="tx2"/>
                  </a:glow>
                  <a:innerShdw blurRad="69850" dist="43180" dir="5400000">
                    <a:srgbClr val="000000">
                      <a:alpha val="65000"/>
                    </a:srgbClr>
                  </a:innerShdw>
                </a:effectLst>
                <a:latin typeface="Comic Sans MS" pitchFamily="66" charset="0"/>
              </a:rPr>
              <a:t>of </a:t>
            </a:r>
            <a:r>
              <a:rPr lang="en-US" sz="2000" b="1" dirty="0" smtClean="0">
                <a:ln>
                  <a:solidFill>
                    <a:srgbClr val="FF9933"/>
                  </a:solidFill>
                </a:ln>
                <a:solidFill>
                  <a:srgbClr val="FF0000"/>
                </a:solidFill>
                <a:effectLst>
                  <a:glow rad="177800">
                    <a:schemeClr val="tx2"/>
                  </a:glow>
                </a:effectLst>
                <a:latin typeface="Comic Sans MS" pitchFamily="66" charset="0"/>
              </a:rPr>
              <a:t>99 days. </a:t>
            </a:r>
            <a:endParaRPr lang="en-US" sz="2000" b="1" dirty="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endParaRPr>
          </a:p>
        </p:txBody>
      </p:sp>
      <p:sp>
        <p:nvSpPr>
          <p:cNvPr id="16" name="Slide Number Placeholder 3"/>
          <p:cNvSpPr txBox="1">
            <a:spLocks/>
          </p:cNvSpPr>
          <p:nvPr/>
        </p:nvSpPr>
        <p:spPr>
          <a:xfrm>
            <a:off x="11580153" y="6456069"/>
            <a:ext cx="549797"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rgbClr val="FFFFCC"/>
                </a:solidFill>
              </a:rPr>
              <a:pPr/>
              <a:t>33</a:t>
            </a:fld>
            <a:endParaRPr lang="en-US" b="1" dirty="0">
              <a:solidFill>
                <a:srgbClr val="FFFFCC"/>
              </a:solidFill>
            </a:endParaRPr>
          </a:p>
        </p:txBody>
      </p:sp>
      <p:sp>
        <p:nvSpPr>
          <p:cNvPr id="17" name="Subtitle 2"/>
          <p:cNvSpPr txBox="1">
            <a:spLocks/>
          </p:cNvSpPr>
          <p:nvPr/>
        </p:nvSpPr>
        <p:spPr>
          <a:xfrm>
            <a:off x="475409" y="1039962"/>
            <a:ext cx="9651451" cy="3024336"/>
          </a:xfrm>
          <a:prstGeom prst="rect">
            <a:avLst/>
          </a:prstGeom>
        </p:spPr>
        <p:txBody>
          <a:bodyPr>
            <a:normAutofit/>
            <a:scene3d>
              <a:camera prst="orthographicFront"/>
              <a:lightRig rig="threePt" dir="t"/>
            </a:scene3d>
            <a:sp3d extrusionH="57150">
              <a:bevelT h="25400" prst="softRound"/>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buNone/>
            </a:pPr>
            <a:r>
              <a:rPr lang="en-US" sz="3200" b="1" dirty="0">
                <a:solidFill>
                  <a:srgbClr val="002060"/>
                </a:solidFill>
                <a:effectLst>
                  <a:glow rad="127000">
                    <a:srgbClr val="FFFFCC"/>
                  </a:glow>
                </a:effectLst>
              </a:rPr>
              <a:t>Isa </a:t>
            </a:r>
            <a:r>
              <a:rPr lang="en-US" sz="3200" b="1" dirty="0" smtClean="0">
                <a:solidFill>
                  <a:srgbClr val="002060"/>
                </a:solidFill>
                <a:effectLst>
                  <a:glow rad="127000">
                    <a:srgbClr val="FFFFCC"/>
                  </a:glow>
                </a:effectLst>
              </a:rPr>
              <a:t>46:9-10  </a:t>
            </a:r>
            <a:r>
              <a:rPr lang="en-US" b="1" dirty="0" smtClean="0">
                <a:solidFill>
                  <a:srgbClr val="FFFFCC"/>
                </a:solidFill>
                <a:effectLst>
                  <a:glow rad="127000">
                    <a:srgbClr val="002060"/>
                  </a:glow>
                  <a:outerShdw blurRad="38100" dist="38100" dir="2700000" algn="tl">
                    <a:srgbClr val="000000">
                      <a:alpha val="43137"/>
                    </a:srgbClr>
                  </a:outerShdw>
                </a:effectLst>
              </a:rPr>
              <a:t>Remember </a:t>
            </a:r>
            <a:r>
              <a:rPr lang="en-US" b="1" dirty="0">
                <a:solidFill>
                  <a:srgbClr val="FFFFCC"/>
                </a:solidFill>
                <a:effectLst>
                  <a:glow rad="127000">
                    <a:srgbClr val="002060"/>
                  </a:glow>
                  <a:outerShdw blurRad="38100" dist="38100" dir="2700000" algn="tl">
                    <a:srgbClr val="000000">
                      <a:alpha val="43137"/>
                    </a:srgbClr>
                  </a:outerShdw>
                </a:effectLst>
              </a:rPr>
              <a:t>the former things of old: for I am </a:t>
            </a:r>
            <a:r>
              <a:rPr lang="en-US" b="1" dirty="0" smtClean="0">
                <a:solidFill>
                  <a:srgbClr val="FFFFCC"/>
                </a:solidFill>
                <a:effectLst>
                  <a:glow rad="127000">
                    <a:srgbClr val="002060"/>
                  </a:glow>
                  <a:outerShdw blurRad="38100" dist="38100" dir="2700000" algn="tl">
                    <a:srgbClr val="000000">
                      <a:alpha val="43137"/>
                    </a:srgbClr>
                  </a:outerShdw>
                </a:effectLst>
              </a:rPr>
              <a:t>Elohim, </a:t>
            </a:r>
            <a:r>
              <a:rPr lang="en-US" b="1" dirty="0">
                <a:solidFill>
                  <a:srgbClr val="FFFFCC"/>
                </a:solidFill>
                <a:effectLst>
                  <a:glow rad="127000">
                    <a:srgbClr val="002060"/>
                  </a:glow>
                  <a:outerShdw blurRad="38100" dist="38100" dir="2700000" algn="tl">
                    <a:srgbClr val="000000">
                      <a:alpha val="43137"/>
                    </a:srgbClr>
                  </a:outerShdw>
                </a:effectLst>
              </a:rPr>
              <a:t>and there is none else; I am </a:t>
            </a:r>
            <a:r>
              <a:rPr lang="en-US" b="1" dirty="0" smtClean="0">
                <a:solidFill>
                  <a:srgbClr val="FFFFCC"/>
                </a:solidFill>
                <a:effectLst>
                  <a:glow rad="127000">
                    <a:srgbClr val="002060"/>
                  </a:glow>
                  <a:outerShdw blurRad="38100" dist="38100" dir="2700000" algn="tl">
                    <a:srgbClr val="000000">
                      <a:alpha val="43137"/>
                    </a:srgbClr>
                  </a:outerShdw>
                </a:effectLst>
              </a:rPr>
              <a:t>Yahuah, </a:t>
            </a:r>
            <a:r>
              <a:rPr lang="en-US" b="1" dirty="0">
                <a:solidFill>
                  <a:srgbClr val="FFFFCC"/>
                </a:solidFill>
                <a:effectLst>
                  <a:glow rad="127000">
                    <a:srgbClr val="002060"/>
                  </a:glow>
                  <a:outerShdw blurRad="38100" dist="38100" dir="2700000" algn="tl">
                    <a:srgbClr val="000000">
                      <a:alpha val="43137"/>
                    </a:srgbClr>
                  </a:outerShdw>
                </a:effectLst>
              </a:rPr>
              <a:t>and there is </a:t>
            </a:r>
            <a:r>
              <a:rPr lang="en-US" b="1" dirty="0" smtClean="0">
                <a:solidFill>
                  <a:srgbClr val="FFFFCC"/>
                </a:solidFill>
                <a:effectLst>
                  <a:glow rad="127000">
                    <a:srgbClr val="002060"/>
                  </a:glow>
                  <a:outerShdw blurRad="38100" dist="38100" dir="2700000" algn="tl">
                    <a:srgbClr val="000000">
                      <a:alpha val="43137"/>
                    </a:srgbClr>
                  </a:outerShdw>
                </a:effectLst>
              </a:rPr>
              <a:t/>
            </a:r>
            <a:br>
              <a:rPr lang="en-US" b="1" dirty="0" smtClean="0">
                <a:solidFill>
                  <a:srgbClr val="FFFFCC"/>
                </a:solidFill>
                <a:effectLst>
                  <a:glow rad="127000">
                    <a:srgbClr val="002060"/>
                  </a:glow>
                  <a:outerShdw blurRad="38100" dist="38100" dir="2700000" algn="tl">
                    <a:srgbClr val="000000">
                      <a:alpha val="43137"/>
                    </a:srgbClr>
                  </a:outerShdw>
                </a:effectLst>
              </a:rPr>
            </a:br>
            <a:r>
              <a:rPr lang="en-US" b="1" dirty="0" smtClean="0">
                <a:solidFill>
                  <a:srgbClr val="FFFFCC"/>
                </a:solidFill>
                <a:effectLst>
                  <a:glow rad="127000">
                    <a:srgbClr val="002060"/>
                  </a:glow>
                  <a:outerShdw blurRad="38100" dist="38100" dir="2700000" algn="tl">
                    <a:srgbClr val="000000">
                      <a:alpha val="43137"/>
                    </a:srgbClr>
                  </a:outerShdw>
                </a:effectLst>
              </a:rPr>
              <a:t>none </a:t>
            </a:r>
            <a:r>
              <a:rPr lang="en-US" b="1" dirty="0">
                <a:solidFill>
                  <a:srgbClr val="FFFFCC"/>
                </a:solidFill>
                <a:effectLst>
                  <a:glow rad="127000">
                    <a:srgbClr val="002060"/>
                  </a:glow>
                  <a:outerShdw blurRad="38100" dist="38100" dir="2700000" algn="tl">
                    <a:srgbClr val="000000">
                      <a:alpha val="43137"/>
                    </a:srgbClr>
                  </a:outerShdw>
                </a:effectLst>
              </a:rPr>
              <a:t>like me</a:t>
            </a:r>
            <a:r>
              <a:rPr lang="en-US" b="1" dirty="0" smtClean="0">
                <a:solidFill>
                  <a:srgbClr val="FFFFCC"/>
                </a:solidFill>
                <a:effectLst>
                  <a:glow rad="127000">
                    <a:srgbClr val="002060"/>
                  </a:glow>
                  <a:outerShdw blurRad="38100" dist="38100" dir="2700000" algn="tl">
                    <a:srgbClr val="000000">
                      <a:alpha val="43137"/>
                    </a:srgbClr>
                  </a:outerShdw>
                </a:effectLst>
              </a:rPr>
              <a:t>, </a:t>
            </a:r>
            <a:r>
              <a:rPr lang="en-US" b="1" dirty="0" smtClean="0">
                <a:solidFill>
                  <a:srgbClr val="002060"/>
                </a:solidFill>
                <a:effectLst>
                  <a:glow rad="127000">
                    <a:srgbClr val="FFFFCC"/>
                  </a:glow>
                  <a:outerShdw blurRad="38100" dist="38100" dir="2700000" algn="tl">
                    <a:srgbClr val="000000">
                      <a:alpha val="43137"/>
                    </a:srgbClr>
                  </a:outerShdw>
                </a:effectLst>
              </a:rPr>
              <a:t> 10 </a:t>
            </a:r>
            <a:r>
              <a:rPr lang="en-US" b="1" u="sng" dirty="0">
                <a:solidFill>
                  <a:srgbClr val="FF99FF"/>
                </a:solidFill>
                <a:effectLst>
                  <a:glow rad="127000">
                    <a:srgbClr val="002060"/>
                  </a:glow>
                  <a:outerShdw blurRad="38100" dist="38100" dir="2700000" algn="tl">
                    <a:srgbClr val="000000">
                      <a:alpha val="43137"/>
                    </a:srgbClr>
                  </a:outerShdw>
                </a:effectLst>
              </a:rPr>
              <a:t>Declarin</a:t>
            </a:r>
            <a:r>
              <a:rPr lang="en-US" b="1" dirty="0">
                <a:solidFill>
                  <a:srgbClr val="FF99FF"/>
                </a:solidFill>
                <a:effectLst>
                  <a:glow rad="127000">
                    <a:srgbClr val="002060"/>
                  </a:glow>
                  <a:outerShdw blurRad="38100" dist="38100" dir="2700000" algn="tl">
                    <a:srgbClr val="000000">
                      <a:alpha val="43137"/>
                    </a:srgbClr>
                  </a:outerShdw>
                </a:effectLst>
              </a:rPr>
              <a:t>g</a:t>
            </a:r>
            <a:r>
              <a:rPr lang="en-US" b="1" u="sng" dirty="0">
                <a:solidFill>
                  <a:srgbClr val="FF99FF"/>
                </a:solidFill>
                <a:effectLst>
                  <a:glow rad="127000">
                    <a:srgbClr val="002060"/>
                  </a:glow>
                  <a:outerShdw blurRad="38100" dist="38100" dir="2700000" algn="tl">
                    <a:srgbClr val="000000">
                      <a:alpha val="43137"/>
                    </a:srgbClr>
                  </a:outerShdw>
                </a:effectLst>
              </a:rPr>
              <a:t> the end from the be</a:t>
            </a:r>
            <a:r>
              <a:rPr lang="en-US" b="1" dirty="0">
                <a:solidFill>
                  <a:srgbClr val="FF99FF"/>
                </a:solidFill>
                <a:effectLst>
                  <a:glow rad="127000">
                    <a:srgbClr val="002060"/>
                  </a:glow>
                  <a:outerShdw blurRad="38100" dist="38100" dir="2700000" algn="tl">
                    <a:srgbClr val="000000">
                      <a:alpha val="43137"/>
                    </a:srgbClr>
                  </a:outerShdw>
                </a:effectLst>
              </a:rPr>
              <a:t>g</a:t>
            </a:r>
            <a:r>
              <a:rPr lang="en-US" b="1" u="sng" dirty="0">
                <a:solidFill>
                  <a:srgbClr val="FF99FF"/>
                </a:solidFill>
                <a:effectLst>
                  <a:glow rad="127000">
                    <a:srgbClr val="002060"/>
                  </a:glow>
                  <a:outerShdw blurRad="38100" dist="38100" dir="2700000" algn="tl">
                    <a:srgbClr val="000000">
                      <a:alpha val="43137"/>
                    </a:srgbClr>
                  </a:outerShdw>
                </a:effectLst>
              </a:rPr>
              <a:t>innin</a:t>
            </a:r>
            <a:r>
              <a:rPr lang="en-US" b="1" dirty="0">
                <a:solidFill>
                  <a:srgbClr val="FF99FF"/>
                </a:solidFill>
                <a:effectLst>
                  <a:glow rad="127000">
                    <a:srgbClr val="002060"/>
                  </a:glow>
                  <a:outerShdw blurRad="38100" dist="38100" dir="2700000" algn="tl">
                    <a:srgbClr val="000000">
                      <a:alpha val="43137"/>
                    </a:srgbClr>
                  </a:outerShdw>
                </a:effectLst>
              </a:rPr>
              <a:t>g, </a:t>
            </a:r>
            <a:r>
              <a:rPr lang="en-US" b="1" dirty="0">
                <a:solidFill>
                  <a:srgbClr val="FFFFCC"/>
                </a:solidFill>
                <a:effectLst>
                  <a:glow rad="127000">
                    <a:srgbClr val="002060"/>
                  </a:glow>
                  <a:outerShdw blurRad="38100" dist="38100" dir="2700000" algn="tl">
                    <a:srgbClr val="000000">
                      <a:alpha val="43137"/>
                    </a:srgbClr>
                  </a:outerShdw>
                </a:effectLst>
              </a:rPr>
              <a:t>and </a:t>
            </a:r>
            <a:r>
              <a:rPr lang="en-US" b="1" dirty="0" smtClean="0">
                <a:solidFill>
                  <a:srgbClr val="FFFFCC"/>
                </a:solidFill>
                <a:effectLst>
                  <a:glow rad="127000">
                    <a:srgbClr val="002060"/>
                  </a:glow>
                  <a:outerShdw blurRad="38100" dist="38100" dir="2700000" algn="tl">
                    <a:srgbClr val="000000">
                      <a:alpha val="43137"/>
                    </a:srgbClr>
                  </a:outerShdw>
                </a:effectLst>
              </a:rPr>
              <a:t/>
            </a:r>
            <a:br>
              <a:rPr lang="en-US" b="1" dirty="0" smtClean="0">
                <a:solidFill>
                  <a:srgbClr val="FFFFCC"/>
                </a:solidFill>
                <a:effectLst>
                  <a:glow rad="127000">
                    <a:srgbClr val="002060"/>
                  </a:glow>
                  <a:outerShdw blurRad="38100" dist="38100" dir="2700000" algn="tl">
                    <a:srgbClr val="000000">
                      <a:alpha val="43137"/>
                    </a:srgbClr>
                  </a:outerShdw>
                </a:effectLst>
              </a:rPr>
            </a:br>
            <a:r>
              <a:rPr lang="en-US" b="1" dirty="0" smtClean="0">
                <a:solidFill>
                  <a:srgbClr val="FFFFCC"/>
                </a:solidFill>
                <a:effectLst>
                  <a:glow rad="127000">
                    <a:srgbClr val="002060"/>
                  </a:glow>
                  <a:outerShdw blurRad="38100" dist="38100" dir="2700000" algn="tl">
                    <a:srgbClr val="000000">
                      <a:alpha val="43137"/>
                    </a:srgbClr>
                  </a:outerShdw>
                </a:effectLst>
              </a:rPr>
              <a:t>from </a:t>
            </a:r>
            <a:r>
              <a:rPr lang="en-US" b="1" dirty="0">
                <a:solidFill>
                  <a:srgbClr val="FFFFCC"/>
                </a:solidFill>
                <a:effectLst>
                  <a:glow rad="127000">
                    <a:srgbClr val="002060"/>
                  </a:glow>
                  <a:outerShdw blurRad="38100" dist="38100" dir="2700000" algn="tl">
                    <a:srgbClr val="000000">
                      <a:alpha val="43137"/>
                    </a:srgbClr>
                  </a:outerShdw>
                </a:effectLst>
              </a:rPr>
              <a:t>ancient times the things that are not yet done, saying, </a:t>
            </a:r>
            <a:r>
              <a:rPr lang="en-US" b="1" dirty="0" smtClean="0">
                <a:solidFill>
                  <a:srgbClr val="FFFFCC"/>
                </a:solidFill>
                <a:effectLst>
                  <a:glow rad="127000">
                    <a:srgbClr val="002060"/>
                  </a:glow>
                  <a:outerShdw blurRad="38100" dist="38100" dir="2700000" algn="tl">
                    <a:srgbClr val="000000">
                      <a:alpha val="43137"/>
                    </a:srgbClr>
                  </a:outerShdw>
                </a:effectLst>
              </a:rPr>
              <a:t/>
            </a:r>
            <a:br>
              <a:rPr lang="en-US" b="1" dirty="0" smtClean="0">
                <a:solidFill>
                  <a:srgbClr val="FFFFCC"/>
                </a:solidFill>
                <a:effectLst>
                  <a:glow rad="127000">
                    <a:srgbClr val="002060"/>
                  </a:glow>
                  <a:outerShdw blurRad="38100" dist="38100" dir="2700000" algn="tl">
                    <a:srgbClr val="000000">
                      <a:alpha val="43137"/>
                    </a:srgbClr>
                  </a:outerShdw>
                </a:effectLst>
              </a:rPr>
            </a:br>
            <a:r>
              <a:rPr lang="en-US" b="1" dirty="0" smtClean="0">
                <a:solidFill>
                  <a:srgbClr val="FFFFCC"/>
                </a:solidFill>
                <a:effectLst>
                  <a:glow rad="127000">
                    <a:srgbClr val="002060"/>
                  </a:glow>
                  <a:outerShdw blurRad="38100" dist="38100" dir="2700000" algn="tl">
                    <a:srgbClr val="000000">
                      <a:alpha val="43137"/>
                    </a:srgbClr>
                  </a:outerShdw>
                </a:effectLst>
              </a:rPr>
              <a:t>My </a:t>
            </a:r>
            <a:r>
              <a:rPr lang="en-US" b="1" dirty="0">
                <a:solidFill>
                  <a:srgbClr val="FFFFCC"/>
                </a:solidFill>
                <a:effectLst>
                  <a:glow rad="127000">
                    <a:srgbClr val="002060"/>
                  </a:glow>
                  <a:outerShdw blurRad="38100" dist="38100" dir="2700000" algn="tl">
                    <a:srgbClr val="000000">
                      <a:alpha val="43137"/>
                    </a:srgbClr>
                  </a:outerShdw>
                </a:effectLst>
              </a:rPr>
              <a:t>counsel shall stand, and I will do all my </a:t>
            </a:r>
            <a:r>
              <a:rPr lang="en-US" b="1" dirty="0" smtClean="0">
                <a:solidFill>
                  <a:srgbClr val="FFFFCC"/>
                </a:solidFill>
                <a:effectLst>
                  <a:glow rad="127000">
                    <a:srgbClr val="002060"/>
                  </a:glow>
                  <a:outerShdw blurRad="38100" dist="38100" dir="2700000" algn="tl">
                    <a:srgbClr val="000000">
                      <a:alpha val="43137"/>
                    </a:srgbClr>
                  </a:outerShdw>
                </a:effectLst>
              </a:rPr>
              <a:t>pleasure.</a:t>
            </a:r>
            <a:endParaRPr lang="en-US" b="1" dirty="0">
              <a:solidFill>
                <a:srgbClr val="FFFFCC"/>
              </a:solidFill>
              <a:effectLst>
                <a:glow rad="127000">
                  <a:srgbClr val="002060"/>
                </a:glow>
                <a:outerShdw blurRad="38100" dist="38100" dir="2700000" algn="tl">
                  <a:srgbClr val="000000">
                    <a:alpha val="43137"/>
                  </a:srgbClr>
                </a:outerShdw>
              </a:effectLst>
            </a:endParaRPr>
          </a:p>
        </p:txBody>
      </p:sp>
      <p:pic>
        <p:nvPicPr>
          <p:cNvPr id="18" name="Picture 2" descr="C:\Users\Rae\Desktop\pentecost dov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9757947" y="44624"/>
            <a:ext cx="2358869" cy="273630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9" name="Rectangle 18"/>
          <p:cNvSpPr/>
          <p:nvPr/>
        </p:nvSpPr>
        <p:spPr>
          <a:xfrm>
            <a:off x="-1" y="116632"/>
            <a:ext cx="12116817" cy="92333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a:t>
            </a:r>
            <a:r>
              <a:rPr lang="en-US" sz="4800" b="1" dirty="0" smtClean="0">
                <a:ln w="1905">
                  <a:solidFill>
                    <a:srgbClr val="5D2D2D"/>
                  </a:solidFill>
                </a:ln>
                <a:solidFill>
                  <a:srgbClr val="F4A77C"/>
                </a:solidFill>
                <a:effectLst>
                  <a:innerShdw blurRad="69850" dist="43180" dir="5400000">
                    <a:srgbClr val="000000">
                      <a:alpha val="65000"/>
                    </a:srgbClr>
                  </a:innerShdw>
                  <a:reflection blurRad="6350" stA="55000" endA="300" endPos="45500" dir="5400000" sy="-100000" algn="bl" rotWithShape="0"/>
                </a:effectLst>
                <a:latin typeface="Rockwell" pitchFamily="18" charset="0"/>
              </a:rPr>
              <a:t>Knowing the End </a:t>
            </a:r>
            <a:r>
              <a:rPr lang="en-US" sz="4800" b="1" dirty="0" smtClean="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reflection blurRad="6350" stA="55000" endA="300" endPos="45500" dir="5400000" sy="-100000" algn="bl" rotWithShape="0"/>
                </a:effectLst>
                <a:latin typeface="Rockwell" pitchFamily="18" charset="0"/>
              </a:rPr>
              <a:t>From the </a:t>
            </a:r>
            <a:r>
              <a:rPr lang="en-US" sz="4800" b="1" dirty="0" smtClean="0">
                <a:ln w="1905">
                  <a:solidFill>
                    <a:schemeClr val="accent2">
                      <a:lumMod val="50000"/>
                    </a:schemeClr>
                  </a:solidFill>
                </a:ln>
                <a:solidFill>
                  <a:schemeClr val="accent1">
                    <a:lumMod val="60000"/>
                    <a:lumOff val="40000"/>
                  </a:schemeClr>
                </a:solidFill>
                <a:effectLst>
                  <a:innerShdw blurRad="69850" dist="43180" dir="5400000">
                    <a:srgbClr val="000000">
                      <a:alpha val="65000"/>
                    </a:srgbClr>
                  </a:innerShdw>
                  <a:reflection blurRad="6350" stA="55000" endA="300" endPos="45500" dir="5400000" sy="-100000" algn="bl" rotWithShape="0"/>
                </a:effectLst>
                <a:latin typeface="Rockwell" pitchFamily="18" charset="0"/>
              </a:rPr>
              <a:t>Beginning</a:t>
            </a:r>
            <a:endParaRPr lang="en-US" sz="4800" b="1" cap="none" spc="0" dirty="0">
              <a:ln w="1905">
                <a:solidFill>
                  <a:schemeClr val="accent2">
                    <a:lumMod val="50000"/>
                  </a:schemeClr>
                </a:solidFill>
              </a:ln>
              <a:solidFill>
                <a:schemeClr val="accent1">
                  <a:lumMod val="60000"/>
                  <a:lumOff val="40000"/>
                </a:schemeClr>
              </a:solidFill>
              <a:effectLst>
                <a:innerShdw blurRad="69850" dist="43180" dir="5400000">
                  <a:srgbClr val="000000">
                    <a:alpha val="65000"/>
                  </a:srgbClr>
                </a:innerShdw>
                <a:reflection blurRad="6350" stA="55000" endA="300" endPos="45500" dir="5400000" sy="-100000" algn="bl" rotWithShape="0"/>
              </a:effectLst>
              <a:latin typeface="Rockwell" pitchFamily="18" charset="0"/>
            </a:endParaRPr>
          </a:p>
        </p:txBody>
      </p:sp>
      <p:pic>
        <p:nvPicPr>
          <p:cNvPr id="22" name="Picture 6" descr="C:\Users\Rae\Desktop\wolf sheep 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422783" y="4350695"/>
            <a:ext cx="2432269" cy="2010569"/>
          </a:xfrm>
          <a:prstGeom prst="rect">
            <a:avLst/>
          </a:prstGeom>
          <a:noFill/>
          <a:ln>
            <a:noFill/>
          </a:ln>
          <a:effectLst>
            <a:glow rad="177800">
              <a:srgbClr val="F4A77C">
                <a:alpha val="97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4" name="Rectangle 23"/>
          <p:cNvSpPr/>
          <p:nvPr/>
        </p:nvSpPr>
        <p:spPr>
          <a:xfrm>
            <a:off x="5088361" y="3201356"/>
            <a:ext cx="4174403" cy="3323987"/>
          </a:xfrm>
          <a:prstGeom prst="rect">
            <a:avLst/>
          </a:prstGeom>
          <a:solidFill>
            <a:schemeClr val="tx2">
              <a:alpha val="32000"/>
            </a:schemeClr>
          </a:solidFill>
          <a:scene3d>
            <a:camera prst="orthographicFront"/>
            <a:lightRig rig="threePt" dir="t"/>
          </a:scene3d>
          <a:sp3d>
            <a:bevelT w="152400" h="50800" prst="softRound"/>
          </a:sp3d>
        </p:spPr>
        <p:txBody>
          <a:bodyPr wrap="square">
            <a:spAutoFit/>
            <a:sp3d extrusionH="57150">
              <a:bevelT h="25400" prst="softRound"/>
            </a:sp3d>
          </a:bodyPr>
          <a:lstStyle/>
          <a:p>
            <a:pPr marL="342900" indent="-342900">
              <a:lnSpc>
                <a:spcPct val="150000"/>
              </a:lnSpc>
              <a:buFont typeface="Wingdings" pitchFamily="2" charset="2"/>
              <a:buChar char="Ø"/>
            </a:pPr>
            <a:r>
              <a:rPr lang="en-US" sz="2000" b="1" dirty="0" smtClean="0">
                <a:solidFill>
                  <a:schemeClr val="accent2">
                    <a:lumMod val="60000"/>
                    <a:lumOff val="40000"/>
                  </a:schemeClr>
                </a:solidFill>
                <a:effectLst>
                  <a:glow rad="177800">
                    <a:schemeClr val="tx2"/>
                  </a:glow>
                </a:effectLst>
                <a:latin typeface="Comic Sans MS" pitchFamily="66" charset="0"/>
              </a:rPr>
              <a:t>PAUL’S</a:t>
            </a:r>
            <a:r>
              <a:rPr lang="en-US" sz="2000" b="1" dirty="0" smtClean="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witness in the New Testament is in complete agreement with </a:t>
            </a:r>
            <a:r>
              <a:rPr lang="en-US" sz="2000" b="1" dirty="0" err="1" smtClean="0">
                <a:ln>
                  <a:solidFill>
                    <a:srgbClr val="FF9933"/>
                  </a:solidFill>
                </a:ln>
                <a:solidFill>
                  <a:srgbClr val="FFFFCC"/>
                </a:solidFill>
                <a:effectLst>
                  <a:glow rad="177800">
                    <a:schemeClr val="tx2"/>
                  </a:glow>
                </a:effectLst>
                <a:latin typeface="Comic Sans MS" pitchFamily="66" charset="0"/>
              </a:rPr>
              <a:t>Mosheh’s</a:t>
            </a:r>
            <a:r>
              <a:rPr lang="en-US" sz="2000" b="1" dirty="0" smtClean="0">
                <a:ln>
                  <a:solidFill>
                    <a:srgbClr val="FF9933"/>
                  </a:solidFill>
                </a:ln>
                <a:solidFill>
                  <a:srgbClr val="FFFFCC"/>
                </a:solidFill>
                <a:effectLst>
                  <a:glow rad="177800">
                    <a:schemeClr val="tx2"/>
                  </a:glow>
                </a:effectLst>
                <a:latin typeface="Comic Sans MS" pitchFamily="66" charset="0"/>
              </a:rPr>
              <a:t> testimony (</a:t>
            </a:r>
            <a:r>
              <a:rPr lang="en-US" sz="2000" b="1" dirty="0" err="1" smtClean="0">
                <a:ln>
                  <a:solidFill>
                    <a:srgbClr val="FF9933"/>
                  </a:solidFill>
                </a:ln>
                <a:solidFill>
                  <a:srgbClr val="FFFFCC"/>
                </a:solidFill>
                <a:effectLst>
                  <a:glow rad="177800">
                    <a:schemeClr val="tx2"/>
                  </a:glow>
                </a:effectLst>
                <a:latin typeface="Comic Sans MS" pitchFamily="66" charset="0"/>
              </a:rPr>
              <a:t>Exo</a:t>
            </a:r>
            <a:r>
              <a:rPr lang="en-US" sz="2000" b="1" dirty="0" smtClean="0">
                <a:ln>
                  <a:solidFill>
                    <a:srgbClr val="FF9933"/>
                  </a:solidFill>
                </a:ln>
                <a:solidFill>
                  <a:srgbClr val="FFFFCC"/>
                </a:solidFill>
                <a:effectLst>
                  <a:glow rad="177800">
                    <a:schemeClr val="tx2"/>
                  </a:glow>
                </a:effectLst>
                <a:latin typeface="Comic Sans MS" pitchFamily="66" charset="0"/>
              </a:rPr>
              <a:t> 12-26-20) and the Torah instructions.</a:t>
            </a:r>
          </a:p>
          <a:p>
            <a:pPr>
              <a:lnSpc>
                <a:spcPct val="150000"/>
              </a:lnSpc>
            </a:pPr>
            <a:r>
              <a:rPr lang="en-US" sz="2000" b="1" dirty="0" smtClean="0">
                <a:ln>
                  <a:solidFill>
                    <a:srgbClr val="FF9933"/>
                  </a:solidFill>
                </a:ln>
                <a:solidFill>
                  <a:srgbClr val="FFFFCC"/>
                </a:solidFill>
                <a:effectLst>
                  <a:glow rad="177800">
                    <a:schemeClr val="tx2"/>
                  </a:glow>
                </a:effectLst>
                <a:latin typeface="Comic Sans MS" pitchFamily="66" charset="0"/>
              </a:rPr>
              <a:t>Will the 99</a:t>
            </a:r>
            <a:r>
              <a:rPr lang="en-US" sz="2000" b="1" baseline="30000" dirty="0" smtClean="0">
                <a:ln>
                  <a:solidFill>
                    <a:srgbClr val="FF9933"/>
                  </a:solidFill>
                </a:ln>
                <a:solidFill>
                  <a:srgbClr val="FFFFCC"/>
                </a:solidFill>
                <a:effectLst>
                  <a:glow rad="177800">
                    <a:schemeClr val="tx2"/>
                  </a:glow>
                </a:effectLst>
                <a:latin typeface="Comic Sans MS" pitchFamily="66" charset="0"/>
              </a:rPr>
              <a:t>th</a:t>
            </a:r>
            <a:r>
              <a:rPr lang="en-US" sz="2000" b="1" dirty="0" smtClean="0">
                <a:ln>
                  <a:solidFill>
                    <a:srgbClr val="FF9933"/>
                  </a:solidFill>
                </a:ln>
                <a:solidFill>
                  <a:srgbClr val="FFFFCC"/>
                </a:solidFill>
                <a:effectLst>
                  <a:glow rad="177800">
                    <a:schemeClr val="tx2"/>
                  </a:glow>
                </a:effectLst>
                <a:latin typeface="Comic Sans MS" pitchFamily="66" charset="0"/>
              </a:rPr>
              <a:t> day of the count be truth or error?  </a:t>
            </a:r>
            <a:r>
              <a:rPr lang="en-US" sz="2000" b="1" dirty="0" smtClean="0">
                <a:solidFill>
                  <a:schemeClr val="accent2">
                    <a:lumMod val="60000"/>
                    <a:lumOff val="40000"/>
                  </a:schemeClr>
                </a:solidFill>
                <a:effectLst>
                  <a:glow rad="177800">
                    <a:schemeClr val="tx2"/>
                  </a:glow>
                </a:effectLst>
                <a:latin typeface="Comic Sans MS" pitchFamily="66" charset="0"/>
              </a:rPr>
              <a:t>OR…</a:t>
            </a:r>
            <a:r>
              <a:rPr lang="en-US" sz="2000" b="1" dirty="0" smtClean="0">
                <a:ln>
                  <a:solidFill>
                    <a:srgbClr val="FF9933"/>
                  </a:solidFill>
                </a:ln>
                <a:solidFill>
                  <a:srgbClr val="FFFFCC"/>
                </a:solidFill>
                <a:effectLst>
                  <a:glow rad="177800">
                    <a:schemeClr val="tx2"/>
                  </a:glow>
                </a:effectLst>
                <a:latin typeface="Comic Sans MS" pitchFamily="66" charset="0"/>
              </a:rPr>
              <a:t>  </a:t>
            </a:r>
            <a:endParaRPr lang="en-US" sz="2000" b="1" dirty="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endParaRPr>
          </a:p>
        </p:txBody>
      </p:sp>
      <p:sp>
        <p:nvSpPr>
          <p:cNvPr id="25" name="Rectangle 24"/>
          <p:cNvSpPr/>
          <p:nvPr/>
        </p:nvSpPr>
        <p:spPr>
          <a:xfrm>
            <a:off x="9472848" y="2697301"/>
            <a:ext cx="2310196" cy="1477328"/>
          </a:xfrm>
          <a:prstGeom prst="rect">
            <a:avLst/>
          </a:prstGeom>
          <a:solidFill>
            <a:schemeClr val="tx2">
              <a:alpha val="32000"/>
            </a:schemeClr>
          </a:solidFill>
          <a:scene3d>
            <a:camera prst="orthographicFront"/>
            <a:lightRig rig="threePt" dir="t"/>
          </a:scene3d>
          <a:sp3d>
            <a:bevelT w="152400" h="50800" prst="softRound"/>
          </a:sp3d>
        </p:spPr>
        <p:txBody>
          <a:bodyPr wrap="square">
            <a:spAutoFit/>
            <a:sp3d extrusionH="57150">
              <a:bevelT h="25400" prst="softRound"/>
            </a:sp3d>
          </a:bodyPr>
          <a:lstStyle/>
          <a:p>
            <a:pPr algn="ctr">
              <a:lnSpc>
                <a:spcPct val="150000"/>
              </a:lnSpc>
            </a:pPr>
            <a:r>
              <a:rPr lang="en-US" sz="2000" b="1" dirty="0" smtClean="0">
                <a:ln>
                  <a:solidFill>
                    <a:srgbClr val="FF9933"/>
                  </a:solidFill>
                </a:ln>
                <a:solidFill>
                  <a:srgbClr val="FF9933"/>
                </a:solidFill>
                <a:effectLst>
                  <a:glow rad="177800">
                    <a:schemeClr val="tx2"/>
                  </a:glow>
                </a:effectLst>
                <a:latin typeface="Comic Sans MS" pitchFamily="66" charset="0"/>
              </a:rPr>
              <a:t>Will we find a wolf pretending </a:t>
            </a:r>
            <a:r>
              <a:rPr lang="en-US" sz="2000" b="1" dirty="0" smtClean="0">
                <a:ln>
                  <a:solidFill>
                    <a:srgbClr val="FF9933"/>
                  </a:solidFill>
                </a:ln>
                <a:solidFill>
                  <a:srgbClr val="FFFFCC"/>
                </a:solidFill>
                <a:effectLst>
                  <a:glow rad="177800">
                    <a:schemeClr val="tx2"/>
                  </a:glow>
                </a:effectLst>
                <a:latin typeface="Comic Sans MS" pitchFamily="66" charset="0"/>
              </a:rPr>
              <a:t>to be a sheep?</a:t>
            </a:r>
            <a:endParaRPr lang="en-US" sz="2000" b="1" dirty="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endParaRPr>
          </a:p>
        </p:txBody>
      </p:sp>
    </p:spTree>
    <p:extLst>
      <p:ext uri="{BB962C8B-B14F-4D97-AF65-F5344CB8AC3E}">
        <p14:creationId xmlns:p14="http://schemas.microsoft.com/office/powerpoint/2010/main" val="89795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barn(inVertical)">
                                      <p:cBhvr>
                                        <p:cTn id="21" dur="1000"/>
                                        <p:tgtEl>
                                          <p:spTgt spid="25">
                                            <p:txEl>
                                              <p:pRg st="0" end="0"/>
                                            </p:txEl>
                                          </p:spTgt>
                                        </p:tgtEl>
                                      </p:cBhvr>
                                    </p:animEffect>
                                  </p:childTnLst>
                                </p:cTn>
                              </p:par>
                            </p:childTnLst>
                          </p:cTn>
                        </p:par>
                        <p:par>
                          <p:cTn id="22" fill="hold">
                            <p:stCondLst>
                              <p:cond delay="1000"/>
                            </p:stCondLst>
                            <p:childTnLst>
                              <p:par>
                                <p:cTn id="23" presetID="4" presetClass="entr" presetSubtype="1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ox(in)">
                                      <p:cBhvr>
                                        <p:cTn id="2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1764" y="116632"/>
            <a:ext cx="11737304" cy="2585323"/>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r>
              <a:rPr lang="en-US" sz="5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  Reviewing the</a:t>
            </a:r>
          </a:p>
          <a:p>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 </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 </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Omer Count   </a:t>
            </a:r>
            <a:b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b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  from Egypt to                Mt Sinai:</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endParaRPr>
          </a:p>
        </p:txBody>
      </p:sp>
      <p:sp>
        <p:nvSpPr>
          <p:cNvPr id="5" name="Slide Number Placeholder 1"/>
          <p:cNvSpPr>
            <a:spLocks noGrp="1"/>
          </p:cNvSpPr>
          <p:nvPr>
            <p:ph type="sldNum" sz="quarter" idx="12"/>
          </p:nvPr>
        </p:nvSpPr>
        <p:spPr>
          <a:xfrm>
            <a:off x="9262764" y="6453336"/>
            <a:ext cx="2844059" cy="365125"/>
          </a:xfrm>
        </p:spPr>
        <p:txBody>
          <a:bodyPr/>
          <a:lstStyle/>
          <a:p>
            <a:fld id="{81FEFA0A-2F20-4B60-98C6-5FFDA469AA1C}" type="slidenum">
              <a:rPr lang="en-US" sz="1200" b="1" smtClean="0">
                <a:solidFill>
                  <a:schemeClr val="bg1"/>
                </a:solidFill>
              </a:rPr>
              <a:pPr/>
              <a:t>34</a:t>
            </a:fld>
            <a:endParaRPr lang="en-US" b="1" dirty="0">
              <a:solidFill>
                <a:schemeClr val="bg1"/>
              </a:solidFill>
            </a:endParaRPr>
          </a:p>
        </p:txBody>
      </p:sp>
      <p:sp>
        <p:nvSpPr>
          <p:cNvPr id="7" name="Rectangle 6"/>
          <p:cNvSpPr/>
          <p:nvPr/>
        </p:nvSpPr>
        <p:spPr>
          <a:xfrm>
            <a:off x="0" y="4866602"/>
            <a:ext cx="12184168" cy="156966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9600" b="1" dirty="0" smtClean="0">
                <a:ln w="1905"/>
                <a:solidFill>
                  <a:srgbClr val="00B0F0"/>
                </a:solidFill>
                <a:effectLst>
                  <a:outerShdw blurRad="38100" dist="38100" dir="2700000" algn="tl">
                    <a:srgbClr val="000000">
                      <a:alpha val="43137"/>
                    </a:srgbClr>
                  </a:outerShdw>
                </a:effectLst>
                <a:latin typeface="Matura MT Script Capitals" pitchFamily="66" charset="0"/>
              </a:rPr>
              <a:t>Exodus 12 - 16 - 20</a:t>
            </a:r>
            <a:endParaRPr lang="en-US" sz="9600" b="1" cap="none" spc="0" dirty="0">
              <a:ln w="1905"/>
              <a:solidFill>
                <a:srgbClr val="00B0F0"/>
              </a:solidFill>
              <a:effectLst>
                <a:outerShdw blurRad="38100" dist="38100" dir="2700000" algn="tl">
                  <a:srgbClr val="000000">
                    <a:alpha val="43137"/>
                  </a:srgbClr>
                </a:outerShdw>
              </a:effectLst>
              <a:latin typeface="Matura MT Script Capitals" pitchFamily="66" charset="0"/>
            </a:endParaRPr>
          </a:p>
        </p:txBody>
      </p:sp>
      <p:sp>
        <p:nvSpPr>
          <p:cNvPr id="3" name="Rounded Rectangle 2"/>
          <p:cNvSpPr/>
          <p:nvPr/>
        </p:nvSpPr>
        <p:spPr>
          <a:xfrm>
            <a:off x="2205980" y="2924944"/>
            <a:ext cx="8712968" cy="1584176"/>
          </a:xfrm>
          <a:prstGeom prst="roundRect">
            <a:avLst>
              <a:gd name="adj" fmla="val 50000"/>
            </a:avLst>
          </a:prstGeom>
          <a:gradFill flip="none" rotWithShape="1">
            <a:gsLst>
              <a:gs pos="0">
                <a:srgbClr val="DDEBCF"/>
              </a:gs>
              <a:gs pos="50000">
                <a:srgbClr val="9CB86E"/>
              </a:gs>
              <a:gs pos="100000">
                <a:srgbClr val="156B13"/>
              </a:gs>
            </a:gsLst>
            <a:path path="shape">
              <a:fillToRect l="50000" t="50000" r="50000" b="50000"/>
            </a:path>
            <a:tileRect/>
          </a:gradFill>
          <a:ln w="349250">
            <a:solidFill>
              <a:schemeClr val="accent2">
                <a:lumMod val="5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09473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1500"/>
                                  </p:stCondLst>
                                  <p:childTnLst>
                                    <p:animEffect transition="out" filter="dissolve">
                                      <p:cBhvr>
                                        <p:cTn id="6" dur="750"/>
                                        <p:tgtEl>
                                          <p:spTgt spid="3"/>
                                        </p:tgtEl>
                                      </p:cBhvr>
                                    </p:animEffect>
                                    <p:set>
                                      <p:cBhvr>
                                        <p:cTn id="7" dur="1" fill="hold">
                                          <p:stCondLst>
                                            <p:cond delay="749"/>
                                          </p:stCondLst>
                                        </p:cTn>
                                        <p:tgtEl>
                                          <p:spTgt spid="3"/>
                                        </p:tgtEl>
                                        <p:attrNameLst>
                                          <p:attrName>style.visibility</p:attrName>
                                        </p:attrNameLst>
                                      </p:cBhvr>
                                      <p:to>
                                        <p:strVal val="hidden"/>
                                      </p:to>
                                    </p:set>
                                  </p:childTnLst>
                                </p:cTn>
                              </p:par>
                            </p:childTnLst>
                          </p:cTn>
                        </p:par>
                        <p:par>
                          <p:cTn id="8" fill="hold">
                            <p:stCondLst>
                              <p:cond delay="2250"/>
                            </p:stCondLst>
                            <p:childTnLst>
                              <p:par>
                                <p:cTn id="9" presetID="42"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7765" y="620688"/>
            <a:ext cx="11881320" cy="1661993"/>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r>
              <a:rPr lang="en-US" sz="4800" b="1" cap="none" spc="0" dirty="0" smtClean="0">
                <a:ln w="1905">
                  <a:solidFill>
                    <a:srgbClr val="0000FF"/>
                  </a:solidFill>
                </a:ln>
                <a:solidFill>
                  <a:srgbClr val="5D2D2D"/>
                </a:solidFill>
                <a:effectLst>
                  <a:glow rad="127000">
                    <a:srgbClr val="FF99FF"/>
                  </a:glow>
                  <a:innerShdw blurRad="69850" dist="43180" dir="5400000">
                    <a:srgbClr val="000000">
                      <a:alpha val="65000"/>
                    </a:srgbClr>
                  </a:innerShdw>
                </a:effectLst>
                <a:latin typeface="Matura MT Script Capitals" pitchFamily="66" charset="0"/>
              </a:rPr>
              <a:t>Three days’</a:t>
            </a:r>
            <a:r>
              <a:rPr lang="en-US" sz="48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 journey into the wilderness ~</a:t>
            </a:r>
          </a:p>
          <a:p>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 </a:t>
            </a: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atura MT Script Capitals" pitchFamily="66" charset="0"/>
              </a:rPr>
              <a:t> </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Matura MT Script Capitals" pitchFamily="66" charset="0"/>
              </a:rPr>
              <a:t>A</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Matura MT Script Capitals" pitchFamily="66" charset="0"/>
              </a:rPr>
              <a:t> command recorded three times in:</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Matura MT Script Capitals" pitchFamily="66" charset="0"/>
            </a:endParaRPr>
          </a:p>
        </p:txBody>
      </p:sp>
      <p:sp>
        <p:nvSpPr>
          <p:cNvPr id="5" name="Slide Number Placeholder 1"/>
          <p:cNvSpPr>
            <a:spLocks noGrp="1"/>
          </p:cNvSpPr>
          <p:nvPr>
            <p:ph type="sldNum" sz="quarter" idx="12"/>
          </p:nvPr>
        </p:nvSpPr>
        <p:spPr>
          <a:xfrm>
            <a:off x="9262764" y="6453336"/>
            <a:ext cx="2844059" cy="365125"/>
          </a:xfrm>
        </p:spPr>
        <p:txBody>
          <a:bodyPr/>
          <a:lstStyle/>
          <a:p>
            <a:fld id="{81FEFA0A-2F20-4B60-98C6-5FFDA469AA1C}" type="slidenum">
              <a:rPr lang="en-US" b="1" smtClean="0">
                <a:solidFill>
                  <a:schemeClr val="bg1"/>
                </a:solidFill>
              </a:rPr>
              <a:pPr/>
              <a:t>35</a:t>
            </a:fld>
            <a:endParaRPr lang="en-US" b="1" dirty="0">
              <a:solidFill>
                <a:schemeClr val="bg1"/>
              </a:solidFill>
            </a:endParaRPr>
          </a:p>
        </p:txBody>
      </p:sp>
      <p:sp>
        <p:nvSpPr>
          <p:cNvPr id="9" name="Rectangle 8"/>
          <p:cNvSpPr/>
          <p:nvPr/>
        </p:nvSpPr>
        <p:spPr>
          <a:xfrm>
            <a:off x="4657" y="4437112"/>
            <a:ext cx="12184168" cy="156966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9600" b="1" dirty="0" err="1" smtClean="0">
                <a:ln w="1905"/>
                <a:solidFill>
                  <a:srgbClr val="00B0F0"/>
                </a:solidFill>
                <a:effectLst>
                  <a:glow rad="88900">
                    <a:schemeClr val="bg1"/>
                  </a:glow>
                  <a:outerShdw blurRad="38100" dist="38100" dir="2700000" algn="tl">
                    <a:srgbClr val="000000">
                      <a:alpha val="43137"/>
                    </a:srgbClr>
                  </a:outerShdw>
                </a:effectLst>
                <a:latin typeface="Matura MT Script Capitals" pitchFamily="66" charset="0"/>
              </a:rPr>
              <a:t>Exo</a:t>
            </a:r>
            <a:r>
              <a:rPr lang="en-US" sz="9600" b="1" dirty="0" smtClean="0">
                <a:ln w="1905"/>
                <a:solidFill>
                  <a:srgbClr val="00B0F0"/>
                </a:solidFill>
                <a:effectLst>
                  <a:glow rad="88900">
                    <a:schemeClr val="bg1"/>
                  </a:glow>
                  <a:outerShdw blurRad="38100" dist="38100" dir="2700000" algn="tl">
                    <a:srgbClr val="000000">
                      <a:alpha val="43137"/>
                    </a:srgbClr>
                  </a:outerShdw>
                </a:effectLst>
                <a:latin typeface="Matura MT Script Capitals" pitchFamily="66" charset="0"/>
              </a:rPr>
              <a:t> 3:18; 5:3 &amp; 8:27. </a:t>
            </a:r>
            <a:endParaRPr lang="en-US" sz="9600" b="1" cap="none" spc="0" dirty="0">
              <a:ln w="1905"/>
              <a:solidFill>
                <a:srgbClr val="00B0F0"/>
              </a:solidFill>
              <a:effectLst>
                <a:glow rad="88900">
                  <a:schemeClr val="bg1"/>
                </a:glow>
                <a:outerShdw blurRad="38100" dist="38100" dir="2700000" algn="tl">
                  <a:srgbClr val="000000">
                    <a:alpha val="43137"/>
                  </a:srgbClr>
                </a:outerShdw>
              </a:effectLst>
              <a:latin typeface="Matura MT Script Capitals" pitchFamily="66" charset="0"/>
            </a:endParaRPr>
          </a:p>
        </p:txBody>
      </p:sp>
    </p:spTree>
    <p:extLst>
      <p:ext uri="{BB962C8B-B14F-4D97-AF65-F5344CB8AC3E}">
        <p14:creationId xmlns:p14="http://schemas.microsoft.com/office/powerpoint/2010/main" val="164881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750"/>
                                        <p:tgtEl>
                                          <p:spTgt spid="9"/>
                                        </p:tgtEl>
                                      </p:cBhvr>
                                    </p:animEffect>
                                    <p:anim calcmode="lin" valueType="num">
                                      <p:cBhvr>
                                        <p:cTn id="8" dur="1750" fill="hold"/>
                                        <p:tgtEl>
                                          <p:spTgt spid="9"/>
                                        </p:tgtEl>
                                        <p:attrNameLst>
                                          <p:attrName>ppt_x</p:attrName>
                                        </p:attrNameLst>
                                      </p:cBhvr>
                                      <p:tavLst>
                                        <p:tav tm="0">
                                          <p:val>
                                            <p:strVal val="#ppt_x"/>
                                          </p:val>
                                        </p:tav>
                                        <p:tav tm="100000">
                                          <p:val>
                                            <p:strVal val="#ppt_x"/>
                                          </p:val>
                                        </p:tav>
                                      </p:tavLst>
                                    </p:anim>
                                    <p:anim calcmode="lin" valueType="num">
                                      <p:cBhvr>
                                        <p:cTn id="9" dur="1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12979" y="6462671"/>
            <a:ext cx="2844059" cy="365125"/>
          </a:xfrm>
        </p:spPr>
        <p:txBody>
          <a:bodyPr/>
          <a:lstStyle/>
          <a:p>
            <a:fld id="{81FEFA0A-2F20-4B60-98C6-5FFDA469AA1C}" type="slidenum">
              <a:rPr lang="en-US" b="1" smtClean="0">
                <a:solidFill>
                  <a:srgbClr val="FFFFCC"/>
                </a:solidFill>
              </a:rPr>
              <a:pPr/>
              <a:t>36</a:t>
            </a:fld>
            <a:endParaRPr lang="en-US" b="1" dirty="0">
              <a:solidFill>
                <a:srgbClr val="FFFFCC"/>
              </a:solidFill>
            </a:endParaRPr>
          </a:p>
        </p:txBody>
      </p:sp>
      <p:sp>
        <p:nvSpPr>
          <p:cNvPr id="3" name="Rectangle 2"/>
          <p:cNvSpPr/>
          <p:nvPr/>
        </p:nvSpPr>
        <p:spPr>
          <a:xfrm>
            <a:off x="3430116" y="212878"/>
            <a:ext cx="8424936" cy="4016484"/>
          </a:xfrm>
          <a:prstGeom prst="rect">
            <a:avLst/>
          </a:prstGeom>
          <a:solidFill>
            <a:schemeClr val="tx2">
              <a:alpha val="32000"/>
            </a:schemeClr>
          </a:solidFill>
          <a:scene3d>
            <a:camera prst="orthographicFront"/>
            <a:lightRig rig="threePt" dir="t"/>
          </a:scene3d>
          <a:sp3d>
            <a:bevelT w="152400" h="50800" prst="softRound"/>
          </a:sp3d>
        </p:spPr>
        <p:txBody>
          <a:bodyPr wrap="square">
            <a:spAutoFit/>
            <a:sp3d extrusionH="57150">
              <a:bevelT h="25400" prst="softRound"/>
            </a:sp3d>
          </a:bodyPr>
          <a:lstStyle/>
          <a:p>
            <a:pPr algn="ctr">
              <a:lnSpc>
                <a:spcPct val="150000"/>
              </a:lnSpc>
            </a:pPr>
            <a:r>
              <a:rPr lang="en-US" sz="2400" b="1" dirty="0" smtClean="0">
                <a:solidFill>
                  <a:schemeClr val="accent2">
                    <a:lumMod val="60000"/>
                    <a:lumOff val="40000"/>
                  </a:schemeClr>
                </a:solidFill>
                <a:effectLst/>
                <a:latin typeface="Comic Sans MS" pitchFamily="66" charset="0"/>
              </a:rPr>
              <a:t>#1)  </a:t>
            </a:r>
            <a:r>
              <a:rPr lang="en-US" sz="2400" b="1" dirty="0" err="1" smtClean="0">
                <a:solidFill>
                  <a:schemeClr val="accent2">
                    <a:lumMod val="60000"/>
                    <a:lumOff val="40000"/>
                  </a:schemeClr>
                </a:solidFill>
                <a:effectLst/>
                <a:latin typeface="Comic Sans MS" pitchFamily="66" charset="0"/>
              </a:rPr>
              <a:t>Exo</a:t>
            </a:r>
            <a:r>
              <a:rPr lang="en-US" sz="2400" b="1" dirty="0" smtClean="0">
                <a:solidFill>
                  <a:schemeClr val="accent2">
                    <a:lumMod val="60000"/>
                    <a:lumOff val="40000"/>
                  </a:schemeClr>
                </a:solidFill>
                <a:effectLst/>
                <a:latin typeface="Comic Sans MS" pitchFamily="66" charset="0"/>
              </a:rPr>
              <a:t> 3:18  </a:t>
            </a:r>
            <a:r>
              <a:rPr lang="en-US" sz="2000" b="1" dirty="0" smtClean="0">
                <a:ln>
                  <a:solidFill>
                    <a:srgbClr val="FF9933"/>
                  </a:solidFill>
                </a:ln>
                <a:solidFill>
                  <a:srgbClr val="FFFFCC"/>
                </a:solidFill>
                <a:effectLst/>
                <a:latin typeface="Comic Sans MS" pitchFamily="66" charset="0"/>
              </a:rPr>
              <a:t>The Elohim of </a:t>
            </a:r>
            <a:r>
              <a:rPr lang="en-US" sz="2000" b="1" dirty="0">
                <a:ln>
                  <a:solidFill>
                    <a:srgbClr val="FF9933"/>
                  </a:solidFill>
                </a:ln>
                <a:solidFill>
                  <a:srgbClr val="FFFFCC"/>
                </a:solidFill>
                <a:effectLst/>
                <a:latin typeface="Comic Sans MS" pitchFamily="66" charset="0"/>
              </a:rPr>
              <a:t>the Hebrews hath met with us: and now </a:t>
            </a:r>
            <a:r>
              <a:rPr lang="en-US" sz="2000" b="1" dirty="0">
                <a:ln>
                  <a:solidFill>
                    <a:srgbClr val="FF9933"/>
                  </a:solidFill>
                </a:ln>
                <a:solidFill>
                  <a:srgbClr val="FF0000"/>
                </a:solidFill>
                <a:effectLst/>
                <a:latin typeface="Comic Sans MS" pitchFamily="66" charset="0"/>
              </a:rPr>
              <a:t>let us go, </a:t>
            </a:r>
            <a:r>
              <a:rPr lang="en-US" sz="2000" b="1" dirty="0">
                <a:ln>
                  <a:solidFill>
                    <a:srgbClr val="FF9933"/>
                  </a:solidFill>
                </a:ln>
                <a:solidFill>
                  <a:srgbClr val="FFFFCC"/>
                </a:solidFill>
                <a:effectLst/>
                <a:latin typeface="Comic Sans MS" pitchFamily="66" charset="0"/>
              </a:rPr>
              <a:t>we beseech thee, </a:t>
            </a:r>
            <a:r>
              <a:rPr lang="en-US" sz="2000" b="1" dirty="0">
                <a:ln>
                  <a:solidFill>
                    <a:srgbClr val="0000FF"/>
                  </a:solidFill>
                </a:ln>
                <a:solidFill>
                  <a:srgbClr val="00B0F0"/>
                </a:solidFill>
                <a:effectLst>
                  <a:glow rad="127000">
                    <a:srgbClr val="00FF00"/>
                  </a:glow>
                </a:effectLst>
                <a:latin typeface="Comic Sans MS" pitchFamily="66" charset="0"/>
              </a:rPr>
              <a:t>three days' journey </a:t>
            </a:r>
            <a:r>
              <a:rPr lang="en-US" sz="2000" b="1" dirty="0">
                <a:ln>
                  <a:solidFill>
                    <a:srgbClr val="FF9933"/>
                  </a:solidFill>
                </a:ln>
                <a:solidFill>
                  <a:srgbClr val="00B0F0"/>
                </a:solidFill>
                <a:effectLst/>
                <a:latin typeface="Comic Sans MS" pitchFamily="66" charset="0"/>
              </a:rPr>
              <a:t>into </a:t>
            </a:r>
            <a:r>
              <a:rPr lang="en-US" sz="2000" b="1" dirty="0" smtClean="0">
                <a:ln>
                  <a:solidFill>
                    <a:srgbClr val="FF9933"/>
                  </a:solidFill>
                </a:ln>
                <a:solidFill>
                  <a:srgbClr val="00B0F0"/>
                </a:solidFill>
                <a:effectLst/>
                <a:latin typeface="Comic Sans MS" pitchFamily="66" charset="0"/>
              </a:rPr>
              <a:t/>
            </a:r>
            <a:br>
              <a:rPr lang="en-US" sz="2000" b="1" dirty="0" smtClean="0">
                <a:ln>
                  <a:solidFill>
                    <a:srgbClr val="FF9933"/>
                  </a:solidFill>
                </a:ln>
                <a:solidFill>
                  <a:srgbClr val="00B0F0"/>
                </a:solidFill>
                <a:effectLst/>
                <a:latin typeface="Comic Sans MS" pitchFamily="66" charset="0"/>
              </a:rPr>
            </a:br>
            <a:r>
              <a:rPr lang="en-US" sz="2000" b="1" dirty="0" smtClean="0">
                <a:ln>
                  <a:solidFill>
                    <a:srgbClr val="FF9933"/>
                  </a:solidFill>
                </a:ln>
                <a:solidFill>
                  <a:srgbClr val="00B0F0"/>
                </a:solidFill>
                <a:effectLst/>
                <a:latin typeface="Comic Sans MS" pitchFamily="66" charset="0"/>
              </a:rPr>
              <a:t>the </a:t>
            </a:r>
            <a:r>
              <a:rPr lang="en-US" sz="2000" b="1" dirty="0">
                <a:ln>
                  <a:solidFill>
                    <a:srgbClr val="FF9933"/>
                  </a:solidFill>
                </a:ln>
                <a:solidFill>
                  <a:srgbClr val="00B0F0"/>
                </a:solidFill>
                <a:effectLst/>
                <a:latin typeface="Comic Sans MS" pitchFamily="66" charset="0"/>
              </a:rPr>
              <a:t>wilderness, </a:t>
            </a:r>
            <a:r>
              <a:rPr lang="en-US" sz="2000" b="1" dirty="0">
                <a:ln>
                  <a:solidFill>
                    <a:srgbClr val="FF9933"/>
                  </a:solidFill>
                </a:ln>
                <a:solidFill>
                  <a:srgbClr val="FFFFCC"/>
                </a:solidFill>
                <a:effectLst/>
                <a:latin typeface="Comic Sans MS" pitchFamily="66" charset="0"/>
              </a:rPr>
              <a:t>that we may sacrifice to </a:t>
            </a:r>
            <a:r>
              <a:rPr lang="en-US" sz="2000" b="1" dirty="0" smtClean="0">
                <a:ln>
                  <a:solidFill>
                    <a:srgbClr val="FF9933"/>
                  </a:solidFill>
                </a:ln>
                <a:solidFill>
                  <a:srgbClr val="FFFFCC"/>
                </a:solidFill>
                <a:effectLst/>
                <a:latin typeface="Comic Sans MS" pitchFamily="66" charset="0"/>
              </a:rPr>
              <a:t>Yahuah our Elohim.</a:t>
            </a:r>
          </a:p>
          <a:p>
            <a:pPr algn="ctr">
              <a:lnSpc>
                <a:spcPct val="150000"/>
              </a:lnSpc>
            </a:pPr>
            <a:endParaRPr lang="en-US" sz="1100" b="1" dirty="0">
              <a:ln>
                <a:solidFill>
                  <a:srgbClr val="FF9933"/>
                </a:solidFill>
              </a:ln>
              <a:solidFill>
                <a:srgbClr val="FFFFCC"/>
              </a:solidFill>
              <a:effectLst/>
              <a:latin typeface="Comic Sans MS" pitchFamily="66" charset="0"/>
            </a:endParaRPr>
          </a:p>
          <a:p>
            <a:pPr algn="ctr">
              <a:lnSpc>
                <a:spcPct val="150000"/>
              </a:lnSpc>
            </a:pPr>
            <a:r>
              <a:rPr lang="en-US" sz="2400" b="1" dirty="0" smtClean="0">
                <a:solidFill>
                  <a:schemeClr val="accent2">
                    <a:lumMod val="60000"/>
                    <a:lumOff val="40000"/>
                  </a:schemeClr>
                </a:solidFill>
                <a:effectLst/>
                <a:latin typeface="Comic Sans MS" pitchFamily="66" charset="0"/>
              </a:rPr>
              <a:t>#2)  </a:t>
            </a:r>
            <a:r>
              <a:rPr lang="en-US" sz="2400" b="1" dirty="0" err="1" smtClean="0">
                <a:solidFill>
                  <a:schemeClr val="accent2">
                    <a:lumMod val="60000"/>
                    <a:lumOff val="40000"/>
                  </a:schemeClr>
                </a:solidFill>
                <a:effectLst/>
                <a:latin typeface="Comic Sans MS" pitchFamily="66" charset="0"/>
              </a:rPr>
              <a:t>Exo</a:t>
            </a:r>
            <a:r>
              <a:rPr lang="en-US" sz="2400" b="1" dirty="0" smtClean="0">
                <a:solidFill>
                  <a:schemeClr val="accent2">
                    <a:lumMod val="60000"/>
                    <a:lumOff val="40000"/>
                  </a:schemeClr>
                </a:solidFill>
                <a:effectLst/>
                <a:latin typeface="Comic Sans MS" pitchFamily="66" charset="0"/>
              </a:rPr>
              <a:t> 5:3  </a:t>
            </a:r>
            <a:r>
              <a:rPr lang="en-US" sz="2000" b="1" dirty="0" smtClean="0">
                <a:ln>
                  <a:solidFill>
                    <a:srgbClr val="FF9933"/>
                  </a:solidFill>
                </a:ln>
                <a:solidFill>
                  <a:srgbClr val="FFFFCC"/>
                </a:solidFill>
                <a:effectLst/>
                <a:latin typeface="Comic Sans MS" pitchFamily="66" charset="0"/>
              </a:rPr>
              <a:t>The Elohim </a:t>
            </a:r>
            <a:r>
              <a:rPr lang="en-US" sz="2000" b="1" dirty="0">
                <a:ln>
                  <a:solidFill>
                    <a:srgbClr val="FF9933"/>
                  </a:solidFill>
                </a:ln>
                <a:solidFill>
                  <a:srgbClr val="FFFFCC"/>
                </a:solidFill>
                <a:effectLst/>
                <a:latin typeface="Comic Sans MS" pitchFamily="66" charset="0"/>
              </a:rPr>
              <a:t>of the Hebrews hath met with us: </a:t>
            </a:r>
            <a:r>
              <a:rPr lang="en-US" sz="2000" b="1" dirty="0">
                <a:ln>
                  <a:solidFill>
                    <a:srgbClr val="FF9933"/>
                  </a:solidFill>
                </a:ln>
                <a:solidFill>
                  <a:srgbClr val="FF0000"/>
                </a:solidFill>
                <a:effectLst/>
                <a:latin typeface="Comic Sans MS" pitchFamily="66" charset="0"/>
              </a:rPr>
              <a:t>let us go, </a:t>
            </a:r>
            <a:r>
              <a:rPr lang="en-US" sz="2000" b="1" dirty="0">
                <a:ln>
                  <a:solidFill>
                    <a:srgbClr val="FF9933"/>
                  </a:solidFill>
                </a:ln>
                <a:solidFill>
                  <a:srgbClr val="FFFFCC"/>
                </a:solidFill>
                <a:effectLst/>
                <a:latin typeface="Comic Sans MS" pitchFamily="66" charset="0"/>
              </a:rPr>
              <a:t>we pray thee, </a:t>
            </a:r>
            <a:r>
              <a:rPr lang="en-US" sz="2000" b="1" dirty="0">
                <a:ln>
                  <a:solidFill>
                    <a:srgbClr val="0000FF"/>
                  </a:solidFill>
                </a:ln>
                <a:solidFill>
                  <a:srgbClr val="00B0F0"/>
                </a:solidFill>
                <a:effectLst>
                  <a:glow rad="127000">
                    <a:srgbClr val="00FF00"/>
                  </a:glow>
                </a:effectLst>
                <a:latin typeface="Comic Sans MS" pitchFamily="66" charset="0"/>
              </a:rPr>
              <a:t>three days' journey </a:t>
            </a:r>
            <a:r>
              <a:rPr lang="en-US" sz="2000" b="1" dirty="0">
                <a:ln>
                  <a:solidFill>
                    <a:srgbClr val="FF9933"/>
                  </a:solidFill>
                </a:ln>
                <a:solidFill>
                  <a:srgbClr val="00B0F0"/>
                </a:solidFill>
                <a:effectLst/>
                <a:latin typeface="Comic Sans MS" pitchFamily="66" charset="0"/>
              </a:rPr>
              <a:t>into the desert, </a:t>
            </a:r>
            <a:r>
              <a:rPr lang="en-US" sz="2000" b="1" dirty="0" smtClean="0">
                <a:ln>
                  <a:solidFill>
                    <a:srgbClr val="FF9933"/>
                  </a:solidFill>
                </a:ln>
                <a:solidFill>
                  <a:srgbClr val="00B0F0"/>
                </a:solidFill>
                <a:effectLst/>
                <a:latin typeface="Comic Sans MS" pitchFamily="66" charset="0"/>
              </a:rPr>
              <a:t/>
            </a:r>
            <a:br>
              <a:rPr lang="en-US" sz="2000" b="1" dirty="0" smtClean="0">
                <a:ln>
                  <a:solidFill>
                    <a:srgbClr val="FF9933"/>
                  </a:solidFill>
                </a:ln>
                <a:solidFill>
                  <a:srgbClr val="00B0F0"/>
                </a:solidFill>
                <a:effectLst/>
                <a:latin typeface="Comic Sans MS" pitchFamily="66" charset="0"/>
              </a:rPr>
            </a:br>
            <a:r>
              <a:rPr lang="en-US" sz="2000" b="1" dirty="0" smtClean="0">
                <a:ln>
                  <a:solidFill>
                    <a:srgbClr val="FF9933"/>
                  </a:solidFill>
                </a:ln>
                <a:solidFill>
                  <a:srgbClr val="FFFFCC"/>
                </a:solidFill>
                <a:effectLst/>
                <a:latin typeface="Comic Sans MS" pitchFamily="66" charset="0"/>
              </a:rPr>
              <a:t>and </a:t>
            </a:r>
            <a:r>
              <a:rPr lang="en-US" sz="2000" b="1" dirty="0">
                <a:ln>
                  <a:solidFill>
                    <a:srgbClr val="FF9933"/>
                  </a:solidFill>
                </a:ln>
                <a:solidFill>
                  <a:srgbClr val="FFFFCC"/>
                </a:solidFill>
                <a:effectLst/>
                <a:latin typeface="Comic Sans MS" pitchFamily="66" charset="0"/>
              </a:rPr>
              <a:t>sacrifice unto </a:t>
            </a:r>
            <a:r>
              <a:rPr lang="en-US" sz="2000" b="1" dirty="0" smtClean="0">
                <a:ln>
                  <a:solidFill>
                    <a:srgbClr val="FF9933"/>
                  </a:solidFill>
                </a:ln>
                <a:solidFill>
                  <a:srgbClr val="FFFFCC"/>
                </a:solidFill>
                <a:effectLst/>
                <a:latin typeface="Comic Sans MS" pitchFamily="66" charset="0"/>
              </a:rPr>
              <a:t>Yahuah our Elohim; </a:t>
            </a:r>
            <a:r>
              <a:rPr lang="en-US" sz="2000" b="1" dirty="0">
                <a:ln>
                  <a:solidFill>
                    <a:srgbClr val="FF9933"/>
                  </a:solidFill>
                </a:ln>
                <a:solidFill>
                  <a:srgbClr val="FFFFCC"/>
                </a:solidFill>
                <a:effectLst/>
                <a:latin typeface="Comic Sans MS" pitchFamily="66" charset="0"/>
              </a:rPr>
              <a:t>lest he fall upon us </a:t>
            </a:r>
            <a:r>
              <a:rPr lang="en-US" sz="2000" b="1" dirty="0" smtClean="0">
                <a:ln>
                  <a:solidFill>
                    <a:srgbClr val="FF9933"/>
                  </a:solidFill>
                </a:ln>
                <a:solidFill>
                  <a:srgbClr val="FFFFCC"/>
                </a:solidFill>
                <a:effectLst/>
                <a:latin typeface="Comic Sans MS" pitchFamily="66" charset="0"/>
              </a:rPr>
              <a:t/>
            </a:r>
            <a:br>
              <a:rPr lang="en-US" sz="2000" b="1" dirty="0" smtClean="0">
                <a:ln>
                  <a:solidFill>
                    <a:srgbClr val="FF9933"/>
                  </a:solidFill>
                </a:ln>
                <a:solidFill>
                  <a:srgbClr val="FFFFCC"/>
                </a:solidFill>
                <a:effectLst/>
                <a:latin typeface="Comic Sans MS" pitchFamily="66" charset="0"/>
              </a:rPr>
            </a:br>
            <a:r>
              <a:rPr lang="en-US" sz="2000" b="1" dirty="0" smtClean="0">
                <a:ln>
                  <a:solidFill>
                    <a:srgbClr val="FF9933"/>
                  </a:solidFill>
                </a:ln>
                <a:solidFill>
                  <a:srgbClr val="FFFFCC"/>
                </a:solidFill>
                <a:effectLst/>
                <a:latin typeface="Comic Sans MS" pitchFamily="66" charset="0"/>
              </a:rPr>
              <a:t>with </a:t>
            </a:r>
            <a:r>
              <a:rPr lang="en-US" sz="2000" b="1" dirty="0">
                <a:ln>
                  <a:solidFill>
                    <a:srgbClr val="FF9933"/>
                  </a:solidFill>
                </a:ln>
                <a:solidFill>
                  <a:srgbClr val="FFFFCC"/>
                </a:solidFill>
                <a:effectLst/>
                <a:latin typeface="Comic Sans MS" pitchFamily="66" charset="0"/>
              </a:rPr>
              <a:t>pestilence, or with the sword</a:t>
            </a:r>
            <a:r>
              <a:rPr lang="en-US" sz="2000" b="1" dirty="0" smtClean="0">
                <a:ln>
                  <a:solidFill>
                    <a:srgbClr val="FF9933"/>
                  </a:solidFill>
                </a:ln>
                <a:solidFill>
                  <a:srgbClr val="FFFFCC"/>
                </a:solidFill>
                <a:effectLst/>
                <a:latin typeface="Comic Sans MS" pitchFamily="66" charset="0"/>
              </a:rPr>
              <a:t>.</a:t>
            </a:r>
            <a:endParaRPr lang="en-US" sz="2000" b="1" dirty="0">
              <a:ln>
                <a:solidFill>
                  <a:srgbClr val="FF9933"/>
                </a:solidFill>
              </a:ln>
              <a:solidFill>
                <a:srgbClr val="FFFFCC"/>
              </a:solidFill>
              <a:effectLst/>
              <a:latin typeface="Comic Sans MS" pitchFamily="66" charset="0"/>
            </a:endParaRPr>
          </a:p>
          <a:p>
            <a:pPr algn="ctr">
              <a:lnSpc>
                <a:spcPct val="150000"/>
              </a:lnSpc>
            </a:pPr>
            <a:endParaRPr lang="en-US" sz="1100" b="1" dirty="0">
              <a:ln>
                <a:solidFill>
                  <a:srgbClr val="FF9933"/>
                </a:solidFill>
              </a:ln>
              <a:solidFill>
                <a:srgbClr val="FFFFCC"/>
              </a:solidFill>
              <a:effectLst/>
              <a:latin typeface="Comic Sans MS" pitchFamily="66" charset="0"/>
            </a:endParaRPr>
          </a:p>
        </p:txBody>
      </p:sp>
      <p:pic>
        <p:nvPicPr>
          <p:cNvPr id="5122" name="Picture 2" descr="C:\Users\Rae\Desktop\moses &amp; pharao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945" y="919437"/>
            <a:ext cx="2926935" cy="237626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64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12979" y="6462671"/>
            <a:ext cx="2844059" cy="365125"/>
          </a:xfrm>
        </p:spPr>
        <p:txBody>
          <a:bodyPr/>
          <a:lstStyle/>
          <a:p>
            <a:fld id="{81FEFA0A-2F20-4B60-98C6-5FFDA469AA1C}" type="slidenum">
              <a:rPr lang="en-US" b="1" smtClean="0">
                <a:solidFill>
                  <a:schemeClr val="tx2"/>
                </a:solidFill>
              </a:rPr>
              <a:pPr/>
              <a:t>37</a:t>
            </a:fld>
            <a:endParaRPr lang="en-US" b="1" dirty="0">
              <a:solidFill>
                <a:schemeClr val="tx2"/>
              </a:solidFill>
            </a:endParaRPr>
          </a:p>
        </p:txBody>
      </p:sp>
      <p:sp>
        <p:nvSpPr>
          <p:cNvPr id="3" name="Rectangle 2"/>
          <p:cNvSpPr/>
          <p:nvPr/>
        </p:nvSpPr>
        <p:spPr>
          <a:xfrm>
            <a:off x="189756" y="116632"/>
            <a:ext cx="10585176" cy="1431161"/>
          </a:xfrm>
          <a:prstGeom prst="rect">
            <a:avLst/>
          </a:prstGeom>
          <a:solidFill>
            <a:schemeClr val="tx2">
              <a:alpha val="32000"/>
            </a:schemeClr>
          </a:solidFill>
          <a:scene3d>
            <a:camera prst="orthographicFront"/>
            <a:lightRig rig="threePt" dir="t"/>
          </a:scene3d>
          <a:sp3d>
            <a:bevelT w="152400" h="50800" prst="softRound"/>
          </a:sp3d>
        </p:spPr>
        <p:txBody>
          <a:bodyPr wrap="square">
            <a:spAutoFit/>
            <a:sp3d extrusionH="57150">
              <a:bevelT h="25400" prst="softRound"/>
            </a:sp3d>
          </a:bodyPr>
          <a:lstStyle/>
          <a:p>
            <a:pPr algn="ctr">
              <a:lnSpc>
                <a:spcPct val="150000"/>
              </a:lnSpc>
            </a:pPr>
            <a:endParaRPr lang="en-US" sz="1000" b="1" dirty="0">
              <a:ln>
                <a:solidFill>
                  <a:srgbClr val="FF9933"/>
                </a:solidFill>
              </a:ln>
              <a:solidFill>
                <a:srgbClr val="FFFFCC"/>
              </a:solidFill>
              <a:effectLst>
                <a:glow rad="177800">
                  <a:schemeClr val="tx2"/>
                </a:glow>
              </a:effectLst>
              <a:latin typeface="Comic Sans MS" pitchFamily="66" charset="0"/>
            </a:endParaRPr>
          </a:p>
          <a:p>
            <a:pPr algn="ctr">
              <a:lnSpc>
                <a:spcPct val="150000"/>
              </a:lnSpc>
            </a:pPr>
            <a:r>
              <a:rPr lang="en-US" sz="2400" b="1" dirty="0" smtClean="0">
                <a:ln>
                  <a:solidFill>
                    <a:schemeClr val="accent2">
                      <a:lumMod val="60000"/>
                      <a:lumOff val="40000"/>
                    </a:schemeClr>
                  </a:solidFill>
                </a:ln>
                <a:solidFill>
                  <a:schemeClr val="accent2">
                    <a:lumMod val="60000"/>
                    <a:lumOff val="40000"/>
                  </a:schemeClr>
                </a:solidFill>
                <a:effectLst>
                  <a:glow rad="127000">
                    <a:srgbClr val="002060"/>
                  </a:glow>
                </a:effectLst>
                <a:latin typeface="Comic Sans MS" pitchFamily="66" charset="0"/>
              </a:rPr>
              <a:t>#3)  Exo 8:27  </a:t>
            </a:r>
            <a:r>
              <a:rPr lang="en-US" sz="2400" b="1" dirty="0" smtClean="0">
                <a:ln>
                  <a:solidFill>
                    <a:srgbClr val="FF9933"/>
                  </a:solidFill>
                </a:ln>
                <a:solidFill>
                  <a:srgbClr val="FF0000"/>
                </a:solidFill>
                <a:effectLst>
                  <a:glow rad="127000">
                    <a:srgbClr val="002060"/>
                  </a:glow>
                </a:effectLst>
                <a:latin typeface="Comic Sans MS" pitchFamily="66" charset="0"/>
              </a:rPr>
              <a:t>We </a:t>
            </a:r>
            <a:r>
              <a:rPr lang="en-US" sz="2400" b="1" dirty="0">
                <a:ln>
                  <a:solidFill>
                    <a:srgbClr val="FF9933"/>
                  </a:solidFill>
                </a:ln>
                <a:solidFill>
                  <a:srgbClr val="FF0000"/>
                </a:solidFill>
                <a:effectLst>
                  <a:glow rad="127000">
                    <a:srgbClr val="002060"/>
                  </a:glow>
                </a:effectLst>
                <a:latin typeface="Comic Sans MS" pitchFamily="66" charset="0"/>
              </a:rPr>
              <a:t>will go </a:t>
            </a:r>
            <a:r>
              <a:rPr lang="en-US" sz="2400" b="1" dirty="0">
                <a:ln>
                  <a:solidFill>
                    <a:srgbClr val="0000FF"/>
                  </a:solidFill>
                </a:ln>
                <a:solidFill>
                  <a:srgbClr val="00B0F0"/>
                </a:solidFill>
                <a:effectLst>
                  <a:glow rad="127000">
                    <a:srgbClr val="00FF00"/>
                  </a:glow>
                </a:effectLst>
                <a:latin typeface="Comic Sans MS" pitchFamily="66" charset="0"/>
              </a:rPr>
              <a:t>three days' journey </a:t>
            </a:r>
            <a:r>
              <a:rPr lang="en-US" sz="2400" b="1" dirty="0">
                <a:ln>
                  <a:solidFill>
                    <a:srgbClr val="FF9933"/>
                  </a:solidFill>
                </a:ln>
                <a:solidFill>
                  <a:srgbClr val="00B0F0"/>
                </a:solidFill>
                <a:effectLst>
                  <a:glow rad="127000">
                    <a:srgbClr val="002060"/>
                  </a:glow>
                </a:effectLst>
                <a:latin typeface="Comic Sans MS" pitchFamily="66" charset="0"/>
              </a:rPr>
              <a:t>into the wilderness, </a:t>
            </a:r>
            <a:r>
              <a:rPr lang="en-US" sz="2400" b="1" dirty="0">
                <a:ln>
                  <a:solidFill>
                    <a:srgbClr val="FF9933"/>
                  </a:solidFill>
                </a:ln>
                <a:solidFill>
                  <a:srgbClr val="FFFFCC"/>
                </a:solidFill>
                <a:effectLst>
                  <a:glow rad="127000">
                    <a:srgbClr val="002060"/>
                  </a:glow>
                </a:effectLst>
                <a:latin typeface="Comic Sans MS" pitchFamily="66" charset="0"/>
              </a:rPr>
              <a:t>and sacrifice to </a:t>
            </a:r>
            <a:r>
              <a:rPr lang="en-US" sz="2400" b="1" dirty="0" smtClean="0">
                <a:ln>
                  <a:solidFill>
                    <a:srgbClr val="FF9933"/>
                  </a:solidFill>
                </a:ln>
                <a:solidFill>
                  <a:srgbClr val="FFFFCC"/>
                </a:solidFill>
                <a:effectLst>
                  <a:glow rad="127000">
                    <a:srgbClr val="002060"/>
                  </a:glow>
                </a:effectLst>
                <a:latin typeface="Comic Sans MS" pitchFamily="66" charset="0"/>
              </a:rPr>
              <a:t>Yahuah our Elohim, </a:t>
            </a:r>
            <a:r>
              <a:rPr lang="en-US" sz="2400" b="1" dirty="0">
                <a:ln>
                  <a:solidFill>
                    <a:srgbClr val="FF9933"/>
                  </a:solidFill>
                </a:ln>
                <a:solidFill>
                  <a:srgbClr val="FFFFCC"/>
                </a:solidFill>
                <a:effectLst>
                  <a:glow rad="127000">
                    <a:srgbClr val="002060"/>
                  </a:glow>
                </a:effectLst>
                <a:latin typeface="Comic Sans MS" pitchFamily="66" charset="0"/>
              </a:rPr>
              <a:t>as </a:t>
            </a:r>
            <a:r>
              <a:rPr lang="en-US" sz="2400" b="1" dirty="0" smtClean="0">
                <a:ln>
                  <a:solidFill>
                    <a:srgbClr val="FF9933"/>
                  </a:solidFill>
                </a:ln>
                <a:solidFill>
                  <a:srgbClr val="FFFFCC"/>
                </a:solidFill>
                <a:effectLst>
                  <a:glow rad="127000">
                    <a:srgbClr val="002060"/>
                  </a:glow>
                </a:effectLst>
                <a:latin typeface="Comic Sans MS" pitchFamily="66" charset="0"/>
              </a:rPr>
              <a:t>He </a:t>
            </a:r>
            <a:r>
              <a:rPr lang="en-US" sz="2400" b="1" dirty="0">
                <a:ln>
                  <a:solidFill>
                    <a:srgbClr val="FF9933"/>
                  </a:solidFill>
                </a:ln>
                <a:solidFill>
                  <a:srgbClr val="FFFFCC"/>
                </a:solidFill>
                <a:effectLst>
                  <a:glow rad="127000">
                    <a:srgbClr val="002060"/>
                  </a:glow>
                </a:effectLst>
                <a:latin typeface="Comic Sans MS" pitchFamily="66" charset="0"/>
              </a:rPr>
              <a:t>shall command us</a:t>
            </a:r>
            <a:r>
              <a:rPr lang="en-US" sz="2400" b="1" dirty="0" smtClean="0">
                <a:ln>
                  <a:solidFill>
                    <a:srgbClr val="FF9933"/>
                  </a:solidFill>
                </a:ln>
                <a:solidFill>
                  <a:srgbClr val="FFFFCC"/>
                </a:solidFill>
                <a:effectLst>
                  <a:glow rad="127000">
                    <a:srgbClr val="002060"/>
                  </a:glow>
                </a:effectLst>
                <a:latin typeface="Comic Sans MS" pitchFamily="66" charset="0"/>
              </a:rPr>
              <a:t>.</a:t>
            </a:r>
            <a:endParaRPr lang="en-US" sz="2400" b="1" dirty="0">
              <a:ln>
                <a:solidFill>
                  <a:srgbClr val="FF9933"/>
                </a:solidFill>
              </a:ln>
              <a:solidFill>
                <a:srgbClr val="FFFFCC"/>
              </a:solidFill>
              <a:effectLst>
                <a:glow rad="127000">
                  <a:srgbClr val="002060"/>
                </a:glow>
              </a:effectLst>
              <a:latin typeface="Comic Sans MS" pitchFamily="66" charset="0"/>
            </a:endParaRPr>
          </a:p>
        </p:txBody>
      </p:sp>
      <p:sp>
        <p:nvSpPr>
          <p:cNvPr id="4" name="Rectangle 3"/>
          <p:cNvSpPr/>
          <p:nvPr/>
        </p:nvSpPr>
        <p:spPr>
          <a:xfrm>
            <a:off x="153753" y="4898102"/>
            <a:ext cx="11881320" cy="1815882"/>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4800" b="1" dirty="0" smtClean="0">
                <a:ln w="1905"/>
                <a:solidFill>
                  <a:srgbClr val="00B0F0"/>
                </a:solidFill>
                <a:effectLst>
                  <a:glow rad="228600">
                    <a:srgbClr val="FFFF00">
                      <a:alpha val="40000"/>
                    </a:srgbClr>
                  </a:glow>
                  <a:innerShdw blurRad="69850" dist="43180" dir="5400000">
                    <a:srgbClr val="000000">
                      <a:alpha val="65000"/>
                    </a:srgbClr>
                  </a:innerShdw>
                </a:effectLst>
                <a:latin typeface="Matura MT Script Capitals" pitchFamily="66" charset="0"/>
              </a:rPr>
              <a:t>Yah’s</a:t>
            </a: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Matura MT Script Capitals" pitchFamily="66" charset="0"/>
              </a:rPr>
              <a:t> Omer count begins in the wilderness!</a:t>
            </a:r>
            <a:b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Matura MT Script Capitals" pitchFamily="66" charset="0"/>
              </a:rPr>
            </a:b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As </a:t>
            </a:r>
            <a:r>
              <a:rPr lang="en-US" sz="3200" b="1" dirty="0" smtClean="0">
                <a:ln w="1905"/>
                <a:solidFill>
                  <a:srgbClr val="00B0F0"/>
                </a:soli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Yah</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 </a:t>
            </a:r>
            <a:r>
              <a:rPr lang="en-US" sz="32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does not chan</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g</a:t>
            </a:r>
            <a:r>
              <a:rPr lang="en-US" sz="32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e</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 neither does His </a:t>
            </a:r>
            <a:r>
              <a:rPr lang="en-US" sz="3200" b="1" dirty="0" smtClean="0">
                <a:ln w="1905"/>
                <a:solidFill>
                  <a:srgbClr val="FF0066"/>
                </a:soli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Pattern</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 of the Set-Apart Appointment – or Omer Count - to </a:t>
            </a:r>
            <a:r>
              <a:rPr lang="en-US" sz="3200" b="1" dirty="0" smtClean="0">
                <a:ln w="1905"/>
                <a:solidFill>
                  <a:srgbClr val="FF0066"/>
                </a:solidFill>
                <a:effectLst>
                  <a:glow rad="228600">
                    <a:srgbClr val="FFFF00">
                      <a:alpha val="40000"/>
                    </a:srgbClr>
                  </a:glow>
                  <a:innerShdw blurRad="69850" dist="43180" dir="5400000">
                    <a:srgbClr val="000000">
                      <a:alpha val="65000"/>
                    </a:srgbClr>
                  </a:innerShdw>
                </a:effectLst>
                <a:latin typeface="Comic Sans MS" panose="030F0702030302020204" pitchFamily="66" charset="0"/>
              </a:rPr>
              <a:t>Shavuot. </a:t>
            </a:r>
            <a:endParaRPr lang="en-US" sz="3200" b="1" cap="none" spc="0" dirty="0">
              <a:ln w="1905"/>
              <a:solidFill>
                <a:srgbClr val="FF0066"/>
              </a:solidFill>
              <a:effectLst>
                <a:glow rad="228600">
                  <a:srgbClr val="FFFF00">
                    <a:alpha val="40000"/>
                  </a:srgbClr>
                </a:glow>
                <a:innerShdw blurRad="69850" dist="43180" dir="5400000">
                  <a:srgbClr val="000000">
                    <a:alpha val="65000"/>
                  </a:srgbClr>
                </a:innerShdw>
              </a:effectLst>
              <a:latin typeface="Comic Sans MS" panose="030F0702030302020204" pitchFamily="66" charset="0"/>
            </a:endParaRPr>
          </a:p>
        </p:txBody>
      </p:sp>
    </p:spTree>
    <p:extLst>
      <p:ext uri="{BB962C8B-B14F-4D97-AF65-F5344CB8AC3E}">
        <p14:creationId xmlns:p14="http://schemas.microsoft.com/office/powerpoint/2010/main" val="335604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17748" y="116632"/>
            <a:ext cx="11881320" cy="9233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54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a:t>
            </a:r>
            <a:r>
              <a:rPr lang="en-US" sz="5400" b="1" dirty="0" smtClean="0">
                <a:ln w="1905">
                  <a:solidFill>
                    <a:srgbClr val="5D2D2D"/>
                  </a:solidFill>
                </a:ln>
                <a:solidFill>
                  <a:srgbClr val="F4A77C"/>
                </a:solidFill>
                <a:effectLst>
                  <a:innerShdw blurRad="69850" dist="43180" dir="5400000">
                    <a:srgbClr val="000000">
                      <a:alpha val="65000"/>
                    </a:srgbClr>
                  </a:innerShdw>
                  <a:reflection blurRad="6350" stA="55000" endA="300" endPos="45500" dir="5400000" sy="-100000" algn="bl" rotWithShape="0"/>
                </a:effectLst>
                <a:latin typeface="Rockwell" pitchFamily="18" charset="0"/>
              </a:rPr>
              <a:t>Pentecost </a:t>
            </a:r>
            <a:r>
              <a:rPr lang="en-US" sz="5400" b="1" dirty="0" smtClean="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reflection blurRad="6350" stA="55000" endA="300" endPos="45500" dir="5400000" sy="-100000" algn="bl" rotWithShape="0"/>
                </a:effectLst>
                <a:latin typeface="Rockwell" pitchFamily="18" charset="0"/>
              </a:rPr>
              <a:t>Torah Count</a:t>
            </a:r>
            <a:r>
              <a:rPr lang="en-US" sz="5400" b="1" dirty="0" smtClean="0">
                <a:ln w="1905">
                  <a:solidFill>
                    <a:srgbClr val="5D2D2D"/>
                  </a:solidFill>
                </a:ln>
                <a:solidFill>
                  <a:srgbClr val="FF9933"/>
                </a:solidFill>
                <a:effectLst>
                  <a:innerShdw blurRad="69850" dist="43180" dir="5400000">
                    <a:srgbClr val="000000">
                      <a:alpha val="65000"/>
                    </a:srgbClr>
                  </a:innerShdw>
                  <a:reflection blurRad="6350" stA="55000" endA="300" endPos="45500" dir="5400000" sy="-100000" algn="bl" rotWithShape="0"/>
                </a:effectLst>
                <a:latin typeface="Rockwell" pitchFamily="18" charset="0"/>
              </a:rPr>
              <a:t> </a:t>
            </a:r>
            <a:r>
              <a:rPr lang="en-US" sz="5400" b="1" dirty="0" smtClean="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reflection blurRad="6350" stA="55000" endA="300" endPos="45500" dir="5400000" sy="-100000" algn="bl" rotWithShape="0"/>
                </a:effectLst>
                <a:latin typeface="Rockwell" pitchFamily="18" charset="0"/>
              </a:rPr>
              <a:t>of  </a:t>
            </a:r>
            <a:r>
              <a:rPr lang="en-US" sz="5400" b="1" dirty="0" smtClean="0">
                <a:ln w="1905">
                  <a:solidFill>
                    <a:schemeClr val="accent2">
                      <a:lumMod val="50000"/>
                    </a:schemeClr>
                  </a:solidFill>
                </a:ln>
                <a:solidFill>
                  <a:schemeClr val="accent1">
                    <a:lumMod val="60000"/>
                    <a:lumOff val="40000"/>
                  </a:schemeClr>
                </a:solidFill>
                <a:effectLst>
                  <a:innerShdw blurRad="69850" dist="43180" dir="5400000">
                    <a:srgbClr val="000000">
                      <a:alpha val="65000"/>
                    </a:srgbClr>
                  </a:innerShdw>
                  <a:reflection blurRad="6350" stA="55000" endA="300" endPos="45500" dir="5400000" sy="-100000" algn="bl" rotWithShape="0"/>
                </a:effectLst>
                <a:latin typeface="Rockwell" pitchFamily="18" charset="0"/>
              </a:rPr>
              <a:t>Yahuah</a:t>
            </a:r>
            <a:endParaRPr lang="en-US" sz="5400" b="1" cap="none" spc="0" dirty="0">
              <a:ln w="1905">
                <a:solidFill>
                  <a:schemeClr val="accent2">
                    <a:lumMod val="50000"/>
                  </a:schemeClr>
                </a:solidFill>
              </a:ln>
              <a:solidFill>
                <a:schemeClr val="accent1">
                  <a:lumMod val="60000"/>
                  <a:lumOff val="40000"/>
                </a:schemeClr>
              </a:solidFill>
              <a:effectLst>
                <a:innerShdw blurRad="69850" dist="43180" dir="5400000">
                  <a:srgbClr val="000000">
                    <a:alpha val="65000"/>
                  </a:srgbClr>
                </a:innerShdw>
                <a:reflection blurRad="6350" stA="55000" endA="300" endPos="45500" dir="5400000" sy="-100000" algn="bl" rotWithShape="0"/>
              </a:effectLst>
              <a:latin typeface="Rockwell" pitchFamily="18" charset="0"/>
            </a:endParaRPr>
          </a:p>
        </p:txBody>
      </p:sp>
      <p:sp>
        <p:nvSpPr>
          <p:cNvPr id="7" name="Rectangle 6"/>
          <p:cNvSpPr/>
          <p:nvPr/>
        </p:nvSpPr>
        <p:spPr>
          <a:xfrm>
            <a:off x="513772" y="1039962"/>
            <a:ext cx="5670640" cy="5413020"/>
          </a:xfrm>
          <a:prstGeom prst="rect">
            <a:avLst/>
          </a:prstGeom>
          <a:solidFill>
            <a:schemeClr val="tx2">
              <a:alpha val="32000"/>
            </a:schemeClr>
          </a:solidFill>
          <a:scene3d>
            <a:camera prst="orthographicFront"/>
            <a:lightRig rig="threePt" dir="t"/>
          </a:scene3d>
          <a:sp3d>
            <a:bevelT w="152400" h="50800" prst="softRound"/>
          </a:sp3d>
        </p:spPr>
        <p:txBody>
          <a:bodyPr wrap="square">
            <a:spAutoFit/>
          </a:bodyPr>
          <a:lstStyle/>
          <a:p>
            <a:pPr>
              <a:lnSpc>
                <a:spcPct val="150000"/>
              </a:lnSpc>
            </a:pPr>
            <a:r>
              <a:rPr lang="en-US" sz="2800" b="1" dirty="0">
                <a:ln>
                  <a:solidFill>
                    <a:schemeClr val="tx1"/>
                  </a:solidFill>
                </a:ln>
                <a:solidFill>
                  <a:schemeClr val="accent2">
                    <a:lumMod val="60000"/>
                    <a:lumOff val="40000"/>
                  </a:schemeClr>
                </a:solidFill>
                <a:latin typeface="Comic Sans MS" pitchFamily="66" charset="0"/>
              </a:rPr>
              <a:t>Lev </a:t>
            </a:r>
            <a:r>
              <a:rPr lang="en-US" sz="2800" b="1" dirty="0" smtClean="0">
                <a:ln>
                  <a:solidFill>
                    <a:schemeClr val="tx1"/>
                  </a:solidFill>
                </a:ln>
                <a:solidFill>
                  <a:schemeClr val="accent2">
                    <a:lumMod val="60000"/>
                    <a:lumOff val="40000"/>
                  </a:schemeClr>
                </a:solidFill>
                <a:latin typeface="Comic Sans MS" pitchFamily="66" charset="0"/>
              </a:rPr>
              <a:t>23:10-11, 15-16  </a:t>
            </a:r>
            <a:r>
              <a:rPr lang="en-US" sz="2000" b="1" dirty="0" smtClean="0">
                <a:solidFill>
                  <a:srgbClr val="FFFFCC"/>
                </a:solidFill>
                <a:latin typeface="Comic Sans MS" pitchFamily="66" charset="0"/>
              </a:rPr>
              <a:t/>
            </a:r>
            <a:br>
              <a:rPr lang="en-US" sz="2000" b="1" dirty="0" smtClean="0">
                <a:solidFill>
                  <a:srgbClr val="FFFFCC"/>
                </a:solidFill>
                <a:latin typeface="Comic Sans MS" pitchFamily="66" charset="0"/>
              </a:rPr>
            </a:br>
            <a:r>
              <a:rPr lang="en-US" sz="1050" b="1" dirty="0" smtClean="0">
                <a:solidFill>
                  <a:srgbClr val="FFFFCC"/>
                </a:solidFill>
                <a:latin typeface="Comic Sans MS" pitchFamily="66" charset="0"/>
              </a:rPr>
              <a:t/>
            </a:r>
            <a:br>
              <a:rPr lang="en-US" sz="1050" b="1" dirty="0" smtClean="0">
                <a:solidFill>
                  <a:srgbClr val="FFFFCC"/>
                </a:solidFill>
                <a:latin typeface="Comic Sans MS" pitchFamily="66" charset="0"/>
              </a:rPr>
            </a:br>
            <a:r>
              <a:rPr lang="en-US" sz="2000" b="1" dirty="0" smtClean="0">
                <a:solidFill>
                  <a:schemeClr val="accent2">
                    <a:lumMod val="60000"/>
                    <a:lumOff val="40000"/>
                  </a:schemeClr>
                </a:solidFill>
                <a:effectLst>
                  <a:glow rad="177800">
                    <a:schemeClr val="tx2"/>
                  </a:glow>
                </a:effectLst>
                <a:latin typeface="Comic Sans MS" pitchFamily="66" charset="0"/>
              </a:rPr>
              <a:t>10</a:t>
            </a:r>
            <a:r>
              <a:rPr lang="en-US" sz="2000" b="1" dirty="0" smtClean="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When </a:t>
            </a:r>
            <a:r>
              <a:rPr lang="en-US" sz="2000" b="1" dirty="0">
                <a:ln>
                  <a:solidFill>
                    <a:srgbClr val="FF9933"/>
                  </a:solidFill>
                </a:ln>
                <a:solidFill>
                  <a:srgbClr val="FFFFCC"/>
                </a:solidFill>
                <a:effectLst>
                  <a:glow rad="177800">
                    <a:schemeClr val="tx2"/>
                  </a:glow>
                </a:effectLst>
                <a:latin typeface="Comic Sans MS" pitchFamily="66" charset="0"/>
              </a:rPr>
              <a:t>ye be come into the land which I give unto you, and shall reap the harvest thereof, then ye shall bring a sheaf of the </a:t>
            </a:r>
            <a:r>
              <a:rPr lang="en-US" sz="2000" b="1" dirty="0" err="1">
                <a:ln>
                  <a:solidFill>
                    <a:srgbClr val="FF9933"/>
                  </a:solidFill>
                </a:ln>
                <a:solidFill>
                  <a:srgbClr val="FFFFCC"/>
                </a:solidFill>
                <a:effectLst>
                  <a:glow rad="177800">
                    <a:schemeClr val="tx2"/>
                  </a:glow>
                </a:effectLst>
                <a:latin typeface="Comic Sans MS" pitchFamily="66" charset="0"/>
              </a:rPr>
              <a:t>firstfruits</a:t>
            </a:r>
            <a:r>
              <a:rPr lang="en-US" sz="2000" b="1" dirty="0">
                <a:ln>
                  <a:solidFill>
                    <a:srgbClr val="FF9933"/>
                  </a:solidFill>
                </a:ln>
                <a:solidFill>
                  <a:srgbClr val="FFFFCC"/>
                </a:solidFill>
                <a:effectLst>
                  <a:glow rad="177800">
                    <a:schemeClr val="tx2"/>
                  </a:glow>
                </a:effectLst>
                <a:latin typeface="Comic Sans MS" pitchFamily="66" charset="0"/>
              </a:rPr>
              <a:t> of your harvest unto the priest</a:t>
            </a:r>
            <a:r>
              <a:rPr lang="en-US" sz="2000" b="1" dirty="0" smtClean="0">
                <a:ln>
                  <a:solidFill>
                    <a:srgbClr val="FF9933"/>
                  </a:solidFill>
                </a:ln>
                <a:solidFill>
                  <a:srgbClr val="FFFFCC"/>
                </a:solidFill>
                <a:effectLst>
                  <a:glow rad="177800">
                    <a:schemeClr val="tx2"/>
                  </a:glow>
                </a:effectLst>
                <a:latin typeface="Comic Sans MS" pitchFamily="66" charset="0"/>
              </a:rPr>
              <a:t>:</a:t>
            </a:r>
          </a:p>
          <a:p>
            <a:pPr>
              <a:lnSpc>
                <a:spcPct val="150000"/>
              </a:lnSpc>
            </a:pPr>
            <a:endParaRPr lang="en-US" sz="1200" b="1" dirty="0">
              <a:solidFill>
                <a:srgbClr val="FFFFCC"/>
              </a:solidFill>
              <a:effectLst>
                <a:glow rad="177800">
                  <a:schemeClr val="tx2"/>
                </a:glow>
              </a:effectLst>
              <a:latin typeface="Comic Sans MS" pitchFamily="66" charset="0"/>
            </a:endParaRPr>
          </a:p>
          <a:p>
            <a:pPr>
              <a:lnSpc>
                <a:spcPct val="150000"/>
              </a:lnSpc>
            </a:pPr>
            <a:r>
              <a:rPr lang="en-US" sz="2000" b="1" dirty="0">
                <a:solidFill>
                  <a:schemeClr val="accent2">
                    <a:lumMod val="60000"/>
                    <a:lumOff val="40000"/>
                  </a:schemeClr>
                </a:solidFill>
                <a:effectLst>
                  <a:glow rad="177800">
                    <a:schemeClr val="tx2"/>
                  </a:glow>
                </a:effectLst>
                <a:latin typeface="Comic Sans MS" pitchFamily="66" charset="0"/>
              </a:rPr>
              <a:t>11</a:t>
            </a:r>
            <a:r>
              <a:rPr lang="en-US" sz="2000" b="1" dirty="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And </a:t>
            </a:r>
            <a:r>
              <a:rPr lang="en-US" sz="2000" b="1" dirty="0">
                <a:ln>
                  <a:solidFill>
                    <a:srgbClr val="FF9933"/>
                  </a:solidFill>
                </a:ln>
                <a:solidFill>
                  <a:srgbClr val="FFFFCC"/>
                </a:solidFill>
                <a:effectLst>
                  <a:glow rad="177800">
                    <a:schemeClr val="tx2"/>
                  </a:glow>
                </a:effectLst>
                <a:latin typeface="Comic Sans MS" pitchFamily="66" charset="0"/>
              </a:rPr>
              <a:t>he shall wave the sheaf before </a:t>
            </a:r>
            <a:r>
              <a:rPr lang="en-US" sz="2000" b="1" dirty="0" smtClean="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rPr>
              <a:t>Yahuah, </a:t>
            </a:r>
            <a:r>
              <a:rPr lang="en-US" sz="2000" b="1" dirty="0">
                <a:ln>
                  <a:solidFill>
                    <a:srgbClr val="FF9933"/>
                  </a:solidFill>
                </a:ln>
                <a:solidFill>
                  <a:srgbClr val="FFFFCC"/>
                </a:solidFill>
                <a:effectLst>
                  <a:glow rad="177800">
                    <a:schemeClr val="tx2"/>
                  </a:glow>
                </a:effectLst>
                <a:latin typeface="Comic Sans MS" pitchFamily="66" charset="0"/>
              </a:rPr>
              <a:t>to be accepted for you: </a:t>
            </a:r>
            <a:r>
              <a:rPr lang="en-US" sz="2000" b="1" u="sng" dirty="0">
                <a:ln>
                  <a:solidFill>
                    <a:srgbClr val="0000FF"/>
                  </a:solidFill>
                </a:ln>
                <a:solidFill>
                  <a:srgbClr val="FFFFCC"/>
                </a:solidFill>
                <a:effectLst>
                  <a:glow rad="101600">
                    <a:srgbClr val="FF99FF"/>
                  </a:glow>
                </a:effectLst>
                <a:latin typeface="Comic Sans MS" pitchFamily="66" charset="0"/>
              </a:rPr>
              <a:t>on the morrow after</a:t>
            </a:r>
            <a:r>
              <a:rPr lang="en-US" sz="2000" b="1" dirty="0">
                <a:ln>
                  <a:solidFill>
                    <a:srgbClr val="0000FF"/>
                  </a:solidFill>
                </a:ln>
                <a:solidFill>
                  <a:srgbClr val="FFFFCC"/>
                </a:solidFill>
                <a:effectLst>
                  <a:glow rad="101600">
                    <a:srgbClr val="FF99FF"/>
                  </a:glow>
                </a:effectLst>
                <a:latin typeface="Comic Sans MS" pitchFamily="66" charset="0"/>
              </a:rPr>
              <a:t> the </a:t>
            </a:r>
            <a:r>
              <a:rPr lang="en-US" sz="2000" b="1" dirty="0" err="1">
                <a:ln>
                  <a:solidFill>
                    <a:srgbClr val="0000FF"/>
                  </a:solidFill>
                </a:ln>
                <a:solidFill>
                  <a:srgbClr val="FFFFCC"/>
                </a:solidFill>
                <a:effectLst>
                  <a:glow rad="101600">
                    <a:srgbClr val="FF99FF"/>
                  </a:glow>
                </a:effectLst>
                <a:latin typeface="Comic Sans MS" pitchFamily="66" charset="0"/>
              </a:rPr>
              <a:t>sabbath</a:t>
            </a:r>
            <a:r>
              <a:rPr lang="en-US" sz="2000" b="1" dirty="0">
                <a:ln>
                  <a:solidFill>
                    <a:srgbClr val="0000FF"/>
                  </a:solidFill>
                </a:ln>
                <a:solidFill>
                  <a:srgbClr val="FFFFCC"/>
                </a:solidFill>
                <a:effectLst>
                  <a:glow rad="101600">
                    <a:srgbClr val="FF99FF"/>
                  </a:glow>
                </a:effectLst>
                <a:latin typeface="Comic Sans MS" pitchFamily="66" charset="0"/>
              </a:rPr>
              <a:t> </a:t>
            </a:r>
            <a:r>
              <a:rPr lang="en-US" sz="1600" b="1" dirty="0" smtClean="0">
                <a:ln>
                  <a:solidFill>
                    <a:srgbClr val="0000FF"/>
                  </a:solidFill>
                </a:ln>
                <a:solidFill>
                  <a:srgbClr val="FFFFCC"/>
                </a:solidFill>
                <a:effectLst>
                  <a:glow rad="101600">
                    <a:schemeClr val="accent1">
                      <a:lumMod val="20000"/>
                      <a:lumOff val="80000"/>
                    </a:schemeClr>
                  </a:glow>
                </a:effectLst>
                <a:latin typeface="Comic Sans MS" pitchFamily="66" charset="0"/>
              </a:rPr>
              <a:t>[H7676] </a:t>
            </a:r>
            <a:r>
              <a:rPr lang="en-US" sz="2000" b="1" dirty="0" smtClean="0">
                <a:ln>
                  <a:solidFill>
                    <a:srgbClr val="FF9933"/>
                  </a:solidFill>
                </a:ln>
                <a:solidFill>
                  <a:srgbClr val="FFFFCC"/>
                </a:solidFill>
                <a:effectLst>
                  <a:glow rad="177800">
                    <a:schemeClr val="tx2"/>
                  </a:glow>
                </a:effectLst>
                <a:latin typeface="Comic Sans MS" pitchFamily="66" charset="0"/>
              </a:rPr>
              <a:t>the </a:t>
            </a:r>
            <a:r>
              <a:rPr lang="en-US" sz="2000" b="1" dirty="0">
                <a:ln>
                  <a:solidFill>
                    <a:srgbClr val="FF9933"/>
                  </a:solidFill>
                </a:ln>
                <a:solidFill>
                  <a:srgbClr val="FFFFCC"/>
                </a:solidFill>
                <a:effectLst>
                  <a:glow rad="177800">
                    <a:schemeClr val="tx2"/>
                  </a:glow>
                </a:effectLst>
                <a:latin typeface="Comic Sans MS" pitchFamily="66" charset="0"/>
              </a:rPr>
              <a:t>priest shall wave it</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rPr>
              <a:t>(Note:  Yahuah was keeping track of the count </a:t>
            </a:r>
            <a:r>
              <a:rPr lang="en-US" sz="2000" b="1" dirty="0" err="1" smtClean="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rPr>
              <a:t>enroute</a:t>
            </a:r>
            <a:r>
              <a:rPr lang="en-US" sz="2000" b="1" dirty="0" smtClean="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rPr>
              <a:t> to Mt Sinai.)</a:t>
            </a:r>
            <a:endParaRPr lang="en-US" sz="2000" b="1" dirty="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endParaRPr>
          </a:p>
        </p:txBody>
      </p:sp>
      <p:sp>
        <p:nvSpPr>
          <p:cNvPr id="8" name="Slide Number Placeholder 3"/>
          <p:cNvSpPr txBox="1">
            <a:spLocks/>
          </p:cNvSpPr>
          <p:nvPr/>
        </p:nvSpPr>
        <p:spPr>
          <a:xfrm>
            <a:off x="11580153" y="6456069"/>
            <a:ext cx="549797"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rgbClr val="FFFFCC"/>
                </a:solidFill>
              </a:rPr>
              <a:pPr/>
              <a:t>38</a:t>
            </a:fld>
            <a:endParaRPr lang="en-US" b="1" dirty="0">
              <a:solidFill>
                <a:srgbClr val="FFFFCC"/>
              </a:solidFill>
            </a:endParaRPr>
          </a:p>
        </p:txBody>
      </p:sp>
      <p:sp>
        <p:nvSpPr>
          <p:cNvPr id="11" name="Rectangle 10"/>
          <p:cNvSpPr/>
          <p:nvPr/>
        </p:nvSpPr>
        <p:spPr>
          <a:xfrm>
            <a:off x="6330100" y="1037590"/>
            <a:ext cx="5670640" cy="5447645"/>
          </a:xfrm>
          <a:prstGeom prst="rect">
            <a:avLst/>
          </a:prstGeom>
          <a:solidFill>
            <a:schemeClr val="tx2">
              <a:alpha val="32000"/>
            </a:schemeClr>
          </a:solidFill>
          <a:scene3d>
            <a:camera prst="orthographicFront"/>
            <a:lightRig rig="threePt" dir="t"/>
          </a:scene3d>
          <a:sp3d>
            <a:bevelT w="152400" h="50800" prst="softRound"/>
          </a:sp3d>
        </p:spPr>
        <p:txBody>
          <a:bodyPr wrap="square">
            <a:spAutoFit/>
          </a:bodyPr>
          <a:lstStyle/>
          <a:p>
            <a:pPr marL="457200" indent="-457200">
              <a:lnSpc>
                <a:spcPct val="150000"/>
              </a:lnSpc>
              <a:buFontTx/>
              <a:buAutoNum type="arabicPlain" startAt="15"/>
            </a:pPr>
            <a:r>
              <a:rPr lang="en-US" sz="2000" b="1" dirty="0" smtClean="0">
                <a:ln>
                  <a:solidFill>
                    <a:schemeClr val="accent1">
                      <a:lumMod val="60000"/>
                      <a:lumOff val="40000"/>
                    </a:schemeClr>
                  </a:solidFill>
                </a:ln>
                <a:solidFill>
                  <a:schemeClr val="accent2">
                    <a:lumMod val="60000"/>
                    <a:lumOff val="40000"/>
                  </a:schemeClr>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And </a:t>
            </a:r>
            <a:r>
              <a:rPr lang="en-US" sz="2000" b="1" dirty="0">
                <a:ln>
                  <a:solidFill>
                    <a:srgbClr val="FF9933"/>
                  </a:solidFill>
                </a:ln>
                <a:solidFill>
                  <a:srgbClr val="FFFFCC"/>
                </a:solidFill>
                <a:effectLst>
                  <a:glow rad="177800">
                    <a:schemeClr val="tx2"/>
                  </a:glow>
                </a:effectLst>
                <a:latin typeface="Comic Sans MS" pitchFamily="66" charset="0"/>
              </a:rPr>
              <a:t>ye shall count unto you from the </a:t>
            </a:r>
            <a:r>
              <a:rPr lang="en-US" sz="2000" b="1" u="sng" dirty="0">
                <a:ln>
                  <a:solidFill>
                    <a:srgbClr val="0000FF"/>
                  </a:solidFill>
                </a:ln>
                <a:solidFill>
                  <a:srgbClr val="FFFFCC"/>
                </a:solidFill>
                <a:effectLst>
                  <a:glow rad="139700">
                    <a:srgbClr val="FF99FF"/>
                  </a:glow>
                </a:effectLst>
                <a:latin typeface="Comic Sans MS" pitchFamily="66" charset="0"/>
              </a:rPr>
              <a:t>morrow after</a:t>
            </a:r>
            <a:r>
              <a:rPr lang="en-US" sz="2000" b="1" dirty="0">
                <a:ln>
                  <a:solidFill>
                    <a:srgbClr val="0000FF"/>
                  </a:solidFill>
                </a:ln>
                <a:solidFill>
                  <a:srgbClr val="FFFFCC"/>
                </a:solidFill>
                <a:effectLst>
                  <a:glow rad="139700">
                    <a:srgbClr val="FF99FF"/>
                  </a:glow>
                </a:effectLst>
                <a:latin typeface="Comic Sans MS" pitchFamily="66" charset="0"/>
              </a:rPr>
              <a:t> the </a:t>
            </a:r>
            <a:r>
              <a:rPr lang="en-US" sz="2000" b="1" dirty="0" err="1">
                <a:ln>
                  <a:solidFill>
                    <a:srgbClr val="0000FF"/>
                  </a:solidFill>
                </a:ln>
                <a:solidFill>
                  <a:srgbClr val="FFFFCC"/>
                </a:solidFill>
                <a:effectLst>
                  <a:glow rad="139700">
                    <a:srgbClr val="FF99FF"/>
                  </a:glow>
                </a:effectLst>
                <a:latin typeface="Comic Sans MS" pitchFamily="66" charset="0"/>
              </a:rPr>
              <a:t>sabbath</a:t>
            </a:r>
            <a:r>
              <a:rPr lang="en-US" sz="2000" b="1" dirty="0">
                <a:ln>
                  <a:solidFill>
                    <a:srgbClr val="0000FF"/>
                  </a:solidFill>
                </a:ln>
                <a:solidFill>
                  <a:srgbClr val="FFFFCC"/>
                </a:solidFill>
                <a:effectLst>
                  <a:glow rad="139700">
                    <a:srgbClr val="FF99FF"/>
                  </a:glow>
                </a:effectLst>
                <a:latin typeface="Comic Sans MS" pitchFamily="66" charset="0"/>
              </a:rPr>
              <a:t>, </a:t>
            </a:r>
            <a:r>
              <a:rPr lang="en-US" sz="2000" b="1" dirty="0">
                <a:ln>
                  <a:solidFill>
                    <a:srgbClr val="FF9933"/>
                  </a:solidFill>
                </a:ln>
                <a:solidFill>
                  <a:srgbClr val="FFFFCC"/>
                </a:solidFill>
                <a:effectLst>
                  <a:glow rad="177800">
                    <a:schemeClr val="tx2"/>
                  </a:glow>
                </a:effectLst>
                <a:latin typeface="Comic Sans MS" pitchFamily="66" charset="0"/>
              </a:rPr>
              <a:t>from the day that ye brought the sheaf of the wave offering; </a:t>
            </a:r>
            <a:r>
              <a:rPr lang="en-US" sz="2000" b="1" u="sng" dirty="0">
                <a:ln>
                  <a:solidFill>
                    <a:srgbClr val="FF9933"/>
                  </a:solidFill>
                </a:ln>
                <a:solidFill>
                  <a:srgbClr val="FFFFCC"/>
                </a:solidFill>
                <a:effectLst>
                  <a:glow rad="177800">
                    <a:schemeClr val="tx2"/>
                  </a:glow>
                </a:effectLst>
                <a:latin typeface="Comic Sans MS" pitchFamily="66" charset="0"/>
              </a:rPr>
              <a:t>seven sabbaths shall be com</a:t>
            </a:r>
            <a:r>
              <a:rPr lang="en-US" sz="2000" b="1" dirty="0">
                <a:ln>
                  <a:solidFill>
                    <a:srgbClr val="FF9933"/>
                  </a:solidFill>
                </a:ln>
                <a:solidFill>
                  <a:srgbClr val="FFFFCC"/>
                </a:solidFill>
                <a:effectLst>
                  <a:glow rad="177800">
                    <a:schemeClr val="tx2"/>
                  </a:glow>
                </a:effectLst>
                <a:latin typeface="Comic Sans MS" pitchFamily="66" charset="0"/>
              </a:rPr>
              <a:t>p</a:t>
            </a:r>
            <a:r>
              <a:rPr lang="en-US" sz="2000" b="1" u="sng" dirty="0">
                <a:ln>
                  <a:solidFill>
                    <a:srgbClr val="FF9933"/>
                  </a:solidFill>
                </a:ln>
                <a:solidFill>
                  <a:srgbClr val="FFFFCC"/>
                </a:solidFill>
                <a:effectLst>
                  <a:glow rad="177800">
                    <a:schemeClr val="tx2"/>
                  </a:glow>
                </a:effectLst>
                <a:latin typeface="Comic Sans MS" pitchFamily="66" charset="0"/>
              </a:rPr>
              <a:t>lete</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5D2D2D"/>
                  </a:solidFill>
                </a:ln>
                <a:solidFill>
                  <a:srgbClr val="FFFF00"/>
                </a:solidFill>
                <a:effectLst>
                  <a:glow rad="177800">
                    <a:schemeClr val="tx2"/>
                  </a:glow>
                </a:effectLst>
                <a:latin typeface="Comic Sans MS" pitchFamily="66" charset="0"/>
              </a:rPr>
              <a:t>(7 completed weeks with </a:t>
            </a:r>
            <a:br>
              <a:rPr lang="en-US" sz="2000" b="1" dirty="0" smtClean="0">
                <a:ln>
                  <a:solidFill>
                    <a:srgbClr val="5D2D2D"/>
                  </a:solidFill>
                </a:ln>
                <a:solidFill>
                  <a:srgbClr val="FFFF00"/>
                </a:solidFill>
                <a:effectLst>
                  <a:glow rad="177800">
                    <a:schemeClr val="tx2"/>
                  </a:glow>
                </a:effectLst>
                <a:latin typeface="Comic Sans MS" pitchFamily="66" charset="0"/>
              </a:rPr>
            </a:br>
            <a:r>
              <a:rPr lang="en-US" sz="2000" b="1" dirty="0" smtClean="0">
                <a:ln>
                  <a:solidFill>
                    <a:srgbClr val="5D2D2D"/>
                  </a:solidFill>
                </a:ln>
                <a:solidFill>
                  <a:srgbClr val="FFFF00"/>
                </a:solidFill>
                <a:effectLst>
                  <a:glow rad="177800">
                    <a:schemeClr val="tx2"/>
                  </a:glow>
                </a:effectLst>
                <a:latin typeface="Comic Sans MS" pitchFamily="66" charset="0"/>
              </a:rPr>
              <a:t>7 Sabbaths = 49 days.)</a:t>
            </a:r>
            <a:endParaRPr lang="en-US" sz="2000" b="1" dirty="0">
              <a:ln>
                <a:solidFill>
                  <a:srgbClr val="FF9933"/>
                </a:solidFill>
              </a:ln>
              <a:solidFill>
                <a:srgbClr val="FFFFCC"/>
              </a:solidFill>
              <a:effectLst>
                <a:glow rad="177800">
                  <a:schemeClr val="tx2"/>
                </a:glow>
              </a:effectLst>
              <a:latin typeface="Comic Sans MS" pitchFamily="66" charset="0"/>
            </a:endParaRPr>
          </a:p>
          <a:p>
            <a:pPr>
              <a:lnSpc>
                <a:spcPct val="150000"/>
              </a:lnSpc>
            </a:pPr>
            <a:endParaRPr lang="en-US" sz="1200" b="1" dirty="0">
              <a:solidFill>
                <a:srgbClr val="FFFFCC"/>
              </a:solidFill>
              <a:effectLst>
                <a:glow rad="177800">
                  <a:schemeClr val="tx2"/>
                </a:glow>
              </a:effectLst>
              <a:latin typeface="Comic Sans MS" pitchFamily="66" charset="0"/>
            </a:endParaRPr>
          </a:p>
          <a:p>
            <a:pPr marL="457200" indent="-457200">
              <a:lnSpc>
                <a:spcPct val="150000"/>
              </a:lnSpc>
              <a:buFontTx/>
              <a:buAutoNum type="arabicPlain" startAt="16"/>
            </a:pPr>
            <a:r>
              <a:rPr lang="en-US" sz="2000" b="1" dirty="0" smtClean="0">
                <a:ln>
                  <a:solidFill>
                    <a:schemeClr val="accent1">
                      <a:lumMod val="60000"/>
                      <a:lumOff val="40000"/>
                    </a:schemeClr>
                  </a:solidFill>
                </a:ln>
                <a:solidFill>
                  <a:schemeClr val="accent2">
                    <a:lumMod val="60000"/>
                    <a:lumOff val="40000"/>
                  </a:schemeClr>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Even </a:t>
            </a:r>
            <a:r>
              <a:rPr lang="en-US" sz="2000" b="1" dirty="0">
                <a:ln>
                  <a:solidFill>
                    <a:srgbClr val="0000FF"/>
                  </a:solidFill>
                </a:ln>
                <a:solidFill>
                  <a:srgbClr val="FFFFCC"/>
                </a:solidFill>
                <a:effectLst>
                  <a:glow rad="177800">
                    <a:srgbClr val="FF99FF"/>
                  </a:glow>
                </a:effectLst>
                <a:latin typeface="Comic Sans MS" pitchFamily="66" charset="0"/>
              </a:rPr>
              <a:t>unto</a:t>
            </a:r>
            <a:r>
              <a:rPr lang="en-US" sz="2000" b="1" dirty="0">
                <a:ln>
                  <a:solidFill>
                    <a:srgbClr val="FF9933"/>
                  </a:solidFill>
                </a:ln>
                <a:solidFill>
                  <a:srgbClr val="FFFFCC"/>
                </a:solidFill>
                <a:effectLst>
                  <a:glow rad="177800">
                    <a:schemeClr val="tx2"/>
                  </a:glow>
                </a:effectLst>
                <a:latin typeface="Comic Sans MS" pitchFamily="66" charset="0"/>
              </a:rPr>
              <a:t> the morrow </a:t>
            </a:r>
            <a:r>
              <a:rPr lang="en-US" sz="2000" b="1" u="sng" dirty="0">
                <a:ln>
                  <a:solidFill>
                    <a:srgbClr val="C00000"/>
                  </a:solidFill>
                </a:ln>
                <a:solidFill>
                  <a:srgbClr val="FF0000"/>
                </a:solidFill>
                <a:effectLst>
                  <a:glow rad="177800">
                    <a:schemeClr val="tx2"/>
                  </a:glow>
                </a:effectLst>
                <a:latin typeface="Comic Sans MS" pitchFamily="66" charset="0"/>
              </a:rPr>
              <a:t>after</a:t>
            </a:r>
            <a:r>
              <a:rPr lang="en-US" sz="2000" b="1" dirty="0">
                <a:ln>
                  <a:solidFill>
                    <a:srgbClr val="FF9933"/>
                  </a:solidFill>
                </a:ln>
                <a:solidFill>
                  <a:srgbClr val="FFFFCC"/>
                </a:solidFill>
                <a:effectLst>
                  <a:glow rad="177800">
                    <a:schemeClr val="tx2"/>
                  </a:glow>
                </a:effectLst>
                <a:latin typeface="Comic Sans MS" pitchFamily="66" charset="0"/>
              </a:rPr>
              <a:t> the seventh </a:t>
            </a:r>
            <a:r>
              <a:rPr lang="en-US" sz="2000" b="1" dirty="0" smtClean="0">
                <a:ln>
                  <a:solidFill>
                    <a:srgbClr val="FF9933"/>
                  </a:solidFill>
                </a:ln>
                <a:solidFill>
                  <a:srgbClr val="FFFFCC"/>
                </a:solidFill>
                <a:effectLst>
                  <a:glow rad="177800">
                    <a:schemeClr val="tx2"/>
                  </a:glow>
                </a:effectLst>
                <a:latin typeface="Comic Sans MS" pitchFamily="66" charset="0"/>
              </a:rPr>
              <a:t>Sabbath shall </a:t>
            </a:r>
            <a:r>
              <a:rPr lang="en-US" sz="2000" b="1" dirty="0">
                <a:ln>
                  <a:solidFill>
                    <a:srgbClr val="FF9933"/>
                  </a:solidFill>
                </a:ln>
                <a:solidFill>
                  <a:srgbClr val="FFFFCC"/>
                </a:solidFill>
                <a:effectLst>
                  <a:glow rad="177800">
                    <a:schemeClr val="tx2"/>
                  </a:glow>
                </a:effectLst>
                <a:latin typeface="Comic Sans MS" pitchFamily="66" charset="0"/>
              </a:rPr>
              <a:t>ye number fifty </a:t>
            </a:r>
            <a:r>
              <a:rPr lang="en-US" sz="2000" b="1" dirty="0">
                <a:ln>
                  <a:solidFill>
                    <a:sysClr val="windowText" lastClr="000000"/>
                  </a:solidFill>
                </a:ln>
                <a:solidFill>
                  <a:srgbClr val="FFFFCC"/>
                </a:solidFill>
                <a:effectLst/>
                <a:latin typeface="Comic Sans MS" pitchFamily="66" charset="0"/>
              </a:rPr>
              <a:t>day</a:t>
            </a:r>
            <a:r>
              <a:rPr lang="en-US" sz="2000" b="1" dirty="0">
                <a:ln>
                  <a:solidFill>
                    <a:sysClr val="windowText" lastClr="000000"/>
                  </a:solidFill>
                </a:ln>
                <a:solidFill>
                  <a:srgbClr val="FFFFCC"/>
                </a:solidFill>
                <a:effectLst>
                  <a:glow rad="177800">
                    <a:srgbClr val="FFCCFF"/>
                  </a:glow>
                </a:effectLst>
                <a:latin typeface="Comic Sans MS" pitchFamily="66" charset="0"/>
              </a:rPr>
              <a:t>s</a:t>
            </a:r>
            <a:r>
              <a:rPr lang="en-US" sz="2000" b="1" dirty="0" smtClean="0">
                <a:ln>
                  <a:solidFill>
                    <a:sysClr val="windowText" lastClr="000000"/>
                  </a:solidFill>
                </a:ln>
                <a:solidFill>
                  <a:srgbClr val="FFFFCC"/>
                </a:solidFill>
                <a:effectLst/>
                <a:latin typeface="Comic Sans MS" pitchFamily="66" charset="0"/>
              </a:rPr>
              <a:t>;</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5D2D2D"/>
                  </a:solidFill>
                </a:ln>
                <a:solidFill>
                  <a:srgbClr val="FFFF00"/>
                </a:solidFill>
                <a:effectLst>
                  <a:glow rad="177800">
                    <a:schemeClr val="tx2"/>
                  </a:glow>
                </a:effectLst>
                <a:latin typeface="Comic Sans MS" pitchFamily="66" charset="0"/>
              </a:rPr>
              <a:t>(The count after Wave Sheaf </a:t>
            </a:r>
            <a:r>
              <a:rPr lang="en-US" sz="2000" b="1" dirty="0" smtClean="0">
                <a:ln>
                  <a:solidFill>
                    <a:srgbClr val="5D2D2D"/>
                  </a:solidFill>
                </a:ln>
                <a:solidFill>
                  <a:srgbClr val="FFFF00"/>
                </a:solidFill>
                <a:effectLst>
                  <a:glow rad="177800">
                    <a:srgbClr val="99FFCC"/>
                  </a:glow>
                </a:effectLst>
                <a:latin typeface="Arial Black" panose="020B0A04020102020204" pitchFamily="34" charset="0"/>
              </a:rPr>
              <a:t>MUST</a:t>
            </a:r>
            <a:r>
              <a:rPr lang="en-US" sz="2000" b="1" dirty="0" smtClean="0">
                <a:ln>
                  <a:solidFill>
                    <a:srgbClr val="5D2D2D"/>
                  </a:solidFill>
                </a:ln>
                <a:solidFill>
                  <a:srgbClr val="FFFF00"/>
                </a:solidFill>
                <a:effectLst>
                  <a:glow rad="177800">
                    <a:schemeClr val="tx2"/>
                  </a:glow>
                </a:effectLst>
                <a:latin typeface="Comic Sans MS" pitchFamily="66" charset="0"/>
              </a:rPr>
              <a:t> reach to 50, which is the morrow after the 7</a:t>
            </a:r>
            <a:r>
              <a:rPr lang="en-US" sz="2000" b="1" baseline="30000" dirty="0" smtClean="0">
                <a:ln>
                  <a:solidFill>
                    <a:srgbClr val="5D2D2D"/>
                  </a:solidFill>
                </a:ln>
                <a:solidFill>
                  <a:srgbClr val="FFFF00"/>
                </a:solidFill>
                <a:effectLst>
                  <a:glow rad="177800">
                    <a:schemeClr val="tx2"/>
                  </a:glow>
                </a:effectLst>
                <a:latin typeface="Comic Sans MS" pitchFamily="66" charset="0"/>
              </a:rPr>
              <a:t>th</a:t>
            </a:r>
            <a:r>
              <a:rPr lang="en-US" sz="2000" b="1" dirty="0" smtClean="0">
                <a:ln>
                  <a:solidFill>
                    <a:srgbClr val="5D2D2D"/>
                  </a:solidFill>
                </a:ln>
                <a:solidFill>
                  <a:srgbClr val="FFFF00"/>
                </a:solidFill>
                <a:effectLst>
                  <a:glow rad="177800">
                    <a:schemeClr val="tx2"/>
                  </a:glow>
                </a:effectLst>
                <a:latin typeface="Comic Sans MS" pitchFamily="66" charset="0"/>
              </a:rPr>
              <a:t> Sabbath.)</a:t>
            </a:r>
            <a:endParaRPr lang="en-US" sz="2000" b="1" dirty="0">
              <a:ln>
                <a:solidFill>
                  <a:srgbClr val="FF9933"/>
                </a:solidFill>
              </a:ln>
              <a:solidFill>
                <a:srgbClr val="FFFFCC"/>
              </a:solidFill>
              <a:effectLst>
                <a:glow rad="177800">
                  <a:schemeClr val="tx2"/>
                </a:glow>
              </a:effectLst>
              <a:latin typeface="Comic Sans MS" pitchFamily="66" charset="0"/>
            </a:endParaRPr>
          </a:p>
        </p:txBody>
      </p:sp>
      <p:sp>
        <p:nvSpPr>
          <p:cNvPr id="2" name="Rounded Rectangular Callout 1"/>
          <p:cNvSpPr/>
          <p:nvPr/>
        </p:nvSpPr>
        <p:spPr>
          <a:xfrm>
            <a:off x="8326660" y="3832473"/>
            <a:ext cx="3011437" cy="360040"/>
          </a:xfrm>
          <a:prstGeom prst="wedgeRoundRectCallout">
            <a:avLst>
              <a:gd name="adj1" fmla="val -58350"/>
              <a:gd name="adj2" fmla="val 51336"/>
              <a:gd name="adj3" fmla="val 16667"/>
            </a:avLst>
          </a:prstGeom>
          <a:solidFill>
            <a:srgbClr val="FF99FF"/>
          </a:solidFill>
          <a:ln>
            <a:solidFill>
              <a:srgbClr val="5ED8E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dirty="0" smtClean="0">
                <a:ln>
                  <a:solidFill>
                    <a:srgbClr val="0000FF"/>
                  </a:solidFill>
                </a:ln>
                <a:solidFill>
                  <a:srgbClr val="00FF00"/>
                </a:solidFill>
                <a:latin typeface="Comic Sans MS" pitchFamily="66" charset="0"/>
              </a:rPr>
              <a:t>“Up to this point”</a:t>
            </a:r>
            <a:endParaRPr lang="en-CA" sz="2400" b="1" dirty="0">
              <a:ln>
                <a:solidFill>
                  <a:srgbClr val="0000FF"/>
                </a:solidFill>
              </a:ln>
              <a:solidFill>
                <a:srgbClr val="00FF00"/>
              </a:solidFill>
              <a:latin typeface="Comic Sans MS" pitchFamily="66" charset="0"/>
            </a:endParaRPr>
          </a:p>
        </p:txBody>
      </p:sp>
    </p:spTree>
    <p:extLst>
      <p:ext uri="{BB962C8B-B14F-4D97-AF65-F5344CB8AC3E}">
        <p14:creationId xmlns:p14="http://schemas.microsoft.com/office/powerpoint/2010/main" val="169452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amond(in)">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1000"/>
                                        <p:tgtEl>
                                          <p:spTgt spid="11">
                                            <p:txEl>
                                              <p:pRg st="2" end="2"/>
                                            </p:txEl>
                                          </p:spTgt>
                                        </p:tgtEl>
                                      </p:cBhvr>
                                    </p:animEffect>
                                    <p:anim calcmode="lin" valueType="num">
                                      <p:cBhvr>
                                        <p:cTn id="2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graphicFrame>
        <p:nvGraphicFramePr>
          <p:cNvPr id="14" name="Content Placeholder 5"/>
          <p:cNvGraphicFramePr>
            <a:graphicFrameLocks noGrp="1"/>
          </p:cNvGraphicFramePr>
          <p:nvPr>
            <p:ph sz="half" idx="2"/>
            <p:extLst>
              <p:ext uri="{D42A27DB-BD31-4B8C-83A1-F6EECF244321}">
                <p14:modId xmlns:p14="http://schemas.microsoft.com/office/powerpoint/2010/main" val="4019764629"/>
              </p:ext>
            </p:extLst>
          </p:nvPr>
        </p:nvGraphicFramePr>
        <p:xfrm>
          <a:off x="2233337" y="395098"/>
          <a:ext cx="9505054" cy="491236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b="1" u="sng" dirty="0" smtClean="0">
                          <a:solidFill>
                            <a:srgbClr val="3333FF"/>
                          </a:solidFill>
                          <a:latin typeface="Comic Sans MS" pitchFamily="66" charset="0"/>
                        </a:rPr>
                        <a:t>Sabbath</a:t>
                      </a:r>
                      <a:endParaRPr lang="en-US" b="1" u="sng" dirty="0">
                        <a:solidFill>
                          <a:srgbClr val="3333FF"/>
                        </a:solidFill>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a:lightRig rig="flood" dir="t"/>
                    </a:cell3D>
                    <a:solidFill>
                      <a:srgbClr val="FF99FF">
                        <a:alpha val="40000"/>
                      </a:srgbClr>
                    </a:solidFill>
                  </a:tcPr>
                </a:tc>
              </a:tr>
              <a:tr h="370840">
                <a:tc>
                  <a:txBody>
                    <a:bodyPr/>
                    <a:lstStyle/>
                    <a:p>
                      <a:pPr algn="l"/>
                      <a:endParaRPr lang="en-US" b="1" dirty="0">
                        <a:solidFill>
                          <a:schemeClr val="tx1"/>
                        </a:solidFill>
                        <a:latin typeface="Comic Sans MS" pitchFamily="66" charset="0"/>
                      </a:endParaRPr>
                    </a:p>
                  </a:txBody>
                  <a:tcPr>
                    <a:solidFill>
                      <a:schemeClr val="bg1"/>
                    </a:solidFill>
                  </a:tcPr>
                </a:tc>
                <a:tc>
                  <a:txBody>
                    <a:bodyPr/>
                    <a:lstStyle/>
                    <a:p>
                      <a:pPr algn="l"/>
                      <a:endParaRPr lang="en-US" b="1" dirty="0">
                        <a:solidFill>
                          <a:schemeClr val="tx1"/>
                        </a:solidFill>
                        <a:latin typeface="Comic Sans MS" pitchFamily="66" charset="0"/>
                      </a:endParaRPr>
                    </a:p>
                  </a:txBody>
                  <a:tcPr>
                    <a:solidFill>
                      <a:schemeClr val="bg1"/>
                    </a:solidFill>
                  </a:tcPr>
                </a:tc>
                <a:tc>
                  <a:txBody>
                    <a:bodyPr/>
                    <a:lstStyle/>
                    <a:p>
                      <a:pPr algn="l"/>
                      <a:endParaRPr lang="en-US" b="1" dirty="0">
                        <a:solidFill>
                          <a:schemeClr val="tx1"/>
                        </a:solidFill>
                        <a:latin typeface="Comic Sans MS" pitchFamily="66" charset="0"/>
                      </a:endParaRPr>
                    </a:p>
                  </a:txBody>
                  <a:tcPr>
                    <a:solidFill>
                      <a:schemeClr val="bg1"/>
                    </a:solidFill>
                  </a:tcPr>
                </a:tc>
                <a:tc>
                  <a:txBody>
                    <a:bodyPr/>
                    <a:lstStyle/>
                    <a:p>
                      <a:pPr algn="ctr"/>
                      <a:r>
                        <a:rPr lang="en-US" b="1" dirty="0" smtClean="0">
                          <a:solidFill>
                            <a:schemeClr val="tx1"/>
                          </a:solidFill>
                          <a:latin typeface="Comic Sans MS" pitchFamily="66" charset="0"/>
                        </a:rPr>
                        <a:t>1  New Year Day</a:t>
                      </a:r>
                      <a:endParaRPr lang="en-US" b="1" dirty="0">
                        <a:solidFill>
                          <a:schemeClr val="tx1"/>
                        </a:solidFill>
                        <a:latin typeface="Comic Sans MS" pitchFamily="66" charset="0"/>
                      </a:endParaRPr>
                    </a:p>
                  </a:txBody>
                  <a:tcPr>
                    <a:cell3D prstMaterial="dkEdge">
                      <a:bevel/>
                      <a:lightRig rig="flood" dir="t"/>
                    </a:cell3D>
                    <a:solidFill>
                      <a:schemeClr val="accent2">
                        <a:lumMod val="20000"/>
                        <a:lumOff val="80000"/>
                      </a:schemeClr>
                    </a:solidFill>
                  </a:tcPr>
                </a:tc>
                <a:tc>
                  <a:txBody>
                    <a:bodyPr/>
                    <a:lstStyle/>
                    <a:p>
                      <a:pPr algn="l"/>
                      <a:r>
                        <a:rPr lang="en-US" b="1" dirty="0" smtClean="0">
                          <a:solidFill>
                            <a:schemeClr val="tx1"/>
                          </a:solidFill>
                          <a:latin typeface="Comic Sans MS" pitchFamily="66" charset="0"/>
                        </a:rPr>
                        <a:t>2</a:t>
                      </a:r>
                      <a:endParaRPr lang="en-US" b="1" dirty="0">
                        <a:solidFill>
                          <a:schemeClr val="tx1"/>
                        </a:solidFill>
                        <a:latin typeface="Comic Sans MS" pitchFamily="66" charset="0"/>
                      </a:endParaRPr>
                    </a:p>
                  </a:txBody>
                  <a:tcPr>
                    <a:solidFill>
                      <a:schemeClr val="accent2">
                        <a:lumMod val="20000"/>
                        <a:lumOff val="80000"/>
                      </a:schemeClr>
                    </a:solidFill>
                  </a:tcPr>
                </a:tc>
                <a:tc>
                  <a:txBody>
                    <a:bodyPr/>
                    <a:lstStyle/>
                    <a:p>
                      <a:pPr algn="l"/>
                      <a:r>
                        <a:rPr lang="en-US" b="1" dirty="0" smtClean="0">
                          <a:solidFill>
                            <a:schemeClr val="tx1"/>
                          </a:solidFill>
                          <a:latin typeface="Comic Sans MS" pitchFamily="66" charset="0"/>
                        </a:rPr>
                        <a:t>3</a:t>
                      </a:r>
                      <a:endParaRPr lang="en-US" b="1" dirty="0">
                        <a:solidFill>
                          <a:schemeClr val="tx1"/>
                        </a:solidFill>
                        <a:latin typeface="Comic Sans MS" pitchFamily="66" charset="0"/>
                      </a:endParaRPr>
                    </a:p>
                  </a:txBody>
                  <a:tcPr>
                    <a:solidFill>
                      <a:schemeClr val="accent2">
                        <a:lumMod val="20000"/>
                        <a:lumOff val="80000"/>
                      </a:schemeClr>
                    </a:solidFill>
                  </a:tcPr>
                </a:tc>
                <a:tc>
                  <a:txBody>
                    <a:bodyPr/>
                    <a:lstStyle/>
                    <a:p>
                      <a:pPr algn="l"/>
                      <a:r>
                        <a:rPr lang="en-US" b="1" dirty="0" smtClean="0">
                          <a:solidFill>
                            <a:schemeClr val="tx1"/>
                          </a:solidFill>
                          <a:latin typeface="Comic Sans MS" pitchFamily="66" charset="0"/>
                        </a:rPr>
                        <a:t>4</a:t>
                      </a:r>
                      <a:endParaRPr lang="en-US" b="1" dirty="0">
                        <a:solidFill>
                          <a:schemeClr val="tx1"/>
                        </a:solidFill>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b="1" dirty="0" smtClean="0">
                          <a:solidFill>
                            <a:schemeClr val="tx1"/>
                          </a:solidFill>
                          <a:latin typeface="Comic Sans MS" pitchFamily="66" charset="0"/>
                        </a:rPr>
                        <a:t>5</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6</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7</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8</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9</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ctr"/>
                      <a:r>
                        <a:rPr lang="en-US" b="1" dirty="0" smtClean="0">
                          <a:solidFill>
                            <a:schemeClr val="tx1"/>
                          </a:solidFill>
                          <a:latin typeface="Comic Sans MS" pitchFamily="66" charset="0"/>
                        </a:rPr>
                        <a:t>10  </a:t>
                      </a:r>
                      <a:r>
                        <a:rPr lang="en-US" b="1" dirty="0" smtClean="0">
                          <a:solidFill>
                            <a:srgbClr val="C00000"/>
                          </a:solidFill>
                          <a:latin typeface="Comic Sans MS" pitchFamily="66" charset="0"/>
                        </a:rPr>
                        <a:t>Lamb</a:t>
                      </a:r>
                      <a:r>
                        <a:rPr lang="en-US" b="1" dirty="0" smtClean="0">
                          <a:solidFill>
                            <a:schemeClr val="tx1"/>
                          </a:solidFill>
                          <a:latin typeface="Comic Sans MS" pitchFamily="66" charset="0"/>
                        </a:rPr>
                        <a:t> </a:t>
                      </a:r>
                      <a:r>
                        <a:rPr lang="en-US" b="1" dirty="0" smtClean="0">
                          <a:solidFill>
                            <a:srgbClr val="C00000"/>
                          </a:solidFill>
                          <a:latin typeface="Comic Sans MS" pitchFamily="66" charset="0"/>
                        </a:rPr>
                        <a:t>Chosen</a:t>
                      </a:r>
                      <a:endParaRPr lang="en-US" b="1" dirty="0">
                        <a:solidFill>
                          <a:srgbClr val="C00000"/>
                        </a:solidFill>
                        <a:latin typeface="Comic Sans MS" pitchFamily="66" charset="0"/>
                      </a:endParaRPr>
                    </a:p>
                  </a:txBody>
                  <a:tcPr>
                    <a:cell3D prstMaterial="dkEdge">
                      <a:bevel prst="relaxedInset"/>
                      <a:lightRig rig="flood" dir="t"/>
                    </a:cell3D>
                    <a:solidFill>
                      <a:schemeClr val="bg1">
                        <a:lumMod val="50000"/>
                        <a:alpha val="40000"/>
                      </a:schemeClr>
                    </a:solidFill>
                  </a:tcPr>
                </a:tc>
                <a:tc>
                  <a:txBody>
                    <a:bodyPr/>
                    <a:lstStyle/>
                    <a:p>
                      <a:pPr algn="l"/>
                      <a:r>
                        <a:rPr lang="en-US" b="1" dirty="0" smtClean="0">
                          <a:solidFill>
                            <a:schemeClr val="tx1"/>
                          </a:solidFill>
                          <a:latin typeface="Comic Sans MS" pitchFamily="66" charset="0"/>
                        </a:rPr>
                        <a:t>11</a:t>
                      </a:r>
                      <a:endParaRPr lang="en-US" b="1" dirty="0">
                        <a:solidFill>
                          <a:schemeClr val="tx1"/>
                        </a:solidFill>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b="1" dirty="0" smtClean="0">
                          <a:solidFill>
                            <a:schemeClr val="tx1"/>
                          </a:solidFill>
                          <a:latin typeface="Comic Sans MS" pitchFamily="66" charset="0"/>
                        </a:rPr>
                        <a:t>12</a:t>
                      </a:r>
                      <a:endParaRPr lang="en-US" b="1" dirty="0">
                        <a:solidFill>
                          <a:schemeClr val="tx1"/>
                        </a:solidFill>
                        <a:latin typeface="Comic Sans MS" pitchFamily="66" charset="0"/>
                      </a:endParaRPr>
                    </a:p>
                  </a:txBody>
                  <a:tcPr>
                    <a:solidFill>
                      <a:schemeClr val="accent2">
                        <a:lumMod val="20000"/>
                        <a:lumOff val="80000"/>
                      </a:schemeClr>
                    </a:solidFill>
                  </a:tcPr>
                </a:tc>
                <a:tc>
                  <a:txBody>
                    <a:bodyPr/>
                    <a:lstStyle/>
                    <a:p>
                      <a:pPr algn="l"/>
                      <a:r>
                        <a:rPr lang="en-US" b="1" dirty="0" smtClean="0">
                          <a:solidFill>
                            <a:schemeClr val="tx1"/>
                          </a:solidFill>
                          <a:latin typeface="Comic Sans MS" pitchFamily="66" charset="0"/>
                        </a:rPr>
                        <a:t>13</a:t>
                      </a:r>
                      <a:endParaRPr lang="en-US" b="1" dirty="0">
                        <a:solidFill>
                          <a:schemeClr val="tx1"/>
                        </a:solidFill>
                        <a:latin typeface="Comic Sans MS" pitchFamily="66" charset="0"/>
                      </a:endParaRPr>
                    </a:p>
                  </a:txBody>
                  <a:tcPr>
                    <a:solidFill>
                      <a:schemeClr val="accent2">
                        <a:lumMod val="20000"/>
                        <a:lumOff val="80000"/>
                      </a:schemeClr>
                    </a:solidFill>
                  </a:tcPr>
                </a:tc>
                <a:tc>
                  <a:txBody>
                    <a:bodyPr/>
                    <a:lstStyle/>
                    <a:p>
                      <a:pPr algn="l"/>
                      <a:r>
                        <a:rPr lang="en-US" b="1" dirty="0" smtClean="0">
                          <a:solidFill>
                            <a:schemeClr val="bg1"/>
                          </a:solidFill>
                          <a:latin typeface="Comic Sans MS" pitchFamily="66" charset="0"/>
                        </a:rPr>
                        <a:t>14 </a:t>
                      </a:r>
                    </a:p>
                    <a:p>
                      <a:pPr algn="ctr"/>
                      <a:endParaRPr lang="en-US" b="1" dirty="0" smtClean="0">
                        <a:solidFill>
                          <a:schemeClr val="bg1"/>
                        </a:solidFill>
                        <a:latin typeface="Comic Sans MS" pitchFamily="66" charset="0"/>
                      </a:endParaRPr>
                    </a:p>
                    <a:p>
                      <a:pPr algn="ctr"/>
                      <a:r>
                        <a:rPr lang="en-US" b="1" dirty="0" smtClean="0">
                          <a:solidFill>
                            <a:schemeClr val="bg1"/>
                          </a:solidFill>
                          <a:latin typeface="Comic Sans MS" pitchFamily="66" charset="0"/>
                        </a:rPr>
                        <a:t>Passover</a:t>
                      </a:r>
                      <a:endParaRPr lang="en-US" b="1" dirty="0">
                        <a:solidFill>
                          <a:schemeClr val="bg1"/>
                        </a:solidFill>
                        <a:latin typeface="Comic Sans MS" pitchFamily="66" charset="0"/>
                      </a:endParaRPr>
                    </a:p>
                  </a:txBody>
                  <a:tcPr>
                    <a:cell3D prstMaterial="dkEdge">
                      <a:bevel prst="relaxedInset"/>
                      <a:lightRig rig="flood" dir="t"/>
                    </a:cell3D>
                    <a:solidFill>
                      <a:srgbClr val="C00000"/>
                    </a:solidFill>
                  </a:tcPr>
                </a:tc>
                <a:tc>
                  <a:txBody>
                    <a:bodyPr/>
                    <a:lstStyle/>
                    <a:p>
                      <a:pPr algn="l"/>
                      <a:r>
                        <a:rPr lang="en-US" b="1" dirty="0" smtClean="0">
                          <a:solidFill>
                            <a:srgbClr val="5D2D2D"/>
                          </a:solidFill>
                          <a:latin typeface="Comic Sans MS" pitchFamily="66" charset="0"/>
                        </a:rPr>
                        <a:t>15 </a:t>
                      </a:r>
                      <a:r>
                        <a:rPr lang="en-US" sz="1200" b="1" dirty="0" smtClean="0">
                          <a:solidFill>
                            <a:srgbClr val="5D2D2D"/>
                          </a:solidFill>
                          <a:latin typeface="Comic Sans MS" pitchFamily="66" charset="0"/>
                        </a:rPr>
                        <a:t>[ULB #1]</a:t>
                      </a:r>
                    </a:p>
                    <a:p>
                      <a:pPr algn="l"/>
                      <a:endParaRPr lang="en-US" sz="1200" b="1" dirty="0" smtClean="0">
                        <a:solidFill>
                          <a:srgbClr val="5D2D2D"/>
                        </a:solidFill>
                        <a:latin typeface="Comic Sans MS" pitchFamily="66" charset="0"/>
                      </a:endParaRPr>
                    </a:p>
                    <a:p>
                      <a:pPr algn="ctr"/>
                      <a:r>
                        <a:rPr lang="en-US" sz="1600" b="1" dirty="0" smtClean="0">
                          <a:solidFill>
                            <a:srgbClr val="5D2D2D"/>
                          </a:solidFill>
                          <a:latin typeface="Comic Sans MS" pitchFamily="66" charset="0"/>
                        </a:rPr>
                        <a:t>1</a:t>
                      </a:r>
                      <a:r>
                        <a:rPr lang="en-US" sz="1600" b="1" baseline="30000" dirty="0" smtClean="0">
                          <a:solidFill>
                            <a:srgbClr val="5D2D2D"/>
                          </a:solidFill>
                          <a:latin typeface="Comic Sans MS" pitchFamily="66" charset="0"/>
                        </a:rPr>
                        <a:t>ST</a:t>
                      </a:r>
                      <a:r>
                        <a:rPr lang="en-US" sz="1600" b="1" dirty="0" smtClean="0">
                          <a:solidFill>
                            <a:srgbClr val="5D2D2D"/>
                          </a:solidFill>
                          <a:latin typeface="Comic Sans MS" pitchFamily="66" charset="0"/>
                        </a:rPr>
                        <a:t> Day Journey</a:t>
                      </a:r>
                      <a:endParaRPr lang="en-US" sz="1800" b="1" dirty="0">
                        <a:solidFill>
                          <a:srgbClr val="5D2D2D"/>
                        </a:solidFill>
                        <a:latin typeface="Comic Sans MS" pitchFamily="66" charset="0"/>
                      </a:endParaRPr>
                    </a:p>
                  </a:txBody>
                  <a:tcPr>
                    <a:cell3D prstMaterial="dkEdge">
                      <a:bevel prst="relaxedInset"/>
                      <a:lightRig rig="flood" dir="t"/>
                    </a:cell3D>
                    <a:gradFill flip="none" rotWithShape="1">
                      <a:gsLst>
                        <a:gs pos="86000">
                          <a:srgbClr val="F4A77C"/>
                        </a:gs>
                        <a:gs pos="41000">
                          <a:schemeClr val="tx1">
                            <a:lumMod val="50000"/>
                            <a:lumOff val="50000"/>
                            <a:alpha val="0"/>
                          </a:schemeClr>
                        </a:gs>
                      </a:gsLst>
                      <a:path path="shape">
                        <a:fillToRect l="50000" t="50000" r="50000" b="50000"/>
                      </a:path>
                      <a:tileRect/>
                    </a:gradFill>
                  </a:tcPr>
                </a:tc>
                <a:tc>
                  <a:txBody>
                    <a:bodyPr/>
                    <a:lstStyle/>
                    <a:p>
                      <a:pPr algn="l"/>
                      <a:r>
                        <a:rPr lang="en-US" b="1" dirty="0" smtClean="0">
                          <a:solidFill>
                            <a:srgbClr val="5D2D2D"/>
                          </a:solidFill>
                          <a:latin typeface="Comic Sans MS" pitchFamily="66" charset="0"/>
                        </a:rPr>
                        <a:t>16 </a:t>
                      </a:r>
                      <a:r>
                        <a:rPr lang="en-US" sz="1200" b="1" dirty="0" smtClean="0">
                          <a:solidFill>
                            <a:srgbClr val="5D2D2D"/>
                          </a:solidFill>
                          <a:latin typeface="Comic Sans MS" pitchFamily="66" charset="0"/>
                        </a:rPr>
                        <a:t>[ULB #2]</a:t>
                      </a:r>
                    </a:p>
                    <a:p>
                      <a:pPr algn="l"/>
                      <a:endParaRPr lang="en-US" sz="1200" b="1" dirty="0" smtClean="0">
                        <a:solidFill>
                          <a:srgbClr val="5D2D2D"/>
                        </a:solidFill>
                        <a:latin typeface="Comic Sans MS" pitchFamily="66" charset="0"/>
                      </a:endParaRPr>
                    </a:p>
                    <a:p>
                      <a:pPr algn="ctr"/>
                      <a:r>
                        <a:rPr lang="en-US" sz="1600" b="1" dirty="0" smtClean="0">
                          <a:solidFill>
                            <a:srgbClr val="5D2D2D"/>
                          </a:solidFill>
                          <a:latin typeface="Comic Sans MS" pitchFamily="66" charset="0"/>
                        </a:rPr>
                        <a:t>2</a:t>
                      </a:r>
                      <a:r>
                        <a:rPr lang="en-US" sz="1600" b="1" baseline="30000" dirty="0" smtClean="0">
                          <a:solidFill>
                            <a:srgbClr val="5D2D2D"/>
                          </a:solidFill>
                          <a:latin typeface="Comic Sans MS" pitchFamily="66" charset="0"/>
                        </a:rPr>
                        <a:t>nd</a:t>
                      </a:r>
                      <a:r>
                        <a:rPr lang="en-US" sz="1600" b="1" dirty="0" smtClean="0">
                          <a:solidFill>
                            <a:srgbClr val="5D2D2D"/>
                          </a:solidFill>
                          <a:latin typeface="Comic Sans MS" pitchFamily="66" charset="0"/>
                        </a:rPr>
                        <a:t> Day Journey</a:t>
                      </a:r>
                      <a:endParaRPr lang="en-US" b="1" dirty="0">
                        <a:solidFill>
                          <a:srgbClr val="5D2D2D"/>
                        </a:solidFill>
                        <a:latin typeface="Comic Sans MS" pitchFamily="66" charset="0"/>
                      </a:endParaRPr>
                    </a:p>
                  </a:txBody>
                  <a:tcPr>
                    <a:cell3D prstMaterial="dkEdge">
                      <a:bevel prst="relaxedInset"/>
                      <a:lightRig rig="flood" dir="t"/>
                    </a:cell3D>
                    <a:solidFill>
                      <a:srgbClr val="F4A77C"/>
                    </a:solidFill>
                  </a:tcPr>
                </a:tc>
                <a:tc>
                  <a:txBody>
                    <a:bodyPr/>
                    <a:lstStyle/>
                    <a:p>
                      <a:pPr algn="l"/>
                      <a:r>
                        <a:rPr lang="en-US" b="1" dirty="0" smtClean="0">
                          <a:solidFill>
                            <a:srgbClr val="5D2D2D"/>
                          </a:solidFill>
                          <a:latin typeface="Comic Sans MS" pitchFamily="66" charset="0"/>
                        </a:rPr>
                        <a:t>17 </a:t>
                      </a:r>
                      <a:r>
                        <a:rPr lang="en-US" sz="1200" b="1" dirty="0" smtClean="0">
                          <a:solidFill>
                            <a:srgbClr val="5D2D2D"/>
                          </a:solidFill>
                          <a:latin typeface="Comic Sans MS" pitchFamily="66" charset="0"/>
                        </a:rPr>
                        <a:t>[ULB #3]</a:t>
                      </a:r>
                    </a:p>
                    <a:p>
                      <a:pPr algn="l"/>
                      <a:endParaRPr lang="en-US" sz="1200" b="1" dirty="0" smtClean="0">
                        <a:solidFill>
                          <a:srgbClr val="5D2D2D"/>
                        </a:solidFill>
                        <a:latin typeface="Comic Sans MS" pitchFamily="66" charset="0"/>
                      </a:endParaRPr>
                    </a:p>
                    <a:p>
                      <a:pPr algn="ctr"/>
                      <a:r>
                        <a:rPr lang="en-US" sz="1600" b="1" dirty="0" smtClean="0">
                          <a:solidFill>
                            <a:srgbClr val="5D2D2D"/>
                          </a:solidFill>
                          <a:latin typeface="Comic Sans MS" pitchFamily="66" charset="0"/>
                        </a:rPr>
                        <a:t>3</a:t>
                      </a:r>
                      <a:r>
                        <a:rPr lang="en-US" sz="1600" b="1" baseline="30000" dirty="0" smtClean="0">
                          <a:solidFill>
                            <a:srgbClr val="5D2D2D"/>
                          </a:solidFill>
                          <a:latin typeface="Comic Sans MS" pitchFamily="66" charset="0"/>
                        </a:rPr>
                        <a:t>rd</a:t>
                      </a:r>
                      <a:r>
                        <a:rPr lang="en-US" sz="1600" b="1" dirty="0" smtClean="0">
                          <a:solidFill>
                            <a:srgbClr val="5D2D2D"/>
                          </a:solidFill>
                          <a:latin typeface="Comic Sans MS" pitchFamily="66" charset="0"/>
                        </a:rPr>
                        <a:t> Day Journey</a:t>
                      </a:r>
                      <a:endParaRPr lang="en-US" b="1" dirty="0">
                        <a:solidFill>
                          <a:srgbClr val="5D2D2D"/>
                        </a:solidFill>
                        <a:latin typeface="Comic Sans MS" pitchFamily="66" charset="0"/>
                      </a:endParaRPr>
                    </a:p>
                  </a:txBody>
                  <a:tcPr>
                    <a:cell3D prstMaterial="dkEdge">
                      <a:bevel prst="relaxedInset"/>
                      <a:lightRig rig="flood" dir="t"/>
                    </a:cell3D>
                    <a:solidFill>
                      <a:srgbClr val="F4A77C"/>
                    </a:solidFill>
                  </a:tcPr>
                </a:tc>
                <a:tc>
                  <a:txBody>
                    <a:bodyPr/>
                    <a:lstStyle/>
                    <a:p>
                      <a:pPr algn="l"/>
                      <a:r>
                        <a:rPr lang="en-US" b="1" dirty="0" smtClean="0">
                          <a:solidFill>
                            <a:schemeClr val="tx1"/>
                          </a:solidFill>
                          <a:latin typeface="Comic Sans MS" pitchFamily="66" charset="0"/>
                        </a:rPr>
                        <a:t>18 </a:t>
                      </a:r>
                      <a:r>
                        <a:rPr lang="en-US" sz="1200" b="1" dirty="0" smtClean="0">
                          <a:solidFill>
                            <a:srgbClr val="5D2D2D"/>
                          </a:solidFill>
                          <a:latin typeface="Comic Sans MS" pitchFamily="66" charset="0"/>
                        </a:rPr>
                        <a:t>[</a:t>
                      </a:r>
                      <a:r>
                        <a:rPr lang="en-US" sz="1200" b="1" u="none" dirty="0" smtClean="0">
                          <a:solidFill>
                            <a:srgbClr val="5D2D2D"/>
                          </a:solidFill>
                          <a:latin typeface="Comic Sans MS" pitchFamily="66" charset="0"/>
                        </a:rPr>
                        <a:t>ULB</a:t>
                      </a:r>
                      <a:r>
                        <a:rPr lang="en-US" sz="1200" b="1" u="none" baseline="0" dirty="0" smtClean="0">
                          <a:solidFill>
                            <a:srgbClr val="5D2D2D"/>
                          </a:solidFill>
                          <a:latin typeface="Comic Sans MS" pitchFamily="66" charset="0"/>
                        </a:rPr>
                        <a:t> #4]</a:t>
                      </a:r>
                      <a:r>
                        <a:rPr lang="en-US" sz="1600" b="1" u="none" baseline="0" dirty="0" smtClean="0">
                          <a:solidFill>
                            <a:srgbClr val="5D2D2D"/>
                          </a:solidFill>
                          <a:latin typeface="Comic Sans MS" pitchFamily="66" charset="0"/>
                        </a:rPr>
                        <a:t> </a:t>
                      </a:r>
                    </a:p>
                    <a:p>
                      <a:pPr algn="ctr"/>
                      <a:endParaRPr lang="en-US" sz="1200" b="1" u="none" baseline="0" dirty="0" smtClean="0">
                        <a:solidFill>
                          <a:schemeClr val="tx1"/>
                        </a:solidFill>
                        <a:latin typeface="Comic Sans MS" pitchFamily="66" charset="0"/>
                      </a:endParaRPr>
                    </a:p>
                    <a:p>
                      <a:pPr algn="ctr"/>
                      <a:r>
                        <a:rPr lang="en-US" sz="1600" b="1" u="none" baseline="0" dirty="0" smtClean="0">
                          <a:solidFill>
                            <a:schemeClr val="tx1"/>
                          </a:solidFill>
                          <a:latin typeface="Comic Sans MS" pitchFamily="66" charset="0"/>
                        </a:rPr>
                        <a:t>Day of</a:t>
                      </a:r>
                    </a:p>
                    <a:p>
                      <a:pPr algn="ctr"/>
                      <a:r>
                        <a:rPr lang="en-US" sz="1600" b="1" u="none" baseline="0" dirty="0" smtClean="0">
                          <a:solidFill>
                            <a:schemeClr val="tx1"/>
                          </a:solidFill>
                          <a:latin typeface="Comic Sans MS" pitchFamily="66" charset="0"/>
                        </a:rPr>
                        <a:t>Praise!</a:t>
                      </a:r>
                      <a:endParaRPr lang="en-US" b="1" u="none" dirty="0">
                        <a:solidFill>
                          <a:schemeClr val="tx1"/>
                        </a:solidFill>
                        <a:latin typeface="Comic Sans MS" pitchFamily="66" charset="0"/>
                      </a:endParaRPr>
                    </a:p>
                  </a:txBody>
                  <a:tcPr>
                    <a:cell3D prstMaterial="dkEdge">
                      <a:bevel prst="relaxedInset"/>
                      <a:lightRig rig="flood" dir="t"/>
                    </a:cell3D>
                    <a:gradFill flip="none" rotWithShape="1">
                      <a:gsLst>
                        <a:gs pos="42000">
                          <a:schemeClr val="tx1">
                            <a:lumMod val="50000"/>
                            <a:lumOff val="50000"/>
                          </a:schemeClr>
                        </a:gs>
                        <a:gs pos="55000">
                          <a:srgbClr val="F4A77C"/>
                        </a:gs>
                      </a:gsLst>
                      <a:lin ang="2700000" scaled="1"/>
                      <a:tileRect/>
                    </a:gradFill>
                  </a:tcPr>
                </a:tc>
              </a:tr>
              <a:tr h="370840">
                <a:tc>
                  <a:txBody>
                    <a:bodyPr/>
                    <a:lstStyle/>
                    <a:p>
                      <a:pPr algn="l"/>
                      <a:r>
                        <a:rPr lang="en-US" b="1" dirty="0" smtClean="0">
                          <a:solidFill>
                            <a:srgbClr val="5D2D2D"/>
                          </a:solidFill>
                          <a:latin typeface="Comic Sans MS" pitchFamily="66" charset="0"/>
                        </a:rPr>
                        <a:t>19 </a:t>
                      </a:r>
                      <a:r>
                        <a:rPr lang="en-US" sz="1200" b="1" dirty="0" smtClean="0">
                          <a:solidFill>
                            <a:srgbClr val="5D2D2D"/>
                          </a:solidFill>
                          <a:latin typeface="Comic Sans MS" pitchFamily="66" charset="0"/>
                        </a:rPr>
                        <a:t>[ULB #5] </a:t>
                      </a:r>
                      <a:endParaRPr lang="en-US" sz="16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200" b="1" dirty="0" smtClean="0">
                          <a:solidFill>
                            <a:schemeClr val="accent2">
                              <a:lumMod val="50000"/>
                            </a:schemeClr>
                          </a:solidFill>
                          <a:effectLst>
                            <a:glow rad="127000">
                              <a:srgbClr val="FFFFCC"/>
                            </a:glow>
                          </a:effectLst>
                          <a:latin typeface="Comic Sans MS" pitchFamily="66" charset="0"/>
                        </a:rPr>
                        <a:t>WAVE SHEAF</a:t>
                      </a:r>
                    </a:p>
                    <a:p>
                      <a:pPr algn="ctr"/>
                      <a:r>
                        <a:rPr lang="en-US" sz="1600" b="1" dirty="0" smtClean="0">
                          <a:solidFill>
                            <a:schemeClr val="accent2">
                              <a:lumMod val="50000"/>
                            </a:schemeClr>
                          </a:solidFill>
                          <a:effectLst>
                            <a:glow rad="127000">
                              <a:srgbClr val="FFFF00"/>
                            </a:glow>
                          </a:effectLst>
                          <a:latin typeface="Comic Sans MS" pitchFamily="66" charset="0"/>
                        </a:rPr>
                        <a:t>Omer #1</a:t>
                      </a:r>
                      <a:endParaRPr lang="en-US" sz="1800" b="1" dirty="0">
                        <a:solidFill>
                          <a:schemeClr val="accent2">
                            <a:lumMod val="50000"/>
                          </a:schemeClr>
                        </a:solidFill>
                        <a:effectLst>
                          <a:glow rad="127000">
                            <a:srgbClr val="FFFF00"/>
                          </a:glow>
                        </a:effectLst>
                        <a:latin typeface="Comic Sans MS" pitchFamily="66" charset="0"/>
                      </a:endParaRPr>
                    </a:p>
                  </a:txBody>
                  <a:tcPr>
                    <a:cell3D prstMaterial="dkEdge">
                      <a:bevel prst="relaxedInset"/>
                      <a:lightRig rig="flood" dir="t"/>
                    </a:cell3D>
                    <a:gradFill>
                      <a:gsLst>
                        <a:gs pos="44000">
                          <a:srgbClr val="92D050"/>
                        </a:gs>
                        <a:gs pos="55000">
                          <a:srgbClr val="F4A77C"/>
                        </a:gs>
                      </a:gsLst>
                      <a:lin ang="2700000" scaled="1"/>
                    </a:gradFill>
                  </a:tcPr>
                </a:tc>
                <a:tc>
                  <a:txBody>
                    <a:bodyPr/>
                    <a:lstStyle/>
                    <a:p>
                      <a:pPr algn="l"/>
                      <a:r>
                        <a:rPr lang="en-US" b="1" dirty="0" smtClean="0">
                          <a:solidFill>
                            <a:srgbClr val="5D2D2D"/>
                          </a:solidFill>
                          <a:latin typeface="Comic Sans MS" pitchFamily="66" charset="0"/>
                        </a:rPr>
                        <a:t>20 </a:t>
                      </a:r>
                      <a:r>
                        <a:rPr lang="en-US" sz="1200" b="1" dirty="0" smtClean="0">
                          <a:solidFill>
                            <a:srgbClr val="5D2D2D"/>
                          </a:solidFill>
                          <a:latin typeface="Comic Sans MS" pitchFamily="66" charset="0"/>
                        </a:rPr>
                        <a:t>[ULB #6]</a:t>
                      </a:r>
                    </a:p>
                    <a:p>
                      <a:pPr algn="l"/>
                      <a:r>
                        <a:rPr lang="en-US" sz="1200" b="1" dirty="0" smtClean="0">
                          <a:solidFill>
                            <a:srgbClr val="5D2D2D"/>
                          </a:solidFill>
                          <a:latin typeface="Comic Sans MS" pitchFamily="66" charset="0"/>
                        </a:rPr>
                        <a:t> </a:t>
                      </a:r>
                      <a:endParaRPr lang="en-US" sz="1600" b="0" dirty="0" smtClean="0">
                        <a:solidFill>
                          <a:srgbClr val="5D2D2D"/>
                        </a:solidFill>
                        <a:latin typeface="Comic Sans MS" pitchFamily="66" charset="0"/>
                      </a:endParaRPr>
                    </a:p>
                    <a:p>
                      <a:pPr algn="ctr"/>
                      <a:r>
                        <a:rPr lang="en-US" sz="1600" b="1" dirty="0" smtClean="0">
                          <a:solidFill>
                            <a:schemeClr val="accent2">
                              <a:lumMod val="50000"/>
                            </a:schemeClr>
                          </a:solidFill>
                          <a:effectLst>
                            <a:glow rad="127000">
                              <a:srgbClr val="FFFF00"/>
                            </a:glow>
                          </a:effectLst>
                          <a:latin typeface="Comic Sans MS" pitchFamily="66" charset="0"/>
                        </a:rPr>
                        <a:t>#2</a:t>
                      </a:r>
                      <a:endParaRPr lang="en-US" b="1" dirty="0">
                        <a:solidFill>
                          <a:schemeClr val="accent2">
                            <a:lumMod val="50000"/>
                          </a:schemeClr>
                        </a:solidFill>
                        <a:effectLst>
                          <a:glow rad="127000">
                            <a:srgbClr val="FFFF00"/>
                          </a:glow>
                        </a:effectLst>
                        <a:latin typeface="Comic Sans MS" pitchFamily="66" charset="0"/>
                      </a:endParaRPr>
                    </a:p>
                  </a:txBody>
                  <a:tcPr>
                    <a:cell3D prstMaterial="dkEdge">
                      <a:bevel prst="relaxedInset"/>
                      <a:lightRig rig="flood" dir="t"/>
                    </a:cell3D>
                    <a:gradFill>
                      <a:gsLst>
                        <a:gs pos="44000">
                          <a:srgbClr val="F4A77C"/>
                        </a:gs>
                        <a:gs pos="55000">
                          <a:srgbClr val="F4A77C"/>
                        </a:gs>
                      </a:gsLst>
                      <a:lin ang="2700000" scaled="1"/>
                    </a:gradFill>
                  </a:tcPr>
                </a:tc>
                <a:tc>
                  <a:txBody>
                    <a:bodyPr/>
                    <a:lstStyle/>
                    <a:p>
                      <a:pPr algn="l"/>
                      <a:r>
                        <a:rPr lang="en-US" b="1" dirty="0" smtClean="0">
                          <a:solidFill>
                            <a:srgbClr val="5D2D2D"/>
                          </a:solidFill>
                          <a:latin typeface="Comic Sans MS" pitchFamily="66" charset="0"/>
                        </a:rPr>
                        <a:t>21 </a:t>
                      </a:r>
                      <a:r>
                        <a:rPr lang="en-US" sz="1200" b="1" dirty="0" smtClean="0">
                          <a:solidFill>
                            <a:srgbClr val="5D2D2D"/>
                          </a:solidFill>
                          <a:latin typeface="Comic Sans MS" pitchFamily="66" charset="0"/>
                        </a:rPr>
                        <a:t>[ULB #7] </a:t>
                      </a:r>
                      <a:endParaRPr lang="en-US" sz="1400" b="1" dirty="0" smtClean="0">
                        <a:solidFill>
                          <a:srgbClr val="5D2D2D"/>
                        </a:solidFill>
                        <a:latin typeface="Comic Sans MS" pitchFamily="66" charset="0"/>
                      </a:endParaRPr>
                    </a:p>
                    <a:p>
                      <a:pPr algn="l"/>
                      <a:r>
                        <a:rPr lang="en-US" sz="1200" b="1" dirty="0" smtClean="0">
                          <a:solidFill>
                            <a:srgbClr val="5D2D2D"/>
                          </a:solidFill>
                          <a:latin typeface="Comic Sans MS" pitchFamily="66" charset="0"/>
                        </a:rPr>
                        <a:t> </a:t>
                      </a:r>
                      <a:endParaRPr lang="en-US" sz="1200" b="0" dirty="0" smtClean="0">
                        <a:solidFill>
                          <a:srgbClr val="5D2D2D"/>
                        </a:solidFill>
                        <a:latin typeface="Comic Sans MS" pitchFamily="66" charset="0"/>
                      </a:endParaRPr>
                    </a:p>
                    <a:p>
                      <a:pPr algn="ctr"/>
                      <a:r>
                        <a:rPr lang="en-US" sz="1600" b="1" dirty="0" smtClean="0">
                          <a:solidFill>
                            <a:schemeClr val="accent2">
                              <a:lumMod val="50000"/>
                            </a:schemeClr>
                          </a:solidFill>
                          <a:effectLst>
                            <a:glow rad="127000">
                              <a:srgbClr val="FFFF00"/>
                            </a:glow>
                          </a:effectLst>
                          <a:latin typeface="Comic Sans MS" pitchFamily="66" charset="0"/>
                        </a:rPr>
                        <a:t>#3</a:t>
                      </a:r>
                    </a:p>
                  </a:txBody>
                  <a:tcPr>
                    <a:cell3D prstMaterial="dkEdge">
                      <a:bevel prst="relaxedInset"/>
                      <a:lightRig rig="flood" dir="t"/>
                    </a:cell3D>
                    <a:gradFill flip="none" rotWithShape="1">
                      <a:gsLst>
                        <a:gs pos="44000">
                          <a:schemeClr val="tx1">
                            <a:lumMod val="50000"/>
                            <a:lumOff val="50000"/>
                            <a:alpha val="0"/>
                          </a:schemeClr>
                        </a:gs>
                        <a:gs pos="86000">
                          <a:srgbClr val="F4A77C"/>
                        </a:gs>
                      </a:gsLst>
                      <a:path path="shape">
                        <a:fillToRect l="50000" t="50000" r="50000" b="50000"/>
                      </a:path>
                      <a:tileRect/>
                    </a:gradFill>
                  </a:tcPr>
                </a:tc>
                <a:tc>
                  <a:txBody>
                    <a:bodyPr/>
                    <a:lstStyle/>
                    <a:p>
                      <a:pPr algn="l"/>
                      <a:r>
                        <a:rPr lang="en-US" b="1" dirty="0" smtClean="0">
                          <a:solidFill>
                            <a:schemeClr val="tx1"/>
                          </a:solidFill>
                          <a:latin typeface="Comic Sans MS" pitchFamily="66" charset="0"/>
                        </a:rPr>
                        <a:t>22</a:t>
                      </a:r>
                      <a:endParaRPr lang="en-US" sz="1200" b="1" dirty="0" smtClean="0">
                        <a:solidFill>
                          <a:schemeClr val="tx1"/>
                        </a:solidFill>
                        <a:latin typeface="Comic Sans MS" pitchFamily="66" charset="0"/>
                      </a:endParaRPr>
                    </a:p>
                    <a:p>
                      <a:pPr algn="l"/>
                      <a:endParaRPr lang="en-US" sz="1200" b="1" dirty="0" smtClean="0">
                        <a:solidFill>
                          <a:schemeClr val="tx1"/>
                        </a:solidFill>
                        <a:latin typeface="Comic Sans MS" pitchFamily="66" charset="0"/>
                      </a:endParaRPr>
                    </a:p>
                    <a:p>
                      <a:pPr algn="ctr"/>
                      <a:r>
                        <a:rPr lang="en-US" sz="1600" b="1" dirty="0" smtClean="0">
                          <a:solidFill>
                            <a:schemeClr val="accent2">
                              <a:lumMod val="50000"/>
                            </a:schemeClr>
                          </a:solidFill>
                          <a:effectLst>
                            <a:glow rad="127000">
                              <a:srgbClr val="FFFF00"/>
                            </a:glow>
                          </a:effectLst>
                          <a:latin typeface="Comic Sans MS" pitchFamily="66" charset="0"/>
                        </a:rPr>
                        <a:t>#4</a:t>
                      </a:r>
                      <a:endParaRPr lang="en-US" sz="1600" b="1" dirty="0">
                        <a:solidFill>
                          <a:schemeClr val="tx1"/>
                        </a:solidFill>
                        <a:effectLst>
                          <a:glow rad="127000">
                            <a:srgbClr val="FFFF00"/>
                          </a:glow>
                        </a:effectLst>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23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#5</a:t>
                      </a: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24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#6</a:t>
                      </a:r>
                      <a:endParaRPr lang="en-US" sz="1600" b="1" dirty="0">
                        <a:solidFill>
                          <a:schemeClr val="tx1"/>
                        </a:solidFill>
                        <a:effectLst>
                          <a:glow rad="127000">
                            <a:srgbClr val="FFFF00"/>
                          </a:glow>
                        </a:effectLst>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25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#7</a:t>
                      </a:r>
                      <a:endParaRPr lang="en-US" sz="16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b="1" dirty="0" smtClean="0">
                          <a:solidFill>
                            <a:schemeClr val="tx1"/>
                          </a:solidFill>
                          <a:latin typeface="Comic Sans MS" pitchFamily="66" charset="0"/>
                        </a:rPr>
                        <a:t>26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#8</a:t>
                      </a:r>
                      <a:endParaRPr lang="en-US" sz="1600"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27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#9</a:t>
                      </a:r>
                      <a:endParaRPr lang="en-US" sz="1600"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28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#10</a:t>
                      </a:r>
                      <a:endParaRPr lang="en-US" sz="1600"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29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#11</a:t>
                      </a:r>
                      <a:endParaRPr lang="en-US" sz="1600"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30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#12</a:t>
                      </a:r>
                      <a:endParaRPr lang="en-US"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1</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a:t>
                      </a:r>
                      <a:endParaRPr lang="en-US" b="1" dirty="0">
                        <a:solidFill>
                          <a:schemeClr val="tx1"/>
                        </a:solidFill>
                        <a:latin typeface="Comic Sans MS" pitchFamily="66" charset="0"/>
                      </a:endParaRPr>
                    </a:p>
                  </a:txBody>
                  <a:tcPr>
                    <a:solidFill>
                      <a:schemeClr val="bg1"/>
                    </a:solidFill>
                  </a:tcPr>
                </a:tc>
              </a:tr>
            </a:tbl>
          </a:graphicData>
        </a:graphic>
      </p:graphicFrame>
      <p:sp>
        <p:nvSpPr>
          <p:cNvPr id="15" name="Slide Number Placeholder 1"/>
          <p:cNvSpPr>
            <a:spLocks noGrp="1"/>
          </p:cNvSpPr>
          <p:nvPr>
            <p:ph type="sldNum" sz="quarter" idx="12"/>
          </p:nvPr>
        </p:nvSpPr>
        <p:spPr>
          <a:xfrm>
            <a:off x="9299025" y="6448251"/>
            <a:ext cx="2844059" cy="365125"/>
          </a:xfrm>
        </p:spPr>
        <p:txBody>
          <a:bodyPr/>
          <a:lstStyle/>
          <a:p>
            <a:fld id="{81FEFA0A-2F20-4B60-98C6-5FFDA469AA1C}" type="slidenum">
              <a:rPr lang="en-US" b="1" smtClean="0">
                <a:solidFill>
                  <a:srgbClr val="5D2D2D"/>
                </a:solidFill>
              </a:rPr>
              <a:pPr/>
              <a:t>39</a:t>
            </a:fld>
            <a:endParaRPr lang="en-US" b="1" dirty="0">
              <a:solidFill>
                <a:srgbClr val="5D2D2D"/>
              </a:solidFill>
            </a:endParaRPr>
          </a:p>
        </p:txBody>
      </p:sp>
      <p:sp>
        <p:nvSpPr>
          <p:cNvPr id="16" name="Rectangle 15"/>
          <p:cNvSpPr/>
          <p:nvPr/>
        </p:nvSpPr>
        <p:spPr>
          <a:xfrm>
            <a:off x="2177830" y="332656"/>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9050">
                  <a:solidFill>
                    <a:srgbClr val="0000FF"/>
                  </a:solidFill>
                </a:ln>
                <a:solidFill>
                  <a:srgbClr val="F8F8F8"/>
                </a:solidFill>
                <a:effectLst>
                  <a:glow rad="127000">
                    <a:srgbClr val="FF99FF"/>
                  </a:glow>
                  <a:outerShdw blurRad="25400" algn="tl" rotWithShape="0">
                    <a:srgbClr val="000000">
                      <a:alpha val="43000"/>
                    </a:srgbClr>
                  </a:outerShdw>
                </a:effectLst>
                <a:latin typeface="Comic Sans MS" pitchFamily="66" charset="0"/>
              </a:rPr>
              <a:t>1</a:t>
            </a:r>
            <a:r>
              <a:rPr lang="en-US" sz="4000" b="1" spc="150" baseline="30000" dirty="0" smtClean="0">
                <a:ln w="19050">
                  <a:solidFill>
                    <a:srgbClr val="0000FF"/>
                  </a:solidFill>
                </a:ln>
                <a:solidFill>
                  <a:srgbClr val="F8F8F8"/>
                </a:solidFill>
                <a:effectLst>
                  <a:glow rad="127000">
                    <a:srgbClr val="FF99FF"/>
                  </a:glow>
                  <a:outerShdw blurRad="25400" algn="tl" rotWithShape="0">
                    <a:srgbClr val="000000">
                      <a:alpha val="43000"/>
                    </a:srgbClr>
                  </a:outerShdw>
                </a:effectLst>
                <a:latin typeface="Comic Sans MS" pitchFamily="66" charset="0"/>
              </a:rPr>
              <a:t>st</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(Passover in Egypt)</a:t>
            </a:r>
            <a:endParaRPr lang="en-US" sz="32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8" name="Freeform 17"/>
          <p:cNvSpPr/>
          <p:nvPr/>
        </p:nvSpPr>
        <p:spPr>
          <a:xfrm>
            <a:off x="10344068" y="2757576"/>
            <a:ext cx="45719" cy="907544"/>
          </a:xfrm>
          <a:custGeom>
            <a:avLst/>
            <a:gdLst>
              <a:gd name="connsiteX0" fmla="*/ 30480 w 42672"/>
              <a:gd name="connsiteY0" fmla="*/ 0 h 1011936"/>
              <a:gd name="connsiteX1" fmla="*/ 18288 w 42672"/>
              <a:gd name="connsiteY1" fmla="*/ 30480 h 1011936"/>
              <a:gd name="connsiteX2" fmla="*/ 12192 w 42672"/>
              <a:gd name="connsiteY2" fmla="*/ 48768 h 1011936"/>
              <a:gd name="connsiteX3" fmla="*/ 0 w 42672"/>
              <a:gd name="connsiteY3" fmla="*/ 67056 h 1011936"/>
              <a:gd name="connsiteX4" fmla="*/ 12192 w 42672"/>
              <a:gd name="connsiteY4" fmla="*/ 128016 h 1011936"/>
              <a:gd name="connsiteX5" fmla="*/ 30480 w 42672"/>
              <a:gd name="connsiteY5" fmla="*/ 146304 h 1011936"/>
              <a:gd name="connsiteX6" fmla="*/ 42672 w 42672"/>
              <a:gd name="connsiteY6" fmla="*/ 164592 h 1011936"/>
              <a:gd name="connsiteX7" fmla="*/ 30480 w 42672"/>
              <a:gd name="connsiteY7" fmla="*/ 213360 h 1011936"/>
              <a:gd name="connsiteX8" fmla="*/ 12192 w 42672"/>
              <a:gd name="connsiteY8" fmla="*/ 225552 h 1011936"/>
              <a:gd name="connsiteX9" fmla="*/ 30480 w 42672"/>
              <a:gd name="connsiteY9" fmla="*/ 304800 h 1011936"/>
              <a:gd name="connsiteX10" fmla="*/ 36576 w 42672"/>
              <a:gd name="connsiteY10" fmla="*/ 323088 h 1011936"/>
              <a:gd name="connsiteX11" fmla="*/ 30480 w 42672"/>
              <a:gd name="connsiteY11" fmla="*/ 426720 h 1011936"/>
              <a:gd name="connsiteX12" fmla="*/ 18288 w 42672"/>
              <a:gd name="connsiteY12" fmla="*/ 463296 h 1011936"/>
              <a:gd name="connsiteX13" fmla="*/ 12192 w 42672"/>
              <a:gd name="connsiteY13" fmla="*/ 481584 h 1011936"/>
              <a:gd name="connsiteX14" fmla="*/ 30480 w 42672"/>
              <a:gd name="connsiteY14" fmla="*/ 542544 h 1011936"/>
              <a:gd name="connsiteX15" fmla="*/ 36576 w 42672"/>
              <a:gd name="connsiteY15" fmla="*/ 560832 h 1011936"/>
              <a:gd name="connsiteX16" fmla="*/ 42672 w 42672"/>
              <a:gd name="connsiteY16" fmla="*/ 579120 h 1011936"/>
              <a:gd name="connsiteX17" fmla="*/ 30480 w 42672"/>
              <a:gd name="connsiteY17" fmla="*/ 627888 h 1011936"/>
              <a:gd name="connsiteX18" fmla="*/ 24384 w 42672"/>
              <a:gd name="connsiteY18" fmla="*/ 652272 h 1011936"/>
              <a:gd name="connsiteX19" fmla="*/ 12192 w 42672"/>
              <a:gd name="connsiteY19" fmla="*/ 670560 h 1011936"/>
              <a:gd name="connsiteX20" fmla="*/ 0 w 42672"/>
              <a:gd name="connsiteY20" fmla="*/ 707136 h 1011936"/>
              <a:gd name="connsiteX21" fmla="*/ 12192 w 42672"/>
              <a:gd name="connsiteY21" fmla="*/ 762000 h 1011936"/>
              <a:gd name="connsiteX22" fmla="*/ 18288 w 42672"/>
              <a:gd name="connsiteY22" fmla="*/ 780288 h 1011936"/>
              <a:gd name="connsiteX23" fmla="*/ 24384 w 42672"/>
              <a:gd name="connsiteY23" fmla="*/ 1011936 h 101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672" h="1011936">
                <a:moveTo>
                  <a:pt x="30480" y="0"/>
                </a:moveTo>
                <a:cubicBezTo>
                  <a:pt x="26416" y="10160"/>
                  <a:pt x="22130" y="20234"/>
                  <a:pt x="18288" y="30480"/>
                </a:cubicBezTo>
                <a:cubicBezTo>
                  <a:pt x="16032" y="36497"/>
                  <a:pt x="15066" y="43021"/>
                  <a:pt x="12192" y="48768"/>
                </a:cubicBezTo>
                <a:cubicBezTo>
                  <a:pt x="8915" y="55321"/>
                  <a:pt x="4064" y="60960"/>
                  <a:pt x="0" y="67056"/>
                </a:cubicBezTo>
                <a:cubicBezTo>
                  <a:pt x="516" y="70670"/>
                  <a:pt x="4454" y="116409"/>
                  <a:pt x="12192" y="128016"/>
                </a:cubicBezTo>
                <a:cubicBezTo>
                  <a:pt x="16974" y="135189"/>
                  <a:pt x="24961" y="139681"/>
                  <a:pt x="30480" y="146304"/>
                </a:cubicBezTo>
                <a:cubicBezTo>
                  <a:pt x="35170" y="151932"/>
                  <a:pt x="38608" y="158496"/>
                  <a:pt x="42672" y="164592"/>
                </a:cubicBezTo>
                <a:cubicBezTo>
                  <a:pt x="42368" y="166110"/>
                  <a:pt x="35479" y="207112"/>
                  <a:pt x="30480" y="213360"/>
                </a:cubicBezTo>
                <a:cubicBezTo>
                  <a:pt x="25903" y="219081"/>
                  <a:pt x="18288" y="221488"/>
                  <a:pt x="12192" y="225552"/>
                </a:cubicBezTo>
                <a:cubicBezTo>
                  <a:pt x="20105" y="280946"/>
                  <a:pt x="13744" y="254593"/>
                  <a:pt x="30480" y="304800"/>
                </a:cubicBezTo>
                <a:lnTo>
                  <a:pt x="36576" y="323088"/>
                </a:lnTo>
                <a:cubicBezTo>
                  <a:pt x="34544" y="357632"/>
                  <a:pt x="34956" y="392407"/>
                  <a:pt x="30480" y="426720"/>
                </a:cubicBezTo>
                <a:cubicBezTo>
                  <a:pt x="28818" y="439464"/>
                  <a:pt x="22352" y="451104"/>
                  <a:pt x="18288" y="463296"/>
                </a:cubicBezTo>
                <a:lnTo>
                  <a:pt x="12192" y="481584"/>
                </a:lnTo>
                <a:cubicBezTo>
                  <a:pt x="21405" y="518436"/>
                  <a:pt x="15639" y="498020"/>
                  <a:pt x="30480" y="542544"/>
                </a:cubicBezTo>
                <a:lnTo>
                  <a:pt x="36576" y="560832"/>
                </a:lnTo>
                <a:lnTo>
                  <a:pt x="42672" y="579120"/>
                </a:lnTo>
                <a:cubicBezTo>
                  <a:pt x="30278" y="641089"/>
                  <a:pt x="42977" y="584150"/>
                  <a:pt x="30480" y="627888"/>
                </a:cubicBezTo>
                <a:cubicBezTo>
                  <a:pt x="28178" y="635944"/>
                  <a:pt x="27684" y="644571"/>
                  <a:pt x="24384" y="652272"/>
                </a:cubicBezTo>
                <a:cubicBezTo>
                  <a:pt x="21498" y="659006"/>
                  <a:pt x="15168" y="663865"/>
                  <a:pt x="12192" y="670560"/>
                </a:cubicBezTo>
                <a:cubicBezTo>
                  <a:pt x="6973" y="682304"/>
                  <a:pt x="0" y="707136"/>
                  <a:pt x="0" y="707136"/>
                </a:cubicBezTo>
                <a:cubicBezTo>
                  <a:pt x="4190" y="728087"/>
                  <a:pt x="6453" y="741912"/>
                  <a:pt x="12192" y="762000"/>
                </a:cubicBezTo>
                <a:cubicBezTo>
                  <a:pt x="13957" y="768179"/>
                  <a:pt x="16256" y="774192"/>
                  <a:pt x="18288" y="780288"/>
                </a:cubicBezTo>
                <a:cubicBezTo>
                  <a:pt x="26211" y="938738"/>
                  <a:pt x="24384" y="861517"/>
                  <a:pt x="24384" y="1011936"/>
                </a:cubicBezTo>
              </a:path>
            </a:pathLst>
          </a:custGeom>
          <a:ln w="57150">
            <a:solidFill>
              <a:srgbClr val="00B0F0"/>
            </a:solidFill>
          </a:ln>
          <a:effectLst>
            <a:glow rad="127000">
              <a:srgbClr val="FF00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11362861" y="4158047"/>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1</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0" name="Rectangle 19"/>
          <p:cNvSpPr/>
          <p:nvPr/>
        </p:nvSpPr>
        <p:spPr>
          <a:xfrm>
            <a:off x="1917948" y="6362494"/>
            <a:ext cx="10148450" cy="46166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cap="none" spc="0" dirty="0" smtClean="0">
                <a:ln w="1905"/>
                <a:solidFill>
                  <a:srgbClr val="5D2D2D"/>
                </a:solidFill>
                <a:effectLst>
                  <a:innerShdw blurRad="69850" dist="43180" dir="5400000">
                    <a:srgbClr val="000000">
                      <a:alpha val="65000"/>
                    </a:srgbClr>
                  </a:innerShdw>
                </a:effectLst>
                <a:latin typeface="Comic Sans MS" pitchFamily="66" charset="0"/>
              </a:rPr>
              <a:t>There are 15 days of journey to the 30</a:t>
            </a:r>
            <a:r>
              <a:rPr lang="en-US" sz="2400" b="1" cap="none" spc="0" baseline="30000" dirty="0" smtClean="0">
                <a:ln w="1905"/>
                <a:solidFill>
                  <a:srgbClr val="5D2D2D"/>
                </a:solidFill>
                <a:effectLst>
                  <a:innerShdw blurRad="69850" dist="43180" dir="5400000">
                    <a:srgbClr val="000000">
                      <a:alpha val="65000"/>
                    </a:srgbClr>
                  </a:innerShdw>
                </a:effectLst>
                <a:latin typeface="Comic Sans MS" pitchFamily="66" charset="0"/>
              </a:rPr>
              <a:t>th</a:t>
            </a:r>
            <a:r>
              <a:rPr lang="en-US" sz="2400" b="1" cap="none" spc="0" dirty="0" smtClean="0">
                <a:ln w="1905"/>
                <a:solidFill>
                  <a:srgbClr val="5D2D2D"/>
                </a:solidFill>
                <a:effectLst>
                  <a:innerShdw blurRad="69850" dist="43180" dir="5400000">
                    <a:srgbClr val="000000">
                      <a:alpha val="65000"/>
                    </a:srgbClr>
                  </a:innerShdw>
                </a:effectLst>
                <a:latin typeface="Comic Sans MS" pitchFamily="66" charset="0"/>
              </a:rPr>
              <a:t> day of the 1</a:t>
            </a:r>
            <a:r>
              <a:rPr lang="en-US" sz="2400" b="1" cap="none" spc="0" baseline="30000" dirty="0" smtClean="0">
                <a:ln w="1905"/>
                <a:solidFill>
                  <a:srgbClr val="5D2D2D"/>
                </a:solidFill>
                <a:effectLst>
                  <a:innerShdw blurRad="69850" dist="43180" dir="5400000">
                    <a:srgbClr val="000000">
                      <a:alpha val="65000"/>
                    </a:srgbClr>
                  </a:innerShdw>
                </a:effectLst>
                <a:latin typeface="Comic Sans MS" pitchFamily="66" charset="0"/>
              </a:rPr>
              <a:t>st</a:t>
            </a:r>
            <a:r>
              <a:rPr lang="en-US" sz="2400" b="1" cap="none" spc="0" dirty="0" smtClean="0">
                <a:ln w="1905"/>
                <a:solidFill>
                  <a:srgbClr val="5D2D2D"/>
                </a:solidFill>
                <a:effectLst>
                  <a:innerShdw blurRad="69850" dist="43180" dir="5400000">
                    <a:srgbClr val="000000">
                      <a:alpha val="65000"/>
                    </a:srgbClr>
                  </a:innerShdw>
                </a:effectLst>
                <a:latin typeface="Comic Sans MS" pitchFamily="66" charset="0"/>
              </a:rPr>
              <a:t> month.</a:t>
            </a:r>
            <a:endParaRPr lang="en-US" sz="2400" b="1" cap="none" spc="0" dirty="0">
              <a:ln w="1905"/>
              <a:solidFill>
                <a:srgbClr val="5D2D2D"/>
              </a:solidFill>
              <a:effectLst>
                <a:innerShdw blurRad="69850" dist="43180" dir="5400000">
                  <a:srgbClr val="000000">
                    <a:alpha val="65000"/>
                  </a:srgbClr>
                </a:innerShdw>
              </a:effectLst>
              <a:latin typeface="Comic Sans MS" pitchFamily="66" charset="0"/>
            </a:endParaRPr>
          </a:p>
        </p:txBody>
      </p:sp>
      <p:pic>
        <p:nvPicPr>
          <p:cNvPr id="21" name="Picture 2" descr="C:\Users\Rae\Desktop\Passover flower them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972" y="1547341"/>
            <a:ext cx="1905000" cy="38258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7" name="Rectangle 26"/>
          <p:cNvSpPr/>
          <p:nvPr/>
        </p:nvSpPr>
        <p:spPr>
          <a:xfrm>
            <a:off x="2266413" y="5426990"/>
            <a:ext cx="9451521" cy="954338"/>
          </a:xfrm>
          <a:prstGeom prst="rect">
            <a:avLst/>
          </a:prstGeom>
          <a:solidFill>
            <a:schemeClr val="accent2">
              <a:lumMod val="20000"/>
              <a:lumOff val="80000"/>
            </a:schemeClr>
          </a:solidFill>
          <a:ln w="38100">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2400" b="1" dirty="0" smtClean="0">
                <a:solidFill>
                  <a:srgbClr val="008080"/>
                </a:solidFill>
                <a:effectLst/>
                <a:latin typeface="Comic Sans MS" pitchFamily="66" charset="0"/>
                <a:ea typeface="Calibri"/>
                <a:cs typeface="Calibri"/>
              </a:rPr>
              <a:t>Num 33:3</a:t>
            </a:r>
            <a:r>
              <a:rPr lang="en-US" sz="2400" dirty="0" smtClean="0">
                <a:solidFill>
                  <a:srgbClr val="008080"/>
                </a:solidFill>
                <a:effectLst/>
                <a:latin typeface="Comic Sans MS" pitchFamily="66" charset="0"/>
                <a:ea typeface="Calibri"/>
                <a:cs typeface="Calibri"/>
              </a:rPr>
              <a:t>  </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And they </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departed from </a:t>
            </a:r>
            <a:r>
              <a:rPr lang="en-US" sz="2000" b="1" dirty="0" err="1"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Rameses</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 in the first month</a:t>
            </a:r>
            <a:r>
              <a:rPr lang="en-US" sz="2000" b="1" dirty="0" smtClean="0">
                <a:solidFill>
                  <a:srgbClr val="943634"/>
                </a:solidFill>
                <a:effectLst/>
                <a:latin typeface="Comic Sans MS" pitchFamily="66" charset="0"/>
                <a:ea typeface="Calibri"/>
                <a:cs typeface="Calibri"/>
              </a:rPr>
              <a:t>, </a:t>
            </a:r>
            <a:r>
              <a:rPr lang="en-US" sz="2000" b="1" dirty="0" smtClean="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on </a:t>
            </a:r>
            <a:r>
              <a:rPr lang="en-US" sz="2000" b="1" dirty="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the </a:t>
            </a:r>
            <a:r>
              <a:rPr lang="en-US" sz="2000" b="1" dirty="0" smtClean="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
            </a:r>
            <a:br>
              <a:rPr lang="en-US" sz="2000" b="1" dirty="0" smtClean="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br>
            <a:r>
              <a:rPr lang="en-US" sz="2000" b="1" u="sng" dirty="0" smtClean="0">
                <a:ln>
                  <a:noFill/>
                </a:ln>
                <a:solidFill>
                  <a:srgbClr val="943634"/>
                </a:solidFill>
                <a:effectLst>
                  <a:outerShdw blurRad="69850" dist="43180" dir="5400000" sx="0" sy="0">
                    <a:srgbClr val="000000">
                      <a:alpha val="65000"/>
                    </a:srgbClr>
                  </a:outerShdw>
                </a:effectLst>
                <a:uFill>
                  <a:solidFill>
                    <a:srgbClr val="00B050"/>
                  </a:solidFill>
                </a:uFill>
                <a:latin typeface="Comic Sans MS" pitchFamily="66" charset="0"/>
                <a:ea typeface="Calibri"/>
                <a:cs typeface="Calibri"/>
              </a:rPr>
              <a:t>fifteenth </a:t>
            </a:r>
            <a:r>
              <a:rPr lang="en-US" sz="2000" b="1" u="sng" dirty="0">
                <a:ln>
                  <a:noFill/>
                </a:ln>
                <a:solidFill>
                  <a:srgbClr val="943634"/>
                </a:solidFill>
                <a:effectLst>
                  <a:outerShdw blurRad="69850" dist="43180" dir="5400000" sx="0" sy="0">
                    <a:srgbClr val="000000">
                      <a:alpha val="65000"/>
                    </a:srgbClr>
                  </a:outerShdw>
                </a:effectLst>
                <a:uFill>
                  <a:solidFill>
                    <a:srgbClr val="00B050"/>
                  </a:solidFill>
                </a:uFill>
                <a:latin typeface="Comic Sans MS" pitchFamily="66" charset="0"/>
                <a:ea typeface="Calibri"/>
                <a:cs typeface="Calibri"/>
              </a:rPr>
              <a:t>da</a:t>
            </a:r>
            <a:r>
              <a:rPr lang="en-US" sz="2000" b="1" dirty="0">
                <a:ln>
                  <a:noFill/>
                </a:ln>
                <a:solidFill>
                  <a:srgbClr val="943634"/>
                </a:solidFill>
                <a:effectLst>
                  <a:outerShdw blurRad="69850" dist="43180" dir="5400000" sx="0" sy="0">
                    <a:srgbClr val="000000">
                      <a:alpha val="65000"/>
                    </a:srgbClr>
                  </a:outerShdw>
                </a:effectLst>
                <a:uFill>
                  <a:solidFill>
                    <a:srgbClr val="00B050"/>
                  </a:solidFill>
                </a:uFill>
                <a:latin typeface="Comic Sans MS" pitchFamily="66" charset="0"/>
                <a:ea typeface="Calibri"/>
                <a:cs typeface="Calibri"/>
              </a:rPr>
              <a:t>y</a:t>
            </a:r>
            <a:r>
              <a:rPr lang="en-US" sz="2000" b="1" dirty="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 of the </a:t>
            </a:r>
            <a:r>
              <a:rPr lang="en-US" sz="2000" b="1" dirty="0" smtClean="0">
                <a:solidFill>
                  <a:srgbClr val="943634"/>
                </a:solidFill>
                <a:effectLst>
                  <a:outerShdw blurRad="69850" dist="43180" dir="5400000" sx="0" sy="0">
                    <a:srgbClr val="000000">
                      <a:alpha val="65000"/>
                    </a:srgbClr>
                  </a:outerShdw>
                </a:effectLst>
                <a:latin typeface="Comic Sans MS" pitchFamily="66" charset="0"/>
                <a:ea typeface="Calibri"/>
                <a:cs typeface="Calibri"/>
              </a:rPr>
              <a:t>first</a:t>
            </a:r>
            <a:r>
              <a:rPr lang="en-US" sz="2000" b="1" dirty="0" smtClean="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 month; </a:t>
            </a:r>
            <a:r>
              <a:rPr lang="en-US" sz="2000" b="1" u="sng" dirty="0" smtClean="0">
                <a:solidFill>
                  <a:srgbClr val="FF0000"/>
                </a:solidFill>
                <a:effectLst>
                  <a:outerShdw blurRad="69850" dist="43180" dir="5400000" sx="0" sy="0">
                    <a:srgbClr val="000000">
                      <a:alpha val="65000"/>
                    </a:srgbClr>
                  </a:outerShdw>
                </a:effectLst>
                <a:latin typeface="Comic Sans MS" pitchFamily="66" charset="0"/>
                <a:ea typeface="Calibri"/>
                <a:cs typeface="Calibri"/>
              </a:rPr>
              <a:t>on the morrow</a:t>
            </a:r>
            <a:r>
              <a:rPr lang="en-US" sz="2000" b="1" dirty="0" smtClean="0">
                <a:solidFill>
                  <a:srgbClr val="FF0000"/>
                </a:solidFill>
                <a:effectLst>
                  <a:outerShdw blurRad="69850" dist="43180" dir="5400000" sx="0" sy="0">
                    <a:srgbClr val="000000">
                      <a:alpha val="65000"/>
                    </a:srgbClr>
                  </a:outerShdw>
                </a:effectLst>
                <a:latin typeface="Comic Sans MS" pitchFamily="66" charset="0"/>
                <a:ea typeface="Calibri"/>
                <a:cs typeface="Calibri"/>
              </a:rPr>
              <a:t> </a:t>
            </a:r>
            <a:r>
              <a:rPr lang="en-US" sz="2000" b="1" u="sng" dirty="0" smtClean="0">
                <a:solidFill>
                  <a:srgbClr val="FF0000"/>
                </a:solidFill>
                <a:effectLst>
                  <a:glow rad="127000">
                    <a:srgbClr val="00CCFF"/>
                  </a:glow>
                  <a:outerShdw blurRad="69850" dist="43180" dir="5400000" sx="0" sy="0">
                    <a:srgbClr val="000000">
                      <a:alpha val="65000"/>
                    </a:srgbClr>
                  </a:outerShdw>
                </a:effectLst>
                <a:latin typeface="Comic Sans MS" pitchFamily="66" charset="0"/>
                <a:ea typeface="Calibri"/>
                <a:cs typeface="Calibri"/>
              </a:rPr>
              <a:t>after</a:t>
            </a:r>
            <a:r>
              <a:rPr lang="en-US" sz="2000" b="1" dirty="0" smtClean="0">
                <a:solidFill>
                  <a:srgbClr val="FF0000"/>
                </a:solidFill>
                <a:effectLst>
                  <a:outerShdw blurRad="69850" dist="43180" dir="5400000" sx="0" sy="0">
                    <a:srgbClr val="000000">
                      <a:alpha val="65000"/>
                    </a:srgbClr>
                  </a:outerShdw>
                </a:effectLst>
                <a:latin typeface="Comic Sans MS" pitchFamily="66" charset="0"/>
                <a:ea typeface="Calibri"/>
                <a:cs typeface="Calibri"/>
              </a:rPr>
              <a:t> </a:t>
            </a:r>
            <a:r>
              <a:rPr lang="en-US" sz="2000" b="1" u="sng" dirty="0" smtClean="0">
                <a:solidFill>
                  <a:srgbClr val="FF0000"/>
                </a:solidFill>
                <a:effectLst>
                  <a:outerShdw blurRad="69850" dist="43180" dir="5400000" sx="0" sy="0">
                    <a:srgbClr val="000000">
                      <a:alpha val="65000"/>
                    </a:srgbClr>
                  </a:outerShdw>
                </a:effectLst>
                <a:latin typeface="Comic Sans MS" pitchFamily="66" charset="0"/>
                <a:ea typeface="Calibri"/>
                <a:cs typeface="Calibri"/>
              </a:rPr>
              <a:t>the </a:t>
            </a:r>
            <a:r>
              <a:rPr lang="en-US" sz="2000" b="1" u="sng" dirty="0" err="1" smtClean="0">
                <a:solidFill>
                  <a:srgbClr val="FF0000"/>
                </a:solidFill>
                <a:effectLst>
                  <a:outerShdw blurRad="69850" dist="43180" dir="5400000" sx="0" sy="0">
                    <a:srgbClr val="000000">
                      <a:alpha val="65000"/>
                    </a:srgbClr>
                  </a:outerShdw>
                </a:effectLst>
                <a:latin typeface="Comic Sans MS" pitchFamily="66" charset="0"/>
                <a:ea typeface="Calibri"/>
                <a:cs typeface="Calibri"/>
              </a:rPr>
              <a:t>passover</a:t>
            </a:r>
            <a:r>
              <a:rPr lang="en-US" sz="2000" b="1" dirty="0" smtClean="0">
                <a:solidFill>
                  <a:srgbClr val="FF0000"/>
                </a:solidFill>
                <a:effectLst>
                  <a:outerShdw blurRad="69850" dist="43180" dir="5400000" sx="0" sy="0">
                    <a:srgbClr val="000000">
                      <a:alpha val="65000"/>
                    </a:srgbClr>
                  </a:outerShdw>
                </a:effectLst>
                <a:latin typeface="Comic Sans MS" pitchFamily="66" charset="0"/>
                <a:ea typeface="Calibri"/>
                <a:cs typeface="Calibri"/>
              </a:rPr>
              <a:t> … </a:t>
            </a:r>
            <a:endParaRPr lang="en-US" sz="2000" dirty="0">
              <a:effectLst/>
              <a:latin typeface="Comic Sans MS" pitchFamily="66" charset="0"/>
              <a:ea typeface="Calibri"/>
              <a:cs typeface="Times New Roman"/>
            </a:endParaRPr>
          </a:p>
        </p:txBody>
      </p:sp>
      <p:pic>
        <p:nvPicPr>
          <p:cNvPr id="28" name="Picture 3" descr="C:\Users\Rae\Desktop\Passover banner edit.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05780" y="332656"/>
            <a:ext cx="1464587" cy="10081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9" name="Cloud Callout 28"/>
          <p:cNvSpPr/>
          <p:nvPr/>
        </p:nvSpPr>
        <p:spPr>
          <a:xfrm>
            <a:off x="10826189" y="1547341"/>
            <a:ext cx="1308010" cy="1130550"/>
          </a:xfrm>
          <a:prstGeom prst="cloudCallout">
            <a:avLst>
              <a:gd name="adj1" fmla="val -82142"/>
              <a:gd name="adj2" fmla="val 55826"/>
            </a:avLst>
          </a:prstGeom>
          <a:gradFill flip="none" rotWithShape="1">
            <a:gsLst>
              <a:gs pos="27000">
                <a:srgbClr val="000000"/>
              </a:gs>
              <a:gs pos="81000">
                <a:srgbClr val="FFFFCC"/>
              </a:gs>
              <a:gs pos="48000">
                <a:srgbClr val="FFFFCC"/>
              </a:gs>
              <a:gs pos="95000">
                <a:srgbClr val="181CC7"/>
              </a:gs>
            </a:gsLst>
            <a:lin ang="0" scaled="1"/>
            <a:tileRect/>
          </a:gradFill>
          <a:ln w="38100">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b="1" dirty="0">
              <a:ln>
                <a:solidFill>
                  <a:srgbClr val="0000FF"/>
                </a:solidFill>
              </a:ln>
              <a:solidFill>
                <a:srgbClr val="FF99FF"/>
              </a:solidFill>
            </a:endParaRPr>
          </a:p>
        </p:txBody>
      </p:sp>
      <p:sp>
        <p:nvSpPr>
          <p:cNvPr id="30" name="Cloud Callout 29"/>
          <p:cNvSpPr/>
          <p:nvPr/>
        </p:nvSpPr>
        <p:spPr>
          <a:xfrm>
            <a:off x="0" y="3928597"/>
            <a:ext cx="2133972" cy="2895562"/>
          </a:xfrm>
          <a:prstGeom prst="cloudCallout">
            <a:avLst>
              <a:gd name="adj1" fmla="val 60185"/>
              <a:gd name="adj2" fmla="val -40777"/>
            </a:avLst>
          </a:prstGeom>
          <a:gradFill>
            <a:gsLst>
              <a:gs pos="0">
                <a:srgbClr val="FBEAC7"/>
              </a:gs>
              <a:gs pos="17999">
                <a:srgbClr val="FEE7F2"/>
              </a:gs>
              <a:gs pos="35000">
                <a:srgbClr val="92D050"/>
              </a:gs>
              <a:gs pos="61000">
                <a:srgbClr val="F4A77C"/>
              </a:gs>
              <a:gs pos="82001">
                <a:schemeClr val="accent1">
                  <a:lumMod val="20000"/>
                  <a:lumOff val="80000"/>
                </a:schemeClr>
              </a:gs>
              <a:gs pos="100000">
                <a:srgbClr val="FEE7F2"/>
              </a:gs>
            </a:gsLst>
            <a:lin ang="5400000" scaled="0"/>
          </a:gradFill>
          <a:ln w="38100">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dirty="0">
              <a:ln>
                <a:solidFill>
                  <a:srgbClr val="0000FF"/>
                </a:solidFill>
              </a:ln>
              <a:solidFill>
                <a:srgbClr val="FF99FF"/>
              </a:solidFill>
              <a:latin typeface="Comic Sans MS" pitchFamily="66" charset="0"/>
            </a:endParaRPr>
          </a:p>
        </p:txBody>
      </p:sp>
      <p:sp>
        <p:nvSpPr>
          <p:cNvPr id="2" name="Rectangle 1"/>
          <p:cNvSpPr/>
          <p:nvPr/>
        </p:nvSpPr>
        <p:spPr>
          <a:xfrm>
            <a:off x="45740" y="4221088"/>
            <a:ext cx="1800201" cy="2308324"/>
          </a:xfrm>
          <a:prstGeom prst="rect">
            <a:avLst/>
          </a:prstGeom>
        </p:spPr>
        <p:txBody>
          <a:bodyPr wrap="square">
            <a:spAutoFit/>
            <a:scene3d>
              <a:camera prst="orthographicFront"/>
              <a:lightRig rig="threePt" dir="t"/>
            </a:scene3d>
            <a:sp3d extrusionH="57150">
              <a:bevelT w="38100" h="38100" prst="angle"/>
            </a:sp3d>
          </a:bodyPr>
          <a:lstStyle/>
          <a:p>
            <a:pPr algn="ctr"/>
            <a:r>
              <a:rPr lang="en-CA" sz="2400" b="1" dirty="0">
                <a:ln>
                  <a:solidFill>
                    <a:srgbClr val="0000FF"/>
                  </a:solidFill>
                </a:ln>
                <a:solidFill>
                  <a:srgbClr val="00FFFF"/>
                </a:solidFill>
                <a:latin typeface="Comic Sans MS" pitchFamily="66" charset="0"/>
              </a:rPr>
              <a:t>Qodesh</a:t>
            </a:r>
            <a:r>
              <a:rPr lang="en-CA" sz="2400" b="1" dirty="0">
                <a:ln>
                  <a:solidFill>
                    <a:srgbClr val="0000FF"/>
                  </a:solidFill>
                </a:ln>
                <a:solidFill>
                  <a:srgbClr val="FF99FF"/>
                </a:solidFill>
                <a:latin typeface="Comic Sans MS" pitchFamily="66" charset="0"/>
              </a:rPr>
              <a:t> Omer Count </a:t>
            </a:r>
            <a:r>
              <a:rPr lang="en-CA" sz="2400" b="1" dirty="0">
                <a:ln>
                  <a:solidFill>
                    <a:srgbClr val="0000FF"/>
                  </a:solidFill>
                </a:ln>
                <a:solidFill>
                  <a:srgbClr val="FF99FF"/>
                </a:solidFill>
                <a:effectLst>
                  <a:glow rad="127000">
                    <a:srgbClr val="00FFFF"/>
                  </a:glow>
                </a:effectLst>
                <a:latin typeface="Comic Sans MS" pitchFamily="66" charset="0"/>
              </a:rPr>
              <a:t>PATTERN</a:t>
            </a:r>
            <a:r>
              <a:rPr lang="en-CA" sz="2400" b="1" dirty="0">
                <a:ln>
                  <a:solidFill>
                    <a:srgbClr val="0000FF"/>
                  </a:solidFill>
                </a:ln>
                <a:solidFill>
                  <a:srgbClr val="FF99FF"/>
                </a:solidFill>
                <a:latin typeface="Comic Sans MS" pitchFamily="66" charset="0"/>
              </a:rPr>
              <a:t> begins here!</a:t>
            </a:r>
          </a:p>
        </p:txBody>
      </p:sp>
      <p:sp>
        <p:nvSpPr>
          <p:cNvPr id="3" name="Rectangle 2"/>
          <p:cNvSpPr/>
          <p:nvPr/>
        </p:nvSpPr>
        <p:spPr>
          <a:xfrm>
            <a:off x="10826189" y="1772816"/>
            <a:ext cx="1368152" cy="646331"/>
          </a:xfrm>
          <a:prstGeom prst="rect">
            <a:avLst/>
          </a:prstGeom>
        </p:spPr>
        <p:txBody>
          <a:bodyPr wrap="square">
            <a:spAutoFit/>
            <a:scene3d>
              <a:camera prst="orthographicFront"/>
              <a:lightRig rig="threePt" dir="t"/>
            </a:scene3d>
            <a:sp3d extrusionH="57150">
              <a:bevelT h="25400" prst="softRound"/>
            </a:sp3d>
          </a:bodyPr>
          <a:lstStyle/>
          <a:p>
            <a:pPr algn="ctr"/>
            <a:r>
              <a:rPr lang="en-CA" b="1" dirty="0">
                <a:solidFill>
                  <a:srgbClr val="990033"/>
                </a:solidFill>
                <a:latin typeface="Comic Sans MS" pitchFamily="66" charset="0"/>
              </a:rPr>
              <a:t>Red Sea Night  </a:t>
            </a:r>
          </a:p>
        </p:txBody>
      </p:sp>
      <p:cxnSp>
        <p:nvCxnSpPr>
          <p:cNvPr id="5" name="Straight Arrow Connector 4"/>
          <p:cNvCxnSpPr/>
          <p:nvPr/>
        </p:nvCxnSpPr>
        <p:spPr>
          <a:xfrm>
            <a:off x="5518348" y="1772816"/>
            <a:ext cx="958823" cy="905075"/>
          </a:xfrm>
          <a:prstGeom prst="straightConnector1">
            <a:avLst/>
          </a:prstGeom>
          <a:ln w="76200">
            <a:solidFill>
              <a:srgbClr val="7030A0"/>
            </a:solidFill>
            <a:tailEnd type="triangle"/>
          </a:ln>
          <a:effectLst>
            <a:glow rad="88900">
              <a:srgbClr val="FFFF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
        <p:nvSpPr>
          <p:cNvPr id="23" name="Cloud Callout 22"/>
          <p:cNvSpPr/>
          <p:nvPr/>
        </p:nvSpPr>
        <p:spPr>
          <a:xfrm>
            <a:off x="630079" y="1422562"/>
            <a:ext cx="1980196" cy="1993170"/>
          </a:xfrm>
          <a:prstGeom prst="cloudCallout">
            <a:avLst>
              <a:gd name="adj1" fmla="val -16707"/>
              <a:gd name="adj2" fmla="val 86372"/>
            </a:avLst>
          </a:prstGeom>
          <a:gradFill>
            <a:gsLst>
              <a:gs pos="0">
                <a:srgbClr val="FBEAC7"/>
              </a:gs>
              <a:gs pos="17999">
                <a:srgbClr val="FEE7F2"/>
              </a:gs>
              <a:gs pos="35000">
                <a:srgbClr val="92D050"/>
              </a:gs>
              <a:gs pos="61000">
                <a:srgbClr val="F4A77C"/>
              </a:gs>
              <a:gs pos="82001">
                <a:schemeClr val="accent1">
                  <a:lumMod val="20000"/>
                  <a:lumOff val="80000"/>
                </a:schemeClr>
              </a:gs>
              <a:gs pos="100000">
                <a:srgbClr val="FEE7F2"/>
              </a:gs>
            </a:gsLst>
            <a:lin ang="5400000" scaled="0"/>
          </a:gradFill>
          <a:ln w="38100">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ln>
                  <a:solidFill>
                    <a:srgbClr val="0000FF"/>
                  </a:solidFill>
                </a:ln>
                <a:solidFill>
                  <a:srgbClr val="FF99FF"/>
                </a:solidFill>
                <a:latin typeface="Comic Sans MS" pitchFamily="66" charset="0"/>
              </a:rPr>
              <a:t>Only </a:t>
            </a:r>
            <a:r>
              <a:rPr lang="en-CA" sz="2000" b="1" dirty="0" smtClean="0">
                <a:ln>
                  <a:solidFill>
                    <a:srgbClr val="0000FF"/>
                  </a:solidFill>
                </a:ln>
                <a:solidFill>
                  <a:srgbClr val="FF99FF"/>
                </a:solidFill>
                <a:latin typeface="Comic Sans MS" pitchFamily="66" charset="0"/>
              </a:rPr>
              <a:t>IF </a:t>
            </a:r>
            <a:r>
              <a:rPr lang="en-CA" sz="2000" b="1" dirty="0" smtClean="0">
                <a:ln>
                  <a:solidFill>
                    <a:srgbClr val="0000FF"/>
                  </a:solidFill>
                </a:ln>
                <a:solidFill>
                  <a:srgbClr val="0070C0"/>
                </a:solidFill>
                <a:latin typeface="Comic Sans MS" pitchFamily="66" charset="0"/>
              </a:rPr>
              <a:t>Yahuah </a:t>
            </a:r>
            <a:r>
              <a:rPr lang="en-CA" sz="2000" b="1" dirty="0" smtClean="0">
                <a:ln>
                  <a:solidFill>
                    <a:srgbClr val="0000FF"/>
                  </a:solidFill>
                </a:ln>
                <a:solidFill>
                  <a:srgbClr val="FF99FF"/>
                </a:solidFill>
                <a:latin typeface="Comic Sans MS" pitchFamily="66" charset="0"/>
              </a:rPr>
              <a:t>does not change!</a:t>
            </a:r>
            <a:endParaRPr lang="en-CA" sz="2000" b="1" dirty="0">
              <a:ln>
                <a:solidFill>
                  <a:srgbClr val="0000FF"/>
                </a:solidFill>
              </a:ln>
              <a:solidFill>
                <a:srgbClr val="FF99FF"/>
              </a:solidFill>
              <a:latin typeface="Comic Sans MS" pitchFamily="66" charset="0"/>
            </a:endParaRPr>
          </a:p>
        </p:txBody>
      </p:sp>
      <p:sp>
        <p:nvSpPr>
          <p:cNvPr id="7" name="Curved Left Arrow 6"/>
          <p:cNvSpPr/>
          <p:nvPr/>
        </p:nvSpPr>
        <p:spPr>
          <a:xfrm>
            <a:off x="11571698" y="1202995"/>
            <a:ext cx="571386" cy="2271444"/>
          </a:xfrm>
          <a:prstGeom prst="curvedLeftArrow">
            <a:avLst>
              <a:gd name="adj1" fmla="val 25000"/>
              <a:gd name="adj2" fmla="val 99757"/>
              <a:gd name="adj3" fmla="val 40827"/>
            </a:avLst>
          </a:prstGeom>
          <a:gradFill>
            <a:gsLst>
              <a:gs pos="13000">
                <a:srgbClr val="FFFF00"/>
              </a:gs>
              <a:gs pos="44000">
                <a:srgbClr val="21D6E0"/>
              </a:gs>
              <a:gs pos="78000">
                <a:srgbClr val="FF99FF"/>
              </a:gs>
            </a:gsLst>
            <a:lin ang="16200000" scaled="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Tree>
    <p:extLst>
      <p:ext uri="{BB962C8B-B14F-4D97-AF65-F5344CB8AC3E}">
        <p14:creationId xmlns:p14="http://schemas.microsoft.com/office/powerpoint/2010/main" val="121211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wipe(up)">
                                      <p:cBhvr>
                                        <p:cTn id="7" dur="2000"/>
                                        <p:tgtEl>
                                          <p:spTgt spid="27">
                                            <p:txEl>
                                              <p:pRg st="0" end="0"/>
                                            </p:txEl>
                                          </p:spTgt>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 calcmode="lin" valueType="num">
                                      <p:cBhvr>
                                        <p:cTn id="13" dur="750" fill="hold"/>
                                        <p:tgtEl>
                                          <p:spTgt spid="5"/>
                                        </p:tgtEl>
                                        <p:attrNameLst>
                                          <p:attrName>style.rotation</p:attrName>
                                        </p:attrNameLst>
                                      </p:cBhvr>
                                      <p:tavLst>
                                        <p:tav tm="0">
                                          <p:val>
                                            <p:fltVal val="90"/>
                                          </p:val>
                                        </p:tav>
                                        <p:tav tm="100000">
                                          <p:val>
                                            <p:fltVal val="0"/>
                                          </p:val>
                                        </p:tav>
                                      </p:tavLst>
                                    </p:anim>
                                    <p:animEffect transition="in" filter="fade">
                                      <p:cBhvr>
                                        <p:cTn id="14" dur="7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heckerboard(across)">
                                      <p:cBhvr>
                                        <p:cTn id="19" dur="500"/>
                                        <p:tgtEl>
                                          <p:spTgt spid="29"/>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20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1000"/>
                                        <p:tgtEl>
                                          <p:spTgt spid="3"/>
                                        </p:tgtEl>
                                      </p:cBhvr>
                                    </p:animEffect>
                                  </p:childTnLst>
                                </p:cTn>
                              </p:par>
                            </p:childTnLst>
                          </p:cTn>
                        </p:par>
                        <p:par>
                          <p:cTn id="27" fill="hold">
                            <p:stCondLst>
                              <p:cond delay="2500"/>
                            </p:stCondLst>
                            <p:childTnLst>
                              <p:par>
                                <p:cTn id="28" presetID="22" presetClass="entr" presetSubtype="1" repeatCount="400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750" fill="hold"/>
                                        <p:tgtEl>
                                          <p:spTgt spid="23"/>
                                        </p:tgtEl>
                                        <p:attrNameLst>
                                          <p:attrName>ppt_x</p:attrName>
                                        </p:attrNameLst>
                                      </p:cBhvr>
                                      <p:tavLst>
                                        <p:tav tm="0">
                                          <p:val>
                                            <p:strVal val="1+#ppt_w/2"/>
                                          </p:val>
                                        </p:tav>
                                        <p:tav tm="100000">
                                          <p:val>
                                            <p:strVal val="#ppt_x"/>
                                          </p:val>
                                        </p:tav>
                                      </p:tavLst>
                                    </p:anim>
                                    <p:anim calcmode="lin" valueType="num">
                                      <p:cBhvr additive="base">
                                        <p:cTn id="36" dur="750" fill="hold"/>
                                        <p:tgtEl>
                                          <p:spTgt spid="23"/>
                                        </p:tgtEl>
                                        <p:attrNameLst>
                                          <p:attrName>ppt_y</p:attrName>
                                        </p:attrNameLst>
                                      </p:cBhvr>
                                      <p:tavLst>
                                        <p:tav tm="0">
                                          <p:val>
                                            <p:strVal val="0-#ppt_h/2"/>
                                          </p:val>
                                        </p:tav>
                                        <p:tav tm="100000">
                                          <p:val>
                                            <p:strVal val="#ppt_y"/>
                                          </p:val>
                                        </p:tav>
                                      </p:tavLst>
                                    </p:anim>
                                  </p:childTnLst>
                                </p:cTn>
                              </p:par>
                            </p:childTnLst>
                          </p:cTn>
                        </p:par>
                        <p:par>
                          <p:cTn id="37" fill="hold">
                            <p:stCondLst>
                              <p:cond delay="750"/>
                            </p:stCondLst>
                            <p:childTnLst>
                              <p:par>
                                <p:cTn id="38" presetID="8" presetClass="entr" presetSubtype="16"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diamond(in)">
                                      <p:cBhvr>
                                        <p:cTn id="40" dur="1250"/>
                                        <p:tgtEl>
                                          <p:spTgt spid="30"/>
                                        </p:tgtEl>
                                      </p:cBhvr>
                                    </p:animEffect>
                                  </p:childTnLst>
                                </p:cTn>
                              </p:par>
                            </p:childTnLst>
                          </p:cTn>
                        </p:par>
                        <p:par>
                          <p:cTn id="41" fill="hold">
                            <p:stCondLst>
                              <p:cond delay="2000"/>
                            </p:stCondLst>
                            <p:childTnLst>
                              <p:par>
                                <p:cTn id="42" presetID="16" presetClass="entr" presetSubtype="26" fill="hold"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barn(inHorizontal)">
                                      <p:cBhvr>
                                        <p:cTn id="44" dur="1000"/>
                                        <p:tgtEl>
                                          <p:spTgt spid="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31"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0" fill="hold"/>
                                        <p:tgtEl>
                                          <p:spTgt spid="20"/>
                                        </p:tgtEl>
                                        <p:attrNameLst>
                                          <p:attrName>ppt_w</p:attrName>
                                        </p:attrNameLst>
                                      </p:cBhvr>
                                      <p:tavLst>
                                        <p:tav tm="0">
                                          <p:val>
                                            <p:fltVal val="0"/>
                                          </p:val>
                                        </p:tav>
                                        <p:tav tm="100000">
                                          <p:val>
                                            <p:strVal val="#ppt_w"/>
                                          </p:val>
                                        </p:tav>
                                      </p:tavLst>
                                    </p:anim>
                                    <p:anim calcmode="lin" valueType="num">
                                      <p:cBhvr>
                                        <p:cTn id="56" dur="1000" fill="hold"/>
                                        <p:tgtEl>
                                          <p:spTgt spid="20"/>
                                        </p:tgtEl>
                                        <p:attrNameLst>
                                          <p:attrName>ppt_h</p:attrName>
                                        </p:attrNameLst>
                                      </p:cBhvr>
                                      <p:tavLst>
                                        <p:tav tm="0">
                                          <p:val>
                                            <p:fltVal val="0"/>
                                          </p:val>
                                        </p:tav>
                                        <p:tav tm="100000">
                                          <p:val>
                                            <p:strVal val="#ppt_h"/>
                                          </p:val>
                                        </p:tav>
                                      </p:tavLst>
                                    </p:anim>
                                    <p:anim calcmode="lin" valueType="num">
                                      <p:cBhvr>
                                        <p:cTn id="57" dur="1000" fill="hold"/>
                                        <p:tgtEl>
                                          <p:spTgt spid="20"/>
                                        </p:tgtEl>
                                        <p:attrNameLst>
                                          <p:attrName>style.rotation</p:attrName>
                                        </p:attrNameLst>
                                      </p:cBhvr>
                                      <p:tavLst>
                                        <p:tav tm="0">
                                          <p:val>
                                            <p:fltVal val="90"/>
                                          </p:val>
                                        </p:tav>
                                        <p:tav tm="100000">
                                          <p:val>
                                            <p:fltVal val="0"/>
                                          </p:val>
                                        </p:tav>
                                      </p:tavLst>
                                    </p:anim>
                                    <p:animEffect transition="in" filter="fade">
                                      <p:cBhvr>
                                        <p:cTn id="58"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9" grpId="0" animBg="1"/>
      <p:bldP spid="30" grpId="0" animBg="1"/>
      <p:bldP spid="3" grpId="0"/>
      <p:bldP spid="2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Rae\Desktop\questions1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8356" y="-372"/>
            <a:ext cx="13007181" cy="68583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p:cNvSpPr txBox="1">
            <a:spLocks/>
          </p:cNvSpPr>
          <p:nvPr/>
        </p:nvSpPr>
        <p:spPr>
          <a:xfrm>
            <a:off x="11567020" y="6381328"/>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z="1200" b="1" smtClean="0">
                <a:solidFill>
                  <a:schemeClr val="tx2"/>
                </a:solidFill>
              </a:rPr>
              <a:pPr/>
              <a:t>4</a:t>
            </a:fld>
            <a:endParaRPr lang="en-US" sz="1200" b="1" dirty="0">
              <a:solidFill>
                <a:schemeClr val="tx2"/>
              </a:solidFill>
            </a:endParaRPr>
          </a:p>
        </p:txBody>
      </p:sp>
      <p:cxnSp>
        <p:nvCxnSpPr>
          <p:cNvPr id="8" name="Straight Connector 7"/>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74" name="Picture 2" descr="C:\Users\Rae\Desktop\deceiv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4171" y="355225"/>
            <a:ext cx="4176465" cy="2929759"/>
          </a:xfrm>
          <a:prstGeom prst="rect">
            <a:avLst/>
          </a:prstGeom>
          <a:ln w="76200">
            <a:solidFill>
              <a:srgbClr val="FF0000"/>
            </a:solidFill>
          </a:ln>
          <a:effectLst>
            <a:glow rad="1231900">
              <a:schemeClr val="tx2">
                <a:alpha val="40000"/>
              </a:schemeClr>
            </a:glo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3088" name="Picture 16" descr="C:\Users\Rae\Desktop\Aust  99 Omer count\truth lies2 3d man.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7" b="100000" l="0" r="100000"/>
                    </a14:imgEffect>
                  </a14:imgLayer>
                </a14:imgProps>
              </a:ext>
              <a:ext uri="{28A0092B-C50C-407E-A947-70E740481C1C}">
                <a14:useLocalDpi xmlns:a14="http://schemas.microsoft.com/office/drawing/2010/main"/>
              </a:ext>
            </a:extLst>
          </a:blip>
          <a:srcRect/>
          <a:stretch>
            <a:fillRect/>
          </a:stretch>
        </p:blipFill>
        <p:spPr bwMode="auto">
          <a:xfrm>
            <a:off x="7355924" y="1984993"/>
            <a:ext cx="4835073" cy="483507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Users\Rae\Desktop\Aust  99 Omer count\fake genuine2.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69383" y="3178078"/>
            <a:ext cx="4503251" cy="374665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7750596" y="65778"/>
            <a:ext cx="4294213" cy="1754326"/>
          </a:xfrm>
          <a:prstGeom prst="rect">
            <a:avLst/>
          </a:prstGeom>
          <a:noFill/>
        </p:spPr>
        <p:txBody>
          <a:bodyPr wrap="square" lIns="91440" tIns="45720" rIns="91440" bIns="45720">
            <a:spAutoFit/>
            <a:scene3d>
              <a:camera prst="perspectiveHeroicExtremeLeftFacing"/>
              <a:lightRig rig="flat" dir="tl"/>
            </a:scene3d>
            <a:sp3d contourW="19050" prstMaterial="clear">
              <a:bevelT w="50800" h="50800"/>
              <a:contourClr>
                <a:schemeClr val="accent5">
                  <a:tint val="70000"/>
                  <a:satMod val="180000"/>
                  <a:alpha val="70000"/>
                </a:schemeClr>
              </a:contourClr>
            </a:sp3d>
          </a:bodyPr>
          <a:lstStyle/>
          <a:p>
            <a:pPr algn="ctr"/>
            <a:r>
              <a:rPr lang="en-US" sz="5400" dirty="0" smtClean="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latin typeface="Cooper Black" pitchFamily="18" charset="0"/>
              </a:rPr>
              <a:t>Know the Difference!</a:t>
            </a:r>
            <a:endParaRPr lang="en-US" sz="4800" b="1" cap="none" spc="0" dirty="0">
              <a:ln>
                <a:solidFill>
                  <a:schemeClr val="tx2"/>
                </a:solidFill>
              </a:ln>
              <a:solidFill>
                <a:schemeClr val="accent2">
                  <a:lumMod val="50000"/>
                </a:schemeClr>
              </a:solidFill>
              <a:effectLst/>
              <a:latin typeface="Cooper Black" pitchFamily="18" charset="0"/>
            </a:endParaRPr>
          </a:p>
        </p:txBody>
      </p:sp>
    </p:spTree>
    <p:extLst>
      <p:ext uri="{BB962C8B-B14F-4D97-AF65-F5344CB8AC3E}">
        <p14:creationId xmlns:p14="http://schemas.microsoft.com/office/powerpoint/2010/main" val="78255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5000">
              <a:srgbClr val="21D6E0"/>
            </a:gs>
            <a:gs pos="75000">
              <a:srgbClr val="0087E6"/>
            </a:gs>
            <a:gs pos="100000">
              <a:srgbClr val="005CBF"/>
            </a:gs>
          </a:gsLst>
          <a:lin ang="16200000" scaled="0"/>
        </a:gradFill>
        <a:effectLst/>
      </p:bgPr>
    </p:bg>
    <p:spTree>
      <p:nvGrpSpPr>
        <p:cNvPr id="1" name=""/>
        <p:cNvGrpSpPr/>
        <p:nvPr/>
      </p:nvGrpSpPr>
      <p:grpSpPr>
        <a:xfrm>
          <a:off x="0" y="0"/>
          <a:ext cx="0" cy="0"/>
          <a:chOff x="0" y="0"/>
          <a:chExt cx="0" cy="0"/>
        </a:xfrm>
      </p:grpSpPr>
      <p:graphicFrame>
        <p:nvGraphicFramePr>
          <p:cNvPr id="21" name="Content Placeholder 5"/>
          <p:cNvGraphicFramePr>
            <a:graphicFrameLocks noGrp="1"/>
          </p:cNvGraphicFramePr>
          <p:nvPr>
            <p:ph sz="half" idx="2"/>
            <p:extLst>
              <p:ext uri="{D42A27DB-BD31-4B8C-83A1-F6EECF244321}">
                <p14:modId xmlns:p14="http://schemas.microsoft.com/office/powerpoint/2010/main" val="3953545213"/>
              </p:ext>
            </p:extLst>
          </p:nvPr>
        </p:nvGraphicFramePr>
        <p:xfrm>
          <a:off x="2089321" y="697744"/>
          <a:ext cx="9505054" cy="466852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b="1" u="sng" dirty="0" smtClean="0">
                          <a:solidFill>
                            <a:srgbClr val="3333FF"/>
                          </a:solidFill>
                          <a:latin typeface="Comic Sans MS" pitchFamily="66" charset="0"/>
                        </a:rPr>
                        <a:t>Sabbath</a:t>
                      </a:r>
                      <a:endParaRPr lang="en-US" b="1" u="sng" dirty="0">
                        <a:solidFill>
                          <a:srgbClr val="3333FF"/>
                        </a:solidFill>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prst="convex"/>
                      <a:lightRig rig="flood" dir="t"/>
                    </a:cell3D>
                    <a:solidFill>
                      <a:srgbClr val="FF99FF">
                        <a:alpha val="40000"/>
                      </a:srgbClr>
                    </a:solidFill>
                  </a:tcPr>
                </a:tc>
              </a:tr>
              <a:tr h="370840">
                <a:tc>
                  <a:txBody>
                    <a:bodyPr/>
                    <a:lstStyle/>
                    <a:p>
                      <a:pPr algn="l"/>
                      <a:r>
                        <a:rPr lang="en-US" sz="1600" b="1" dirty="0" smtClean="0">
                          <a:solidFill>
                            <a:schemeClr val="tx1"/>
                          </a:solidFill>
                          <a:latin typeface="Comic Sans MS" pitchFamily="66" charset="0"/>
                        </a:rPr>
                        <a:t>26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#8</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600" b="1" dirty="0" smtClean="0">
                          <a:solidFill>
                            <a:schemeClr val="tx1"/>
                          </a:solidFill>
                          <a:latin typeface="Comic Sans MS" pitchFamily="66" charset="0"/>
                        </a:rPr>
                        <a:t>27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#9</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600" b="1" dirty="0" smtClean="0">
                          <a:solidFill>
                            <a:schemeClr val="tx1"/>
                          </a:solidFill>
                          <a:latin typeface="Comic Sans MS" pitchFamily="66" charset="0"/>
                        </a:rPr>
                        <a:t>28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#10</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600" b="1" dirty="0" smtClean="0">
                          <a:solidFill>
                            <a:schemeClr val="tx1"/>
                          </a:solidFill>
                          <a:latin typeface="Comic Sans MS" pitchFamily="66" charset="0"/>
                        </a:rPr>
                        <a:t>29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#11</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600" b="1" dirty="0" smtClean="0">
                          <a:solidFill>
                            <a:schemeClr val="tx1"/>
                          </a:solidFill>
                          <a:latin typeface="Comic Sans MS" pitchFamily="66" charset="0"/>
                        </a:rPr>
                        <a:t>30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#12</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400" b="1" dirty="0" smtClean="0">
                          <a:solidFill>
                            <a:schemeClr val="tx1"/>
                          </a:solidFill>
                          <a:latin typeface="Comic Sans MS" pitchFamily="66" charset="0"/>
                        </a:rPr>
                        <a:t>1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#13</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#14</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400" b="1" dirty="0" smtClean="0">
                          <a:solidFill>
                            <a:schemeClr val="tx1"/>
                          </a:solidFill>
                          <a:latin typeface="Comic Sans MS" pitchFamily="66" charset="0"/>
                        </a:rPr>
                        <a:t>3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#15</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4</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#16</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5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#17</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6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#18</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7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#19</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8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#20</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smtClean="0">
                          <a:solidFill>
                            <a:schemeClr val="tx1"/>
                          </a:solidFill>
                          <a:latin typeface="Comic Sans MS" pitchFamily="66" charset="0"/>
                        </a:rPr>
                        <a:t>9 </a:t>
                      </a:r>
                    </a:p>
                    <a:p>
                      <a:pPr algn="l"/>
                      <a:endParaRPr lang="en-US" sz="1400" b="1" smtClean="0">
                        <a:solidFill>
                          <a:srgbClr val="5D2D2D"/>
                        </a:solidFill>
                        <a:latin typeface="Comic Sans MS" pitchFamily="66" charset="0"/>
                      </a:endParaRPr>
                    </a:p>
                    <a:p>
                      <a:pPr algn="ctr"/>
                      <a:r>
                        <a:rPr lang="en-US" sz="1400" b="1" smtClean="0">
                          <a:solidFill>
                            <a:srgbClr val="5D2D2D"/>
                          </a:solidFill>
                          <a:latin typeface="Comic Sans MS" pitchFamily="66" charset="0"/>
                        </a:rPr>
                        <a:t> </a:t>
                      </a:r>
                      <a:r>
                        <a:rPr lang="en-US" sz="1400" b="1" smtClean="0">
                          <a:solidFill>
                            <a:schemeClr val="accent2">
                              <a:lumMod val="50000"/>
                            </a:schemeClr>
                          </a:solidFill>
                          <a:effectLst>
                            <a:glow rad="127000">
                              <a:srgbClr val="FFFF00"/>
                            </a:glow>
                          </a:effectLst>
                          <a:latin typeface="Comic Sans MS" pitchFamily="66" charset="0"/>
                        </a:rPr>
                        <a:t>#21</a:t>
                      </a:r>
                      <a:endParaRPr lang="en-US" sz="1400" b="1" dirty="0" smtClean="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400" b="1" dirty="0" smtClean="0">
                          <a:solidFill>
                            <a:schemeClr val="tx1"/>
                          </a:solidFill>
                          <a:latin typeface="Comic Sans MS" pitchFamily="66" charset="0"/>
                        </a:rPr>
                        <a:t>10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#22</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11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#23</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12</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#24</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13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#25</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14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#26</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15   </a:t>
                      </a:r>
                      <a:r>
                        <a:rPr lang="en-US" sz="1400" b="1" dirty="0" smtClean="0">
                          <a:ln>
                            <a:solidFill>
                              <a:srgbClr val="5D2D2D"/>
                            </a:solidFill>
                          </a:ln>
                          <a:solidFill>
                            <a:srgbClr val="5D2D2D"/>
                          </a:solidFill>
                          <a:effectLst>
                            <a:glow rad="127000">
                              <a:srgbClr val="FFFFCC"/>
                            </a:glow>
                          </a:effectLst>
                          <a:latin typeface="Comic Sans MS" pitchFamily="66" charset="0"/>
                        </a:rPr>
                        <a:t>Sin</a:t>
                      </a:r>
                      <a:br>
                        <a:rPr lang="en-US" sz="1400" b="1" dirty="0" smtClean="0">
                          <a:ln>
                            <a:solidFill>
                              <a:srgbClr val="5D2D2D"/>
                            </a:solidFill>
                          </a:ln>
                          <a:solidFill>
                            <a:srgbClr val="5D2D2D"/>
                          </a:solidFill>
                          <a:effectLst>
                            <a:glow rad="127000">
                              <a:srgbClr val="FFFFCC"/>
                            </a:glow>
                          </a:effectLst>
                          <a:latin typeface="Comic Sans MS" pitchFamily="66" charset="0"/>
                        </a:rPr>
                      </a:br>
                      <a:r>
                        <a:rPr lang="en-US" sz="1400" b="1" dirty="0" smtClean="0">
                          <a:ln>
                            <a:solidFill>
                              <a:srgbClr val="5D2D2D"/>
                            </a:solidFill>
                          </a:ln>
                          <a:solidFill>
                            <a:srgbClr val="5D2D2D"/>
                          </a:solidFill>
                          <a:effectLst>
                            <a:glow rad="127000">
                              <a:srgbClr val="FFFFCC"/>
                            </a:glow>
                          </a:effectLst>
                          <a:latin typeface="Comic Sans MS" pitchFamily="66" charset="0"/>
                        </a:rPr>
                        <a:t>  Wilderness</a:t>
                      </a:r>
                    </a:p>
                    <a:p>
                      <a:pPr algn="l"/>
                      <a:r>
                        <a:rPr lang="en-US" sz="1400" b="1" dirty="0" smtClean="0">
                          <a:solidFill>
                            <a:schemeClr val="accent2">
                              <a:lumMod val="50000"/>
                            </a:schemeClr>
                          </a:solidFill>
                          <a:effectLst>
                            <a:glow rad="127000">
                              <a:srgbClr val="FFFF00"/>
                            </a:glow>
                          </a:effectLst>
                          <a:latin typeface="Comic Sans MS" pitchFamily="66" charset="0"/>
                        </a:rPr>
                        <a:t>     #27</a:t>
                      </a:r>
                      <a:endParaRPr lang="en-US" sz="1400" b="1" dirty="0">
                        <a:solidFill>
                          <a:schemeClr val="tx1"/>
                        </a:solidFill>
                        <a:effectLst>
                          <a:glow rad="127000">
                            <a:srgbClr val="FFFF00"/>
                          </a:glow>
                        </a:effectLst>
                        <a:latin typeface="Comic Sans MS" pitchFamily="66" charset="0"/>
                      </a:endParaRPr>
                    </a:p>
                  </a:txBody>
                  <a:tcPr>
                    <a:cell3D prstMaterial="dkEdge">
                      <a:bevel prst="relaxedInset"/>
                      <a:lightRig rig="flood" dir="t"/>
                    </a:cell3D>
                    <a:solidFill>
                      <a:srgbClr val="F4A77C"/>
                    </a:solidFill>
                  </a:tcPr>
                </a:tc>
                <a:tc>
                  <a:txBody>
                    <a:bodyPr/>
                    <a:lstStyle/>
                    <a:p>
                      <a:pPr algn="l"/>
                      <a:r>
                        <a:rPr lang="en-US" sz="1400" b="1" smtClean="0">
                          <a:solidFill>
                            <a:schemeClr val="tx1"/>
                          </a:solidFill>
                          <a:effectLst>
                            <a:glow rad="127000">
                              <a:srgbClr val="FFFFCC"/>
                            </a:glow>
                          </a:effectLst>
                          <a:latin typeface="Comic Sans MS" pitchFamily="66" charset="0"/>
                        </a:rPr>
                        <a:t>16</a:t>
                      </a:r>
                      <a:r>
                        <a:rPr lang="en-US" sz="1400" b="1" smtClean="0">
                          <a:solidFill>
                            <a:schemeClr val="tx1"/>
                          </a:solidFill>
                          <a:latin typeface="Comic Sans MS" pitchFamily="66" charset="0"/>
                        </a:rPr>
                        <a:t> </a:t>
                      </a:r>
                      <a:r>
                        <a:rPr lang="en-US" sz="1400" b="1" smtClean="0">
                          <a:ln>
                            <a:solidFill>
                              <a:srgbClr val="002060"/>
                            </a:solidFill>
                          </a:ln>
                          <a:solidFill>
                            <a:srgbClr val="FF0000"/>
                          </a:solidFill>
                          <a:effectLst>
                            <a:glow rad="127000">
                              <a:srgbClr val="FFFFCC"/>
                            </a:glow>
                          </a:effectLst>
                          <a:latin typeface="Comic Sans MS" pitchFamily="66" charset="0"/>
                        </a:rPr>
                        <a:t/>
                      </a:r>
                      <a:br>
                        <a:rPr lang="en-US" sz="1400" b="1" smtClean="0">
                          <a:ln>
                            <a:solidFill>
                              <a:srgbClr val="002060"/>
                            </a:solidFill>
                          </a:ln>
                          <a:solidFill>
                            <a:srgbClr val="FF0000"/>
                          </a:solidFill>
                          <a:effectLst>
                            <a:glow rad="127000">
                              <a:srgbClr val="FFFFCC"/>
                            </a:glow>
                          </a:effectLst>
                          <a:latin typeface="Comic Sans MS" pitchFamily="66" charset="0"/>
                        </a:rPr>
                      </a:br>
                      <a:r>
                        <a:rPr lang="en-US" sz="1400" b="1" smtClean="0">
                          <a:ln>
                            <a:solidFill>
                              <a:srgbClr val="002060"/>
                            </a:solidFill>
                          </a:ln>
                          <a:solidFill>
                            <a:srgbClr val="FF0000"/>
                          </a:solidFill>
                          <a:effectLst>
                            <a:glow rad="127000">
                              <a:srgbClr val="FFFFCC"/>
                            </a:glow>
                          </a:effectLst>
                          <a:latin typeface="Comic Sans MS" pitchFamily="66" charset="0"/>
                        </a:rPr>
                        <a:t>  Murmuring</a:t>
                      </a:r>
                    </a:p>
                    <a:p>
                      <a:pPr algn="ctr"/>
                      <a:r>
                        <a:rPr lang="en-US" sz="1400" b="1" smtClean="0">
                          <a:solidFill>
                            <a:srgbClr val="5D2D2D"/>
                          </a:solidFill>
                          <a:latin typeface="Comic Sans MS" pitchFamily="66" charset="0"/>
                        </a:rPr>
                        <a:t> </a:t>
                      </a:r>
                      <a:r>
                        <a:rPr lang="en-US" sz="1400" b="1" smtClean="0">
                          <a:solidFill>
                            <a:schemeClr val="accent2">
                              <a:lumMod val="50000"/>
                            </a:schemeClr>
                          </a:solidFill>
                          <a:effectLst>
                            <a:glow rad="127000">
                              <a:srgbClr val="FFFF00"/>
                            </a:glow>
                          </a:effectLst>
                          <a:latin typeface="Comic Sans MS" pitchFamily="66" charset="0"/>
                        </a:rPr>
                        <a:t>#28</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rgbClr val="990033"/>
                    </a:solidFill>
                  </a:tcPr>
                </a:tc>
              </a:tr>
              <a:tr h="370840">
                <a:tc>
                  <a:txBody>
                    <a:bodyPr/>
                    <a:lstStyle/>
                    <a:p>
                      <a:pPr algn="l"/>
                      <a:r>
                        <a:rPr lang="en-US" sz="1400" b="1" dirty="0" smtClean="0">
                          <a:solidFill>
                            <a:schemeClr val="tx1"/>
                          </a:solidFill>
                          <a:latin typeface="Comic Sans MS" pitchFamily="66" charset="0"/>
                        </a:rPr>
                        <a:t>17 </a:t>
                      </a:r>
                      <a:r>
                        <a:rPr lang="en-US" sz="1400" b="1" dirty="0" smtClean="0">
                          <a:solidFill>
                            <a:srgbClr val="5D2D2D"/>
                          </a:solidFill>
                          <a:latin typeface="Comic Sans MS" pitchFamily="66" charset="0"/>
                        </a:rPr>
                        <a:t> 1</a:t>
                      </a:r>
                      <a:r>
                        <a:rPr lang="en-US" sz="1400" b="1" baseline="30000" dirty="0" smtClean="0">
                          <a:solidFill>
                            <a:srgbClr val="5D2D2D"/>
                          </a:solidFill>
                          <a:latin typeface="Comic Sans MS" pitchFamily="66" charset="0"/>
                        </a:rPr>
                        <a:t>st</a:t>
                      </a:r>
                      <a:r>
                        <a:rPr lang="en-US" sz="1400" b="1" dirty="0" smtClean="0">
                          <a:solidFill>
                            <a:srgbClr val="5D2D2D"/>
                          </a:solidFill>
                          <a:latin typeface="Comic Sans MS" pitchFamily="66" charset="0"/>
                        </a:rPr>
                        <a:t> 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#29</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Comic Sans MS" pitchFamily="66" charset="0"/>
                        </a:rPr>
                        <a:t>18 </a:t>
                      </a:r>
                      <a:r>
                        <a:rPr lang="en-US" sz="1400" b="1" dirty="0" smtClean="0">
                          <a:solidFill>
                            <a:srgbClr val="5D2D2D"/>
                          </a:solidFill>
                          <a:latin typeface="Comic Sans MS" pitchFamily="66" charset="0"/>
                        </a:rPr>
                        <a:t>2</a:t>
                      </a:r>
                      <a:r>
                        <a:rPr lang="en-US" sz="1400" b="1" baseline="30000" dirty="0" smtClean="0">
                          <a:solidFill>
                            <a:srgbClr val="5D2D2D"/>
                          </a:solidFill>
                          <a:latin typeface="Comic Sans MS" pitchFamily="66" charset="0"/>
                        </a:rPr>
                        <a:t>nd</a:t>
                      </a:r>
                      <a:r>
                        <a:rPr lang="en-US" sz="1400" b="1" baseline="0" dirty="0" smtClean="0">
                          <a:solidFill>
                            <a:srgbClr val="5D2D2D"/>
                          </a:solidFill>
                          <a:latin typeface="Comic Sans MS" pitchFamily="66" charset="0"/>
                        </a:rPr>
                        <a:t> </a:t>
                      </a:r>
                      <a:r>
                        <a:rPr lang="en-US" sz="1400" b="1" dirty="0" smtClean="0">
                          <a:solidFill>
                            <a:srgbClr val="5D2D2D"/>
                          </a:solidFill>
                          <a:latin typeface="Comic Sans MS" pitchFamily="66" charset="0"/>
                        </a:rPr>
                        <a:t>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#30</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19 </a:t>
                      </a:r>
                      <a:r>
                        <a:rPr lang="en-US" sz="1400" b="1" dirty="0" smtClean="0">
                          <a:solidFill>
                            <a:srgbClr val="5D2D2D"/>
                          </a:solidFill>
                          <a:latin typeface="Comic Sans MS" pitchFamily="66" charset="0"/>
                        </a:rPr>
                        <a:t>3</a:t>
                      </a:r>
                      <a:r>
                        <a:rPr lang="en-US" sz="1400" b="1" baseline="30000" dirty="0" smtClean="0">
                          <a:solidFill>
                            <a:srgbClr val="5D2D2D"/>
                          </a:solidFill>
                          <a:latin typeface="Comic Sans MS" pitchFamily="66" charset="0"/>
                        </a:rPr>
                        <a:t>rd</a:t>
                      </a:r>
                      <a:r>
                        <a:rPr lang="en-US" sz="1400" b="1" dirty="0" smtClean="0">
                          <a:solidFill>
                            <a:srgbClr val="5D2D2D"/>
                          </a:solidFill>
                          <a:latin typeface="Comic Sans MS" pitchFamily="66" charset="0"/>
                        </a:rPr>
                        <a:t> 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#31</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20 </a:t>
                      </a:r>
                      <a:r>
                        <a:rPr lang="en-US" sz="1400" b="1" dirty="0" smtClean="0">
                          <a:solidFill>
                            <a:srgbClr val="5D2D2D"/>
                          </a:solidFill>
                          <a:latin typeface="Comic Sans MS" pitchFamily="66" charset="0"/>
                        </a:rPr>
                        <a:t>4</a:t>
                      </a:r>
                      <a:r>
                        <a:rPr lang="en-US" sz="1400" b="1" baseline="30000" dirty="0" smtClean="0">
                          <a:solidFill>
                            <a:srgbClr val="5D2D2D"/>
                          </a:solidFill>
                          <a:latin typeface="Comic Sans MS" pitchFamily="66" charset="0"/>
                        </a:rPr>
                        <a:t>th</a:t>
                      </a:r>
                      <a:r>
                        <a:rPr lang="en-US" sz="1400" b="1" baseline="0" dirty="0" smtClean="0">
                          <a:solidFill>
                            <a:srgbClr val="5D2D2D"/>
                          </a:solidFill>
                          <a:latin typeface="Comic Sans MS" pitchFamily="66" charset="0"/>
                        </a:rPr>
                        <a:t> </a:t>
                      </a:r>
                      <a:r>
                        <a:rPr lang="en-US" sz="1400" b="1" dirty="0" smtClean="0">
                          <a:solidFill>
                            <a:srgbClr val="5D2D2D"/>
                          </a:solidFill>
                          <a:latin typeface="Comic Sans MS" pitchFamily="66" charset="0"/>
                        </a:rPr>
                        <a:t>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#32</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21 </a:t>
                      </a:r>
                      <a:r>
                        <a:rPr lang="en-US" sz="1400" b="1" dirty="0" smtClean="0">
                          <a:solidFill>
                            <a:srgbClr val="5D2D2D"/>
                          </a:solidFill>
                          <a:latin typeface="Comic Sans MS" pitchFamily="66" charset="0"/>
                        </a:rPr>
                        <a:t>5</a:t>
                      </a:r>
                      <a:r>
                        <a:rPr lang="en-US" sz="1400" b="1" baseline="30000" dirty="0" smtClean="0">
                          <a:solidFill>
                            <a:srgbClr val="5D2D2D"/>
                          </a:solidFill>
                          <a:latin typeface="Comic Sans MS" pitchFamily="66" charset="0"/>
                        </a:rPr>
                        <a:t>th</a:t>
                      </a:r>
                      <a:r>
                        <a:rPr lang="en-US" sz="1400" b="1" dirty="0" smtClean="0">
                          <a:solidFill>
                            <a:srgbClr val="5D2D2D"/>
                          </a:solidFill>
                          <a:latin typeface="Comic Sans MS" pitchFamily="66" charset="0"/>
                        </a:rPr>
                        <a:t> 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#33</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22 </a:t>
                      </a:r>
                      <a:r>
                        <a:rPr lang="en-US" sz="1400" b="1" dirty="0" smtClean="0">
                          <a:solidFill>
                            <a:srgbClr val="5D2D2D"/>
                          </a:solidFill>
                          <a:latin typeface="Comic Sans MS" pitchFamily="66" charset="0"/>
                        </a:rPr>
                        <a:t>6</a:t>
                      </a:r>
                      <a:r>
                        <a:rPr lang="en-US" sz="1400" b="1" baseline="30000" dirty="0" smtClean="0">
                          <a:solidFill>
                            <a:srgbClr val="5D2D2D"/>
                          </a:solidFill>
                          <a:latin typeface="Comic Sans MS" pitchFamily="66" charset="0"/>
                        </a:rPr>
                        <a:t>th</a:t>
                      </a:r>
                      <a:r>
                        <a:rPr lang="en-US" sz="1400" b="1" dirty="0" smtClean="0">
                          <a:solidFill>
                            <a:srgbClr val="5D2D2D"/>
                          </a:solidFill>
                          <a:latin typeface="Comic Sans MS" pitchFamily="66" charset="0"/>
                        </a:rPr>
                        <a:t> 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#34</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Comic Sans MS" pitchFamily="66" charset="0"/>
                        </a:rPr>
                        <a:t>23   </a:t>
                      </a:r>
                      <a:r>
                        <a:rPr lang="en-US" sz="1400" b="1" dirty="0" smtClean="0">
                          <a:ln>
                            <a:solidFill>
                              <a:srgbClr val="F4A77C"/>
                            </a:solidFill>
                          </a:ln>
                          <a:solidFill>
                            <a:srgbClr val="FFFFCC"/>
                          </a:solidFill>
                          <a:effectLst>
                            <a:glow rad="127000">
                              <a:srgbClr val="002060"/>
                            </a:glow>
                          </a:effectLst>
                          <a:latin typeface="Comic Sans MS" pitchFamily="66" charset="0"/>
                        </a:rPr>
                        <a:t>No</a:t>
                      </a:r>
                      <a:br>
                        <a:rPr lang="en-US" sz="1400" b="1" dirty="0" smtClean="0">
                          <a:ln>
                            <a:solidFill>
                              <a:srgbClr val="F4A77C"/>
                            </a:solidFill>
                          </a:ln>
                          <a:solidFill>
                            <a:srgbClr val="FFFFCC"/>
                          </a:solidFill>
                          <a:effectLst>
                            <a:glow rad="127000">
                              <a:srgbClr val="002060"/>
                            </a:glow>
                          </a:effectLst>
                          <a:latin typeface="Comic Sans MS" pitchFamily="66" charset="0"/>
                        </a:rPr>
                      </a:br>
                      <a:r>
                        <a:rPr lang="en-US" sz="1400" b="1" dirty="0" smtClean="0">
                          <a:ln>
                            <a:solidFill>
                              <a:srgbClr val="F4A77C"/>
                            </a:solidFill>
                          </a:ln>
                          <a:solidFill>
                            <a:srgbClr val="FFFFCC"/>
                          </a:solidFill>
                          <a:effectLst>
                            <a:glow rad="127000">
                              <a:srgbClr val="002060"/>
                            </a:glow>
                          </a:effectLst>
                          <a:latin typeface="Comic Sans MS" pitchFamily="66" charset="0"/>
                        </a:rPr>
                        <a:t>    Manna</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#35</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400" b="1" dirty="0" smtClean="0">
                          <a:solidFill>
                            <a:schemeClr val="tx1"/>
                          </a:solidFill>
                          <a:latin typeface="Comic Sans MS" pitchFamily="66" charset="0"/>
                        </a:rPr>
                        <a:t>24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#36</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25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#37</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26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#38</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27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#39</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28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#40</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29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#41</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30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#42</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bl>
          </a:graphicData>
        </a:graphic>
      </p:graphicFrame>
      <p:sp>
        <p:nvSpPr>
          <p:cNvPr id="22" name="Slide Number Placeholder 1"/>
          <p:cNvSpPr>
            <a:spLocks noGrp="1"/>
          </p:cNvSpPr>
          <p:nvPr>
            <p:ph type="sldNum" sz="quarter" idx="12"/>
          </p:nvPr>
        </p:nvSpPr>
        <p:spPr>
          <a:xfrm>
            <a:off x="9227017" y="6359787"/>
            <a:ext cx="2844059" cy="365125"/>
          </a:xfrm>
        </p:spPr>
        <p:txBody>
          <a:bodyPr/>
          <a:lstStyle/>
          <a:p>
            <a:fld id="{81FEFA0A-2F20-4B60-98C6-5FFDA469AA1C}" type="slidenum">
              <a:rPr lang="en-US" b="1" smtClean="0">
                <a:solidFill>
                  <a:srgbClr val="5D2D2D"/>
                </a:solidFill>
              </a:rPr>
              <a:pPr/>
              <a:t>40</a:t>
            </a:fld>
            <a:endParaRPr lang="en-US" b="1" dirty="0">
              <a:solidFill>
                <a:srgbClr val="5D2D2D"/>
              </a:solidFill>
            </a:endParaRPr>
          </a:p>
        </p:txBody>
      </p:sp>
      <p:pic>
        <p:nvPicPr>
          <p:cNvPr id="40" name="Picture 2" descr="C:\Users\Rae\Desktop\Passover flower them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972" y="1499398"/>
            <a:ext cx="1905000" cy="38258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42" name="Oval 41"/>
          <p:cNvSpPr/>
          <p:nvPr/>
        </p:nvSpPr>
        <p:spPr>
          <a:xfrm>
            <a:off x="11334292" y="2105637"/>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2</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43" name="Oval 42"/>
          <p:cNvSpPr/>
          <p:nvPr/>
        </p:nvSpPr>
        <p:spPr>
          <a:xfrm>
            <a:off x="11345271" y="3540794"/>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4</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44" name="Oval 43"/>
          <p:cNvSpPr/>
          <p:nvPr/>
        </p:nvSpPr>
        <p:spPr>
          <a:xfrm>
            <a:off x="11345271" y="4265877"/>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5</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45" name="Oval 44"/>
          <p:cNvSpPr/>
          <p:nvPr/>
        </p:nvSpPr>
        <p:spPr>
          <a:xfrm>
            <a:off x="11350995" y="4985957"/>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6</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pic>
        <p:nvPicPr>
          <p:cNvPr id="47" name="il_fi" descr="http://api.ning.com/files/fyF8vA6MOxqoNGB6w2UlU5bnhvf9Fn*O1tDlTCBsJIMX6mLmgK4KRASsZ3Bjjtjg*limWS0hw0lP2sXtNMlii-PWrqyJP6xY/quail.jpg"/>
          <p:cNvPicPr/>
          <p:nvPr/>
        </p:nvPicPr>
        <p:blipFill>
          <a:blip r:embed="rId4" cstate="email">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583140" y="260648"/>
            <a:ext cx="1106756" cy="1053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8" name="Rectangle 47"/>
          <p:cNvSpPr/>
          <p:nvPr/>
        </p:nvSpPr>
        <p:spPr>
          <a:xfrm>
            <a:off x="583140" y="5531846"/>
            <a:ext cx="11036261" cy="1098354"/>
          </a:xfrm>
          <a:prstGeom prst="rect">
            <a:avLst/>
          </a:prstGeom>
          <a:solidFill>
            <a:schemeClr val="accent2">
              <a:lumMod val="20000"/>
              <a:lumOff val="80000"/>
            </a:schemeClr>
          </a:solidFill>
          <a:ln w="38100">
            <a:solidFill>
              <a:schemeClr val="tx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algn="ctr">
              <a:lnSpc>
                <a:spcPct val="115000"/>
              </a:lnSpc>
              <a:spcBef>
                <a:spcPts val="0"/>
              </a:spcBef>
              <a:spcAft>
                <a:spcPts val="1000"/>
              </a:spcAft>
            </a:pPr>
            <a:r>
              <a:rPr lang="en-US" sz="2000" b="1" dirty="0" err="1" smtClean="0">
                <a:solidFill>
                  <a:srgbClr val="008080"/>
                </a:solidFill>
                <a:effectLst/>
                <a:latin typeface="Comic Sans MS" pitchFamily="66" charset="0"/>
                <a:ea typeface="Calibri"/>
                <a:cs typeface="Calibri"/>
              </a:rPr>
              <a:t>Exo</a:t>
            </a:r>
            <a:r>
              <a:rPr lang="en-US" sz="2000" b="1" dirty="0" smtClean="0">
                <a:solidFill>
                  <a:srgbClr val="008080"/>
                </a:solidFill>
                <a:effectLst/>
                <a:latin typeface="Comic Sans MS" pitchFamily="66" charset="0"/>
                <a:ea typeface="Calibri"/>
                <a:cs typeface="Calibri"/>
              </a:rPr>
              <a:t> </a:t>
            </a:r>
            <a:r>
              <a:rPr lang="en-US" sz="2000" b="1" dirty="0">
                <a:solidFill>
                  <a:srgbClr val="008080"/>
                </a:solidFill>
                <a:effectLst/>
                <a:latin typeface="Comic Sans MS" pitchFamily="66" charset="0"/>
                <a:ea typeface="Calibri"/>
                <a:cs typeface="Calibri"/>
              </a:rPr>
              <a:t>16:1</a:t>
            </a:r>
            <a:r>
              <a:rPr lang="en-US" sz="2000" dirty="0">
                <a:solidFill>
                  <a:srgbClr val="008080"/>
                </a:solidFill>
                <a:effectLst/>
                <a:latin typeface="Comic Sans MS" pitchFamily="66" charset="0"/>
                <a:ea typeface="Calibri"/>
                <a:cs typeface="Calibri"/>
              </a:rPr>
              <a:t>  </a:t>
            </a:r>
            <a:r>
              <a:rPr lang="en-US"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And they took their journey from </a:t>
            </a:r>
            <a:r>
              <a:rPr lang="en-US" b="1" dirty="0" err="1">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Elim</a:t>
            </a:r>
            <a:r>
              <a:rPr lang="en-US"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 and all </a:t>
            </a:r>
            <a:r>
              <a:rPr lang="en-US"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the congregation of </a:t>
            </a:r>
            <a:r>
              <a:rPr lang="en-US"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the children </a:t>
            </a:r>
            <a:r>
              <a:rPr lang="en-US"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
            </a:r>
            <a:br>
              <a:rPr lang="en-US"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br>
            <a:r>
              <a:rPr lang="en-US"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of Israel </a:t>
            </a:r>
            <a:r>
              <a:rPr lang="en-US" b="1" dirty="0" smtClean="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came </a:t>
            </a:r>
            <a:r>
              <a:rPr lang="en-US" b="1" dirty="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unto </a:t>
            </a:r>
            <a:r>
              <a:rPr lang="en-US" sz="1400" dirty="0">
                <a:solidFill>
                  <a:srgbClr val="FF0066"/>
                </a:solidFill>
                <a:effectLst/>
                <a:latin typeface="Comic Sans MS" pitchFamily="66" charset="0"/>
                <a:ea typeface="Calibri"/>
                <a:cs typeface="Calibri"/>
              </a:rPr>
              <a:t>[travelled into]</a:t>
            </a:r>
            <a:r>
              <a:rPr lang="en-US" sz="1400" b="1" dirty="0">
                <a:solidFill>
                  <a:srgbClr val="FF0066"/>
                </a:solidFill>
                <a:effectLst/>
                <a:latin typeface="Comic Sans MS" pitchFamily="66" charset="0"/>
                <a:ea typeface="Calibri"/>
                <a:cs typeface="Calibri"/>
              </a:rPr>
              <a:t> </a:t>
            </a:r>
            <a:r>
              <a:rPr lang="en-US" b="1" dirty="0" smtClean="0">
                <a:solidFill>
                  <a:srgbClr val="943634"/>
                </a:solidFill>
                <a:effectLst/>
                <a:latin typeface="Comic Sans MS" pitchFamily="66" charset="0"/>
                <a:ea typeface="Calibri"/>
                <a:cs typeface="Calibri"/>
              </a:rPr>
              <a:t>the </a:t>
            </a:r>
            <a:r>
              <a:rPr lang="en-US" b="1" dirty="0">
                <a:solidFill>
                  <a:srgbClr val="943634"/>
                </a:solidFill>
                <a:effectLst/>
                <a:latin typeface="Comic Sans MS" pitchFamily="66" charset="0"/>
                <a:ea typeface="Calibri"/>
                <a:cs typeface="Calibri"/>
              </a:rPr>
              <a:t>wilderness of Sin</a:t>
            </a:r>
            <a:r>
              <a:rPr lang="en-US" b="1" dirty="0" smtClean="0">
                <a:solidFill>
                  <a:srgbClr val="943634"/>
                </a:solidFill>
                <a:effectLst/>
                <a:latin typeface="Comic Sans MS" pitchFamily="66" charset="0"/>
                <a:ea typeface="Calibri"/>
                <a:cs typeface="Calibri"/>
              </a:rPr>
              <a:t>, </a:t>
            </a:r>
            <a:r>
              <a:rPr lang="en-US"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which </a:t>
            </a:r>
            <a:r>
              <a:rPr lang="en-US"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is between </a:t>
            </a:r>
            <a:r>
              <a:rPr lang="en-US" b="1" dirty="0" err="1">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Elim</a:t>
            </a:r>
            <a:r>
              <a:rPr lang="en-US"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omic Sans MS" pitchFamily="66" charset="0"/>
                <a:ea typeface="Calibri"/>
                <a:cs typeface="Calibri"/>
              </a:rPr>
              <a:t> and Sinai,</a:t>
            </a:r>
            <a:r>
              <a:rPr lang="en-US" dirty="0">
                <a:solidFill>
                  <a:srgbClr val="E36C0A"/>
                </a:solidFill>
                <a:effectLst/>
                <a:latin typeface="Comic Sans MS" pitchFamily="66" charset="0"/>
                <a:ea typeface="Calibri"/>
                <a:cs typeface="Calibri"/>
              </a:rPr>
              <a:t> </a:t>
            </a:r>
            <a:r>
              <a:rPr lang="en-US" dirty="0" smtClean="0">
                <a:solidFill>
                  <a:srgbClr val="E36C0A"/>
                </a:solidFill>
                <a:effectLst/>
                <a:latin typeface="Comic Sans MS" pitchFamily="66" charset="0"/>
                <a:ea typeface="Calibri"/>
                <a:cs typeface="Calibri"/>
              </a:rPr>
              <a:t/>
            </a:r>
            <a:br>
              <a:rPr lang="en-US" dirty="0" smtClean="0">
                <a:solidFill>
                  <a:srgbClr val="E36C0A"/>
                </a:solidFill>
                <a:effectLst/>
                <a:latin typeface="Comic Sans MS" pitchFamily="66" charset="0"/>
                <a:ea typeface="Calibri"/>
                <a:cs typeface="Calibri"/>
              </a:rPr>
            </a:br>
            <a:r>
              <a:rPr lang="en-US" b="1" dirty="0" smtClean="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on </a:t>
            </a:r>
            <a:r>
              <a:rPr lang="en-US" b="1" dirty="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the </a:t>
            </a:r>
            <a:r>
              <a:rPr lang="en-US" b="1" u="sng" dirty="0">
                <a:ln>
                  <a:noFill/>
                </a:ln>
                <a:solidFill>
                  <a:srgbClr val="943634"/>
                </a:solidFill>
                <a:effectLst>
                  <a:outerShdw blurRad="69850" dist="43180" dir="5400000" sx="0" sy="0">
                    <a:srgbClr val="000000">
                      <a:alpha val="65000"/>
                    </a:srgbClr>
                  </a:outerShdw>
                </a:effectLst>
                <a:uFill>
                  <a:solidFill>
                    <a:srgbClr val="00B050"/>
                  </a:solidFill>
                </a:uFill>
                <a:latin typeface="Comic Sans MS" pitchFamily="66" charset="0"/>
                <a:ea typeface="Calibri"/>
                <a:cs typeface="Calibri"/>
              </a:rPr>
              <a:t>fifteenth da</a:t>
            </a:r>
            <a:r>
              <a:rPr lang="en-US" b="1" dirty="0">
                <a:ln>
                  <a:noFill/>
                </a:ln>
                <a:solidFill>
                  <a:srgbClr val="943634"/>
                </a:solidFill>
                <a:effectLst>
                  <a:outerShdw blurRad="69850" dist="43180" dir="5400000" sx="0" sy="0">
                    <a:srgbClr val="000000">
                      <a:alpha val="65000"/>
                    </a:srgbClr>
                  </a:outerShdw>
                </a:effectLst>
                <a:uFill>
                  <a:solidFill>
                    <a:srgbClr val="00B050"/>
                  </a:solidFill>
                </a:uFill>
                <a:latin typeface="Comic Sans MS" pitchFamily="66" charset="0"/>
                <a:ea typeface="Calibri"/>
                <a:cs typeface="Calibri"/>
              </a:rPr>
              <a:t>y</a:t>
            </a:r>
            <a:r>
              <a:rPr lang="en-US" b="1" dirty="0">
                <a:ln>
                  <a:noFill/>
                </a:ln>
                <a:solidFill>
                  <a:srgbClr val="943634"/>
                </a:solidFill>
                <a:effectLst>
                  <a:outerShdw blurRad="69850" dist="43180" dir="5400000" sx="0" sy="0">
                    <a:srgbClr val="000000">
                      <a:alpha val="65000"/>
                    </a:srgbClr>
                  </a:outerShdw>
                </a:effectLst>
                <a:latin typeface="Comic Sans MS" pitchFamily="66" charset="0"/>
                <a:ea typeface="Calibri"/>
                <a:cs typeface="Calibri"/>
              </a:rPr>
              <a:t> of the second month </a:t>
            </a:r>
            <a:r>
              <a:rPr lang="en-US" b="1" u="sng" dirty="0" smtClean="0">
                <a:ln>
                  <a:noFill/>
                </a:ln>
                <a:solidFill>
                  <a:srgbClr val="FF0000"/>
                </a:solidFill>
                <a:effectLst>
                  <a:outerShdw blurRad="69850" dist="43180" dir="5400000" sx="0" sy="0">
                    <a:srgbClr val="000000">
                      <a:alpha val="65000"/>
                    </a:srgbClr>
                  </a:outerShdw>
                </a:effectLst>
                <a:latin typeface="Comic Sans MS" pitchFamily="66" charset="0"/>
                <a:ea typeface="Calibri"/>
                <a:cs typeface="Calibri"/>
              </a:rPr>
              <a:t>after </a:t>
            </a:r>
            <a:r>
              <a:rPr lang="en-US" b="1" u="sng" dirty="0">
                <a:ln>
                  <a:noFill/>
                </a:ln>
                <a:solidFill>
                  <a:srgbClr val="FF0000"/>
                </a:solidFill>
                <a:effectLst>
                  <a:outerShdw blurRad="69850" dist="43180" dir="5400000" sx="0" sy="0">
                    <a:srgbClr val="000000">
                      <a:alpha val="65000"/>
                    </a:srgbClr>
                  </a:outerShdw>
                </a:effectLst>
                <a:latin typeface="Comic Sans MS" pitchFamily="66" charset="0"/>
                <a:ea typeface="Calibri"/>
                <a:cs typeface="Calibri"/>
              </a:rPr>
              <a:t>their departin</a:t>
            </a:r>
            <a:r>
              <a:rPr lang="en-US" b="1" dirty="0">
                <a:ln>
                  <a:noFill/>
                </a:ln>
                <a:solidFill>
                  <a:srgbClr val="FF0000"/>
                </a:solidFill>
                <a:effectLst>
                  <a:outerShdw blurRad="69850" dist="43180" dir="5400000" sx="0" sy="0">
                    <a:srgbClr val="000000">
                      <a:alpha val="65000"/>
                    </a:srgbClr>
                  </a:outerShdw>
                </a:effectLst>
                <a:latin typeface="Comic Sans MS" pitchFamily="66" charset="0"/>
                <a:ea typeface="Calibri"/>
                <a:cs typeface="Calibri"/>
              </a:rPr>
              <a:t>g</a:t>
            </a:r>
            <a:r>
              <a:rPr lang="en-US" b="1" u="sng" dirty="0">
                <a:ln>
                  <a:noFill/>
                </a:ln>
                <a:solidFill>
                  <a:srgbClr val="FF0000"/>
                </a:solidFill>
                <a:effectLst>
                  <a:outerShdw blurRad="69850" dist="43180" dir="5400000" sx="0" sy="0">
                    <a:srgbClr val="000000">
                      <a:alpha val="65000"/>
                    </a:srgbClr>
                  </a:outerShdw>
                </a:effectLst>
                <a:latin typeface="Comic Sans MS" pitchFamily="66" charset="0"/>
                <a:ea typeface="Calibri"/>
                <a:cs typeface="Calibri"/>
              </a:rPr>
              <a:t> out of the </a:t>
            </a:r>
            <a:r>
              <a:rPr lang="en-US" b="1" u="sng" dirty="0" smtClean="0">
                <a:ln>
                  <a:noFill/>
                </a:ln>
                <a:solidFill>
                  <a:srgbClr val="FF0000"/>
                </a:solidFill>
                <a:effectLst>
                  <a:outerShdw blurRad="69850" dist="43180" dir="5400000" sx="0" sy="0">
                    <a:srgbClr val="000000">
                      <a:alpha val="65000"/>
                    </a:srgbClr>
                  </a:outerShdw>
                </a:effectLst>
                <a:latin typeface="Comic Sans MS" pitchFamily="66" charset="0"/>
                <a:ea typeface="Calibri"/>
                <a:cs typeface="Calibri"/>
              </a:rPr>
              <a:t>land</a:t>
            </a:r>
            <a:r>
              <a:rPr lang="en-US" b="1" dirty="0" smtClean="0">
                <a:ln>
                  <a:noFill/>
                </a:ln>
                <a:solidFill>
                  <a:srgbClr val="FF0000"/>
                </a:solidFill>
                <a:effectLst>
                  <a:outerShdw blurRad="69850" dist="43180" dir="5400000" sx="0" sy="0">
                    <a:srgbClr val="000000">
                      <a:alpha val="65000"/>
                    </a:srgbClr>
                  </a:outerShdw>
                </a:effectLst>
                <a:latin typeface="Comic Sans MS" pitchFamily="66" charset="0"/>
                <a:ea typeface="Calibri"/>
                <a:cs typeface="Calibri"/>
              </a:rPr>
              <a:t> of </a:t>
            </a:r>
            <a:r>
              <a:rPr lang="en-US" b="1" dirty="0">
                <a:ln>
                  <a:noFill/>
                </a:ln>
                <a:solidFill>
                  <a:srgbClr val="FF0000"/>
                </a:solidFill>
                <a:effectLst>
                  <a:outerShdw blurRad="69850" dist="43180" dir="5400000" sx="0" sy="0">
                    <a:srgbClr val="000000">
                      <a:alpha val="65000"/>
                    </a:srgbClr>
                  </a:outerShdw>
                </a:effectLst>
                <a:latin typeface="Comic Sans MS" pitchFamily="66" charset="0"/>
                <a:ea typeface="Calibri"/>
                <a:cs typeface="Calibri"/>
              </a:rPr>
              <a:t>Egypt</a:t>
            </a:r>
            <a:r>
              <a:rPr lang="en-US" dirty="0" smtClean="0">
                <a:solidFill>
                  <a:srgbClr val="FF0000"/>
                </a:solidFill>
                <a:effectLst/>
                <a:latin typeface="Comic Sans MS" pitchFamily="66" charset="0"/>
                <a:ea typeface="Calibri"/>
                <a:cs typeface="Calibri"/>
              </a:rPr>
              <a:t>.</a:t>
            </a:r>
            <a:endParaRPr lang="en-US" dirty="0">
              <a:solidFill>
                <a:srgbClr val="FF0000"/>
              </a:solidFill>
              <a:effectLst/>
              <a:latin typeface="Comic Sans MS" pitchFamily="66" charset="0"/>
              <a:ea typeface="Calibri"/>
              <a:cs typeface="Times New Roman"/>
            </a:endParaRPr>
          </a:p>
        </p:txBody>
      </p:sp>
      <p:pic>
        <p:nvPicPr>
          <p:cNvPr id="49" name="Picture 2" descr="C:\Users\Rae\Desktop\ulb.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9934" b="83002" l="3250" r="96750"/>
                    </a14:imgEffect>
                  </a14:imgLayer>
                </a14:imgProps>
              </a:ext>
              <a:ext uri="{28A0092B-C50C-407E-A947-70E740481C1C}">
                <a14:useLocalDpi xmlns:a14="http://schemas.microsoft.com/office/drawing/2010/main"/>
              </a:ext>
            </a:extLst>
          </a:blip>
          <a:srcRect/>
          <a:stretch>
            <a:fillRect/>
          </a:stretch>
        </p:blipFill>
        <p:spPr bwMode="auto">
          <a:xfrm>
            <a:off x="10193125" y="419278"/>
            <a:ext cx="1345232" cy="101565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0" name="Oval 49"/>
          <p:cNvSpPr/>
          <p:nvPr/>
        </p:nvSpPr>
        <p:spPr>
          <a:xfrm>
            <a:off x="11337848" y="2825717"/>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solidFill>
                  <a:schemeClr val="accent2">
                    <a:lumMod val="50000"/>
                  </a:schemeClr>
                </a:solidFill>
                <a:effectLst>
                  <a:glow rad="228600">
                    <a:schemeClr val="accent3">
                      <a:satMod val="175000"/>
                      <a:alpha val="40000"/>
                    </a:schemeClr>
                  </a:glow>
                </a:effectLst>
                <a:latin typeface="Comic Sans MS" pitchFamily="66" charset="0"/>
              </a:rPr>
              <a:t>3</a:t>
            </a:r>
          </a:p>
        </p:txBody>
      </p:sp>
      <p:sp>
        <p:nvSpPr>
          <p:cNvPr id="51" name="Rectangle 50"/>
          <p:cNvSpPr/>
          <p:nvPr/>
        </p:nvSpPr>
        <p:spPr>
          <a:xfrm>
            <a:off x="8902724" y="3138049"/>
            <a:ext cx="1368152" cy="775360"/>
          </a:xfrm>
          <a:prstGeom prst="rect">
            <a:avLst/>
          </a:prstGeom>
          <a:noFill/>
          <a:ln w="5715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2" name="Rectangle 51"/>
          <p:cNvSpPr/>
          <p:nvPr/>
        </p:nvSpPr>
        <p:spPr>
          <a:xfrm>
            <a:off x="8869624" y="1330277"/>
            <a:ext cx="1368152" cy="354917"/>
          </a:xfrm>
          <a:prstGeom prst="rect">
            <a:avLst/>
          </a:prstGeom>
          <a:noFill/>
          <a:ln w="5715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53" name="Straight Arrow Connector 52"/>
          <p:cNvCxnSpPr/>
          <p:nvPr/>
        </p:nvCxnSpPr>
        <p:spPr>
          <a:xfrm>
            <a:off x="9227017" y="1685194"/>
            <a:ext cx="0" cy="1452855"/>
          </a:xfrm>
          <a:prstGeom prst="straightConnector1">
            <a:avLst/>
          </a:prstGeom>
          <a:ln w="76200">
            <a:solidFill>
              <a:srgbClr val="3333FF"/>
            </a:solidFill>
            <a:headEnd type="triangle"/>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4" name="Rounded Rectangle 53"/>
          <p:cNvSpPr/>
          <p:nvPr/>
        </p:nvSpPr>
        <p:spPr>
          <a:xfrm>
            <a:off x="2854052" y="188640"/>
            <a:ext cx="7416824" cy="445117"/>
          </a:xfrm>
          <a:prstGeom prst="roundRect">
            <a:avLst/>
          </a:prstGeom>
          <a:gradFill>
            <a:gsLst>
              <a:gs pos="0">
                <a:srgbClr val="03D4A8"/>
              </a:gs>
              <a:gs pos="44000">
                <a:srgbClr val="FFFF00"/>
              </a:gs>
              <a:gs pos="75000">
                <a:srgbClr val="FF99FF"/>
              </a:gs>
            </a:gsLst>
            <a:lin ang="16200000" scaled="0"/>
          </a:gradFill>
          <a:ln w="38100">
            <a:solidFill>
              <a:srgbClr val="99FF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ln>
                  <a:solidFill>
                    <a:srgbClr val="3333FF"/>
                  </a:solidFill>
                </a:ln>
                <a:solidFill>
                  <a:srgbClr val="D60093"/>
                </a:solidFill>
                <a:latin typeface="Comic Sans MS" panose="030F0702030302020204" pitchFamily="66" charset="0"/>
              </a:rPr>
              <a:t>Please note which Cycle of the Week this was!</a:t>
            </a:r>
            <a:endParaRPr lang="en-CA" sz="2400" b="1" dirty="0">
              <a:ln>
                <a:solidFill>
                  <a:srgbClr val="3333FF"/>
                </a:solidFill>
              </a:ln>
              <a:solidFill>
                <a:srgbClr val="D60093"/>
              </a:solidFill>
              <a:latin typeface="Comic Sans MS" panose="030F0702030302020204" pitchFamily="66" charset="0"/>
            </a:endParaRPr>
          </a:p>
        </p:txBody>
      </p:sp>
      <p:sp>
        <p:nvSpPr>
          <p:cNvPr id="55" name="Down Arrow 54"/>
          <p:cNvSpPr/>
          <p:nvPr/>
        </p:nvSpPr>
        <p:spPr>
          <a:xfrm>
            <a:off x="9029053" y="731169"/>
            <a:ext cx="467795" cy="583602"/>
          </a:xfrm>
          <a:prstGeom prst="downArrow">
            <a:avLst>
              <a:gd name="adj1" fmla="val 40801"/>
              <a:gd name="adj2" fmla="val 50000"/>
            </a:avLst>
          </a:prstGeom>
          <a:gradFill>
            <a:gsLst>
              <a:gs pos="0">
                <a:srgbClr val="FFFF00"/>
              </a:gs>
              <a:gs pos="69000">
                <a:srgbClr val="21D6E0"/>
              </a:gs>
              <a:gs pos="100000">
                <a:schemeClr val="tx2"/>
              </a:gs>
            </a:gsLst>
            <a:lin ang="16200000" scaled="0"/>
          </a:gradFill>
          <a:ln>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6" name="Notched Right Arrow 55"/>
          <p:cNvSpPr/>
          <p:nvPr/>
        </p:nvSpPr>
        <p:spPr>
          <a:xfrm rot="20526284">
            <a:off x="339986" y="4353973"/>
            <a:ext cx="2115672" cy="563816"/>
          </a:xfrm>
          <a:prstGeom prst="notchedRightArrow">
            <a:avLst>
              <a:gd name="adj1" fmla="val 39532"/>
              <a:gd name="adj2" fmla="val 109586"/>
            </a:avLst>
          </a:prstGeom>
          <a:gradFill flip="none" rotWithShape="1">
            <a:gsLst>
              <a:gs pos="53000">
                <a:srgbClr val="FFFF00"/>
              </a:gs>
              <a:gs pos="36000">
                <a:srgbClr val="FF0000"/>
              </a:gs>
              <a:gs pos="76000">
                <a:srgbClr val="00FF00"/>
              </a:gs>
              <a:gs pos="91000">
                <a:schemeClr val="tx2"/>
              </a:gs>
            </a:gsLst>
            <a:path path="rect">
              <a:fillToRect l="100000" t="100000"/>
            </a:path>
            <a:tileRect r="-100000" b="-100000"/>
          </a:gra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 name="Rectangle 1"/>
          <p:cNvSpPr/>
          <p:nvPr/>
        </p:nvSpPr>
        <p:spPr>
          <a:xfrm>
            <a:off x="10537171" y="3157099"/>
            <a:ext cx="934511" cy="283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err="1" smtClean="0">
                <a:latin typeface="Comic Sans MS" pitchFamily="66" charset="0"/>
              </a:rPr>
              <a:t>Exo</a:t>
            </a:r>
            <a:r>
              <a:rPr lang="en-CA" sz="1200" b="1" dirty="0" smtClean="0">
                <a:latin typeface="Comic Sans MS" pitchFamily="66" charset="0"/>
              </a:rPr>
              <a:t> 16:2</a:t>
            </a:r>
            <a:endParaRPr lang="en-CA" sz="1200" b="1" dirty="0">
              <a:latin typeface="Comic Sans MS" pitchFamily="66" charset="0"/>
            </a:endParaRPr>
          </a:p>
        </p:txBody>
      </p:sp>
      <p:sp>
        <p:nvSpPr>
          <p:cNvPr id="41" name="Rectangle 40"/>
          <p:cNvSpPr/>
          <p:nvPr/>
        </p:nvSpPr>
        <p:spPr>
          <a:xfrm>
            <a:off x="2033814" y="635302"/>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874141"/>
                </a:solidFill>
                <a:effectLst>
                  <a:glow rad="127000">
                    <a:srgbClr val="FFFF00"/>
                  </a:glow>
                  <a:outerShdw blurRad="25400" algn="tl" rotWithShape="0">
                    <a:srgbClr val="000000">
                      <a:alpha val="43000"/>
                    </a:srgbClr>
                  </a:outerShdw>
                </a:effectLst>
                <a:latin typeface="Comic Sans MS" pitchFamily="66" charset="0"/>
              </a:rPr>
              <a:t>2</a:t>
            </a:r>
            <a:r>
              <a:rPr lang="en-US" sz="4000" b="1" spc="150" baseline="30000" dirty="0" smtClean="0">
                <a:ln w="11430"/>
                <a:solidFill>
                  <a:srgbClr val="874141"/>
                </a:solidFill>
                <a:effectLst>
                  <a:glow rad="127000">
                    <a:srgbClr val="FFFF00"/>
                  </a:glow>
                  <a:outerShdw blurRad="25400" algn="tl" rotWithShape="0">
                    <a:srgbClr val="000000">
                      <a:alpha val="43000"/>
                    </a:srgbClr>
                  </a:outerShdw>
                </a:effectLst>
                <a:latin typeface="Comic Sans MS" pitchFamily="66" charset="0"/>
              </a:rPr>
              <a:t>nd</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(Quail &amp; Manna) 		</a:t>
            </a:r>
            <a:endParaRPr lang="en-US" sz="32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372553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anim calcmode="lin" valueType="num">
                                      <p:cBhvr>
                                        <p:cTn id="14" dur="1000" fill="hold"/>
                                        <p:tgtEl>
                                          <p:spTgt spid="50"/>
                                        </p:tgtEl>
                                        <p:attrNameLst>
                                          <p:attrName>ppt_x</p:attrName>
                                        </p:attrNameLst>
                                      </p:cBhvr>
                                      <p:tavLst>
                                        <p:tav tm="0">
                                          <p:val>
                                            <p:strVal val="#ppt_x"/>
                                          </p:val>
                                        </p:tav>
                                        <p:tav tm="100000">
                                          <p:val>
                                            <p:strVal val="#ppt_x"/>
                                          </p:val>
                                        </p:tav>
                                      </p:tavLst>
                                    </p:anim>
                                    <p:anim calcmode="lin" valueType="num">
                                      <p:cBhvr>
                                        <p:cTn id="1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8">
                                            <p:txEl>
                                              <p:pRg st="0" end="0"/>
                                            </p:txEl>
                                          </p:spTgt>
                                        </p:tgtEl>
                                        <p:attrNameLst>
                                          <p:attrName>style.visibility</p:attrName>
                                        </p:attrNameLst>
                                      </p:cBhvr>
                                      <p:to>
                                        <p:strVal val="visible"/>
                                      </p:to>
                                    </p:set>
                                    <p:animEffect transition="in" filter="wipe(up)">
                                      <p:cBhvr>
                                        <p:cTn id="20" dur="2000"/>
                                        <p:tgtEl>
                                          <p:spTgt spid="4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checkerboard(across)">
                                      <p:cBhvr>
                                        <p:cTn id="25" dur="500"/>
                                        <p:tgtEl>
                                          <p:spTgt spid="5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1000"/>
                                        <p:tgtEl>
                                          <p:spTgt spid="55"/>
                                        </p:tgtEl>
                                      </p:cBhvr>
                                    </p:animEffect>
                                  </p:childTnLst>
                                </p:cTn>
                              </p:par>
                            </p:childTnLst>
                          </p:cTn>
                        </p:par>
                        <p:par>
                          <p:cTn id="30" fill="hold">
                            <p:stCondLst>
                              <p:cond delay="1500"/>
                            </p:stCondLst>
                            <p:childTnLst>
                              <p:par>
                                <p:cTn id="31" presetID="21" presetClass="entr" presetSubtype="4" repeatCount="500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heel(4)">
                                      <p:cBhvr>
                                        <p:cTn id="33" dur="500"/>
                                        <p:tgtEl>
                                          <p:spTgt spid="51"/>
                                        </p:tgtEl>
                                      </p:cBhvr>
                                    </p:animEffect>
                                  </p:childTnLst>
                                </p:cTn>
                              </p:par>
                              <p:par>
                                <p:cTn id="34" presetID="21" presetClass="entr" presetSubtype="4" repeatCount="500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heel(4)">
                                      <p:cBhvr>
                                        <p:cTn id="36" dur="500"/>
                                        <p:tgtEl>
                                          <p:spTgt spid="52"/>
                                        </p:tgtEl>
                                      </p:cBhvr>
                                    </p:animEffect>
                                  </p:childTnLst>
                                </p:cTn>
                              </p:par>
                              <p:par>
                                <p:cTn id="37" presetID="6" presetClass="entr" presetSubtype="32" repeatCount="400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circle(out)">
                                      <p:cBhvr>
                                        <p:cTn id="39" dur="750"/>
                                        <p:tgtEl>
                                          <p:spTgt spid="53"/>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1000"/>
                                        <p:tgtEl>
                                          <p:spTgt spid="43"/>
                                        </p:tgtEl>
                                      </p:cBhvr>
                                    </p:animEffect>
                                    <p:anim calcmode="lin" valueType="num">
                                      <p:cBhvr>
                                        <p:cTn id="45" dur="1000" fill="hold"/>
                                        <p:tgtEl>
                                          <p:spTgt spid="43"/>
                                        </p:tgtEl>
                                        <p:attrNameLst>
                                          <p:attrName>ppt_x</p:attrName>
                                        </p:attrNameLst>
                                      </p:cBhvr>
                                      <p:tavLst>
                                        <p:tav tm="0">
                                          <p:val>
                                            <p:strVal val="#ppt_x"/>
                                          </p:val>
                                        </p:tav>
                                        <p:tav tm="100000">
                                          <p:val>
                                            <p:strVal val="#ppt_x"/>
                                          </p:val>
                                        </p:tav>
                                      </p:tavLst>
                                    </p:anim>
                                    <p:anim calcmode="lin" valueType="num">
                                      <p:cBhvr>
                                        <p:cTn id="46" dur="1000" fill="hold"/>
                                        <p:tgtEl>
                                          <p:spTgt spid="4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6" presetClass="path" presetSubtype="0" accel="50000" decel="50000" fill="hold" nodeType="afterEffect">
                                  <p:stCondLst>
                                    <p:cond delay="0"/>
                                  </p:stCondLst>
                                  <p:childTnLst>
                                    <p:animMotion origin="layout" path="M -4.14952E-6 2.59259E-6 C -0.00885 0.05231 0.06851 0.13981 0.17231 0.19676 C 0.29487 0.26273 0.34775 0.24074 0.37093 0.22291 L 0.39607 0.1956 C 0.42017 0.17754 0.475 0.15717 0.61292 0.23171 C 0.70123 0.28032 0.79474 0.37615 0.78589 0.42801 C 0.77729 0.47916 0.66945 0.4662 0.58101 0.41852 C 0.44283 0.34352 0.40323 0.2706 0.38969 0.23264 L 0.37719 0.18541 C 0.36338 0.14676 0.32704 0.07639 0.20448 0.01018 C 0.10055 -0.04607 0.00899 -0.05116 -4.14952E-6 2.59259E-6 Z " pathEditMode="relative" rAng="1020000" ptsTypes="AAAAAAAAAAA">
                                      <p:cBhvr>
                                        <p:cTn id="49" dur="4500" fill="hold"/>
                                        <p:tgtEl>
                                          <p:spTgt spid="47"/>
                                        </p:tgtEl>
                                        <p:attrNameLst>
                                          <p:attrName>ppt_x</p:attrName>
                                          <p:attrName>ppt_y</p:attrName>
                                        </p:attrNameLst>
                                      </p:cBhvr>
                                      <p:rCtr x="39281" y="21435"/>
                                    </p:animMotion>
                                  </p:childTnLst>
                                </p:cTn>
                              </p:par>
                            </p:childTnLst>
                          </p:cTn>
                        </p:par>
                        <p:par>
                          <p:cTn id="50" fill="hold">
                            <p:stCondLst>
                              <p:cond delay="5500"/>
                            </p:stCondLst>
                            <p:childTnLst>
                              <p:par>
                                <p:cTn id="51" presetID="47" presetClass="entr" presetSubtype="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anim calcmode="lin" valueType="num">
                                      <p:cBhvr>
                                        <p:cTn id="54" dur="1000" fill="hold"/>
                                        <p:tgtEl>
                                          <p:spTgt spid="2"/>
                                        </p:tgtEl>
                                        <p:attrNameLst>
                                          <p:attrName>ppt_x</p:attrName>
                                        </p:attrNameLst>
                                      </p:cBhvr>
                                      <p:tavLst>
                                        <p:tav tm="0">
                                          <p:val>
                                            <p:strVal val="#ppt_x"/>
                                          </p:val>
                                        </p:tav>
                                        <p:tav tm="100000">
                                          <p:val>
                                            <p:strVal val="#ppt_x"/>
                                          </p:val>
                                        </p:tav>
                                      </p:tavLst>
                                    </p:anim>
                                    <p:anim calcmode="lin" valueType="num">
                                      <p:cBhvr>
                                        <p:cTn id="5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ntr" presetSubtype="10" repeatCount="300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blinds(horizontal)">
                                      <p:cBhvr>
                                        <p:cTn id="60" dur="500"/>
                                        <p:tgtEl>
                                          <p:spTgt spid="56"/>
                                        </p:tgtEl>
                                      </p:cBhvr>
                                    </p:animEffect>
                                  </p:childTnLst>
                                </p:cTn>
                              </p:par>
                            </p:childTnLst>
                          </p:cTn>
                        </p:par>
                        <p:par>
                          <p:cTn id="61" fill="hold">
                            <p:stCondLst>
                              <p:cond delay="1500"/>
                            </p:stCondLst>
                            <p:childTnLst>
                              <p:par>
                                <p:cTn id="62" presetID="42" presetClass="path" presetSubtype="0" accel="50000" decel="50000" fill="hold" nodeType="afterEffect">
                                  <p:stCondLst>
                                    <p:cond delay="0"/>
                                  </p:stCondLst>
                                  <p:childTnLst>
                                    <p:animMotion origin="layout" path="M 2.03699E-6 4.81481E-6 L -0.8049 0.46759 " pathEditMode="relative" rAng="0" ptsTypes="AA">
                                      <p:cBhvr>
                                        <p:cTn id="63" dur="2000" fill="hold"/>
                                        <p:tgtEl>
                                          <p:spTgt spid="49"/>
                                        </p:tgtEl>
                                        <p:attrNameLst>
                                          <p:attrName>ppt_x</p:attrName>
                                          <p:attrName>ppt_y</p:attrName>
                                        </p:attrNameLst>
                                      </p:cBhvr>
                                      <p:rCtr x="-40245" y="23380"/>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1000"/>
                                        <p:tgtEl>
                                          <p:spTgt spid="44"/>
                                        </p:tgtEl>
                                      </p:cBhvr>
                                    </p:animEffect>
                                    <p:anim calcmode="lin" valueType="num">
                                      <p:cBhvr>
                                        <p:cTn id="69" dur="1000" fill="hold"/>
                                        <p:tgtEl>
                                          <p:spTgt spid="44"/>
                                        </p:tgtEl>
                                        <p:attrNameLst>
                                          <p:attrName>ppt_x</p:attrName>
                                        </p:attrNameLst>
                                      </p:cBhvr>
                                      <p:tavLst>
                                        <p:tav tm="0">
                                          <p:val>
                                            <p:strVal val="#ppt_x"/>
                                          </p:val>
                                        </p:tav>
                                        <p:tav tm="100000">
                                          <p:val>
                                            <p:strVal val="#ppt_x"/>
                                          </p:val>
                                        </p:tav>
                                      </p:tavLst>
                                    </p:anim>
                                    <p:anim calcmode="lin" valueType="num">
                                      <p:cBhvr>
                                        <p:cTn id="70" dur="100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7" presetClass="entr" presetSubtype="0" fill="hold" grpId="0" nodeType="after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1000"/>
                                        <p:tgtEl>
                                          <p:spTgt spid="45"/>
                                        </p:tgtEl>
                                      </p:cBhvr>
                                    </p:animEffect>
                                    <p:anim calcmode="lin" valueType="num">
                                      <p:cBhvr>
                                        <p:cTn id="75" dur="1000" fill="hold"/>
                                        <p:tgtEl>
                                          <p:spTgt spid="45"/>
                                        </p:tgtEl>
                                        <p:attrNameLst>
                                          <p:attrName>ppt_x</p:attrName>
                                        </p:attrNameLst>
                                      </p:cBhvr>
                                      <p:tavLst>
                                        <p:tav tm="0">
                                          <p:val>
                                            <p:strVal val="#ppt_x"/>
                                          </p:val>
                                        </p:tav>
                                        <p:tav tm="100000">
                                          <p:val>
                                            <p:strVal val="#ppt_x"/>
                                          </p:val>
                                        </p:tav>
                                      </p:tavLst>
                                    </p:anim>
                                    <p:anim calcmode="lin" valueType="num">
                                      <p:cBhvr>
                                        <p:cTn id="7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50" grpId="0" animBg="1"/>
      <p:bldP spid="51" grpId="0" animBg="1"/>
      <p:bldP spid="52" grpId="0" animBg="1"/>
      <p:bldP spid="54" grpId="0" animBg="1"/>
      <p:bldP spid="55" grpId="0" animBg="1"/>
      <p:bldP spid="56"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p:cNvSpPr>
            <a:spLocks noGrp="1"/>
          </p:cNvSpPr>
          <p:nvPr>
            <p:ph type="sldNum" sz="quarter" idx="12"/>
          </p:nvPr>
        </p:nvSpPr>
        <p:spPr>
          <a:xfrm>
            <a:off x="9297489" y="6453336"/>
            <a:ext cx="2844059" cy="365125"/>
          </a:xfrm>
        </p:spPr>
        <p:txBody>
          <a:bodyPr/>
          <a:lstStyle/>
          <a:p>
            <a:fld id="{81FEFA0A-2F20-4B60-98C6-5FFDA469AA1C}" type="slidenum">
              <a:rPr lang="en-US" b="1" smtClean="0">
                <a:solidFill>
                  <a:schemeClr val="tx2"/>
                </a:solidFill>
              </a:rPr>
              <a:pPr/>
              <a:t>41</a:t>
            </a:fld>
            <a:endParaRPr lang="en-US" b="1" dirty="0">
              <a:solidFill>
                <a:schemeClr val="tx2"/>
              </a:solidFill>
            </a:endParaRPr>
          </a:p>
        </p:txBody>
      </p:sp>
      <p:sp>
        <p:nvSpPr>
          <p:cNvPr id="19" name="Content Placeholder 5"/>
          <p:cNvSpPr>
            <a:spLocks noGrp="1"/>
          </p:cNvSpPr>
          <p:nvPr>
            <p:ph sz="half" idx="1"/>
          </p:nvPr>
        </p:nvSpPr>
        <p:spPr>
          <a:xfrm>
            <a:off x="621208" y="1628800"/>
            <a:ext cx="10945812" cy="1067632"/>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indent="0">
              <a:spcBef>
                <a:spcPts val="0"/>
              </a:spcBef>
              <a:spcAft>
                <a:spcPts val="1000"/>
              </a:spcAft>
              <a:buNone/>
            </a:pPr>
            <a:r>
              <a:rPr lang="en-US" sz="2400" b="1" dirty="0" smtClean="0">
                <a:solidFill>
                  <a:srgbClr val="008080"/>
                </a:solidFill>
                <a:effectLst/>
                <a:latin typeface="Calibri"/>
                <a:ea typeface="Calibri"/>
                <a:cs typeface="Calibri"/>
              </a:rPr>
              <a:t>Exo </a:t>
            </a:r>
            <a:r>
              <a:rPr lang="en-US" sz="2400" b="1" dirty="0">
                <a:solidFill>
                  <a:srgbClr val="008080"/>
                </a:solidFill>
                <a:effectLst/>
                <a:latin typeface="Calibri"/>
                <a:ea typeface="Calibri"/>
                <a:cs typeface="Calibri"/>
              </a:rPr>
              <a:t>19:1</a:t>
            </a:r>
            <a:r>
              <a:rPr lang="en-US" sz="2400" dirty="0">
                <a:effectLst/>
                <a:latin typeface="Calibri"/>
                <a:ea typeface="Calibri"/>
                <a:cs typeface="Calibri"/>
              </a:rPr>
              <a:t>  </a:t>
            </a:r>
            <a:r>
              <a:rPr lang="en-US" sz="2400" dirty="0" smtClean="0">
                <a:effectLst/>
                <a:latin typeface="Calibri"/>
                <a:ea typeface="Calibri"/>
                <a:cs typeface="Calibri"/>
              </a:rPr>
              <a:t>	</a:t>
            </a:r>
            <a:r>
              <a:rPr lang="en-US" sz="32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In </a:t>
            </a:r>
            <a:r>
              <a:rPr lang="en-US" sz="32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the </a:t>
            </a:r>
            <a:r>
              <a:rPr lang="en-US" sz="3200" b="1" u="sng" dirty="0">
                <a:ln>
                  <a:noFill/>
                </a:ln>
                <a:solidFill>
                  <a:srgbClr val="FF0000"/>
                </a:solidFill>
                <a:effectLst>
                  <a:outerShdw blurRad="69850" dist="43180" dir="5400000" sx="0" sy="0">
                    <a:srgbClr val="000000">
                      <a:alpha val="65000"/>
                    </a:srgbClr>
                  </a:outerShdw>
                </a:effectLst>
                <a:latin typeface="Calibri"/>
                <a:ea typeface="Calibri"/>
                <a:cs typeface="Calibri"/>
              </a:rPr>
              <a:t>third month</a:t>
            </a:r>
            <a:r>
              <a:rPr lang="en-US" sz="3200" b="1" dirty="0">
                <a:ln>
                  <a:noFill/>
                </a:ln>
                <a:solidFill>
                  <a:srgbClr val="FF0000"/>
                </a:solidFill>
                <a:effectLst>
                  <a:outerShdw blurRad="69850" dist="43180" dir="5400000" sx="0" sy="0">
                    <a:srgbClr val="000000">
                      <a:alpha val="65000"/>
                    </a:srgbClr>
                  </a:outerShdw>
                </a:effectLst>
                <a:latin typeface="Calibri"/>
                <a:ea typeface="Calibri"/>
                <a:cs typeface="Calibri"/>
              </a:rPr>
              <a:t> </a:t>
            </a:r>
            <a:r>
              <a:rPr lang="en-US" sz="3200" b="1" dirty="0" smtClean="0">
                <a:ln>
                  <a:noFill/>
                </a:ln>
                <a:solidFill>
                  <a:srgbClr val="FF0000"/>
                </a:solidFill>
                <a:effectLst>
                  <a:outerShdw blurRad="69850" dist="43180" dir="5400000" sx="0" sy="0">
                    <a:srgbClr val="000000">
                      <a:alpha val="65000"/>
                    </a:srgbClr>
                  </a:outerShdw>
                </a:effectLst>
                <a:latin typeface="Calibri"/>
                <a:ea typeface="Calibri"/>
                <a:cs typeface="Calibri"/>
              </a:rPr>
              <a:t>-</a:t>
            </a:r>
            <a:br>
              <a:rPr lang="en-US" sz="3200" b="1" dirty="0" smtClean="0">
                <a:ln>
                  <a:noFill/>
                </a:ln>
                <a:solidFill>
                  <a:srgbClr val="FF0000"/>
                </a:solidFill>
                <a:effectLst>
                  <a:outerShdw blurRad="69850" dist="43180" dir="5400000" sx="0" sy="0">
                    <a:srgbClr val="000000">
                      <a:alpha val="65000"/>
                    </a:srgbClr>
                  </a:outerShdw>
                </a:effectLst>
                <a:latin typeface="Calibri"/>
                <a:ea typeface="Calibri"/>
                <a:cs typeface="Calibri"/>
              </a:rPr>
            </a:br>
            <a:r>
              <a:rPr lang="en-US" sz="3200" b="1" u="sng"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after</a:t>
            </a:r>
            <a:r>
              <a:rPr lang="en-US" sz="32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 </a:t>
            </a:r>
            <a:r>
              <a:rPr lang="en-US" sz="32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the </a:t>
            </a:r>
            <a:r>
              <a:rPr lang="en-US" sz="32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children of </a:t>
            </a:r>
            <a:r>
              <a:rPr lang="en-US" sz="32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Israe</a:t>
            </a:r>
            <a:r>
              <a:rPr lang="en-US" sz="32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l </a:t>
            </a:r>
            <a:r>
              <a:rPr lang="en-US" sz="32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had come out of the land </a:t>
            </a:r>
            <a:r>
              <a:rPr lang="en-US" sz="32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of </a:t>
            </a:r>
            <a:r>
              <a:rPr lang="en-US" sz="32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Egypt …</a:t>
            </a:r>
            <a:endParaRPr lang="en-US" sz="3200" b="1"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endParaRPr>
          </a:p>
        </p:txBody>
      </p:sp>
      <p:sp>
        <p:nvSpPr>
          <p:cNvPr id="20" name="Content Placeholder 5"/>
          <p:cNvSpPr>
            <a:spLocks noGrp="1"/>
          </p:cNvSpPr>
          <p:nvPr>
            <p:ph sz="half" idx="1"/>
          </p:nvPr>
        </p:nvSpPr>
        <p:spPr>
          <a:xfrm>
            <a:off x="0" y="332656"/>
            <a:ext cx="12183724" cy="1008112"/>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indent="0" algn="ctr">
              <a:spcBef>
                <a:spcPts val="0"/>
              </a:spcBef>
              <a:spcAft>
                <a:spcPts val="1000"/>
              </a:spcAft>
              <a:buNone/>
            </a:pPr>
            <a:r>
              <a:rPr lang="en-US" sz="5400" b="1" dirty="0" smtClean="0">
                <a:solidFill>
                  <a:srgbClr val="008080"/>
                </a:solidFill>
                <a:effectLst/>
                <a:latin typeface="Calibri"/>
                <a:ea typeface="Calibri"/>
                <a:cs typeface="Calibri"/>
              </a:rPr>
              <a:t>Moving to the </a:t>
            </a:r>
            <a:r>
              <a:rPr lang="en-US" sz="5400" b="1" dirty="0" smtClean="0">
                <a:solidFill>
                  <a:srgbClr val="874141"/>
                </a:solidFill>
                <a:effectLst>
                  <a:glow rad="127000">
                    <a:srgbClr val="FFFF00"/>
                  </a:glow>
                </a:effectLst>
                <a:latin typeface="Calibri"/>
                <a:ea typeface="Calibri"/>
                <a:cs typeface="Calibri"/>
              </a:rPr>
              <a:t>3</a:t>
            </a:r>
            <a:r>
              <a:rPr lang="en-US" sz="5400" b="1" baseline="30000" dirty="0" smtClean="0">
                <a:solidFill>
                  <a:srgbClr val="874141"/>
                </a:solidFill>
                <a:effectLst>
                  <a:glow rad="127000">
                    <a:srgbClr val="FFFF00"/>
                  </a:glow>
                </a:effectLst>
                <a:latin typeface="Calibri"/>
                <a:ea typeface="Calibri"/>
                <a:cs typeface="Calibri"/>
              </a:rPr>
              <a:t>rd</a:t>
            </a:r>
            <a:r>
              <a:rPr lang="en-US" sz="5400" b="1" dirty="0" smtClean="0">
                <a:solidFill>
                  <a:srgbClr val="008080"/>
                </a:solidFill>
                <a:effectLst/>
                <a:latin typeface="Calibri"/>
                <a:ea typeface="Calibri"/>
                <a:cs typeface="Calibri"/>
              </a:rPr>
              <a:t> Month - in </a:t>
            </a:r>
            <a:r>
              <a:rPr lang="en-US" sz="6000" b="1" dirty="0" smtClean="0">
                <a:solidFill>
                  <a:schemeClr val="tx2">
                    <a:lumMod val="75000"/>
                    <a:lumOff val="25000"/>
                  </a:schemeClr>
                </a:solidFill>
                <a:effectLst>
                  <a:glow rad="127000">
                    <a:srgbClr val="FFFF00"/>
                  </a:glow>
                </a:effectLst>
                <a:latin typeface="Calibri"/>
                <a:ea typeface="Calibri"/>
                <a:cs typeface="Calibri"/>
              </a:rPr>
              <a:t>CONTEXT!</a:t>
            </a:r>
            <a:r>
              <a:rPr lang="en-US" sz="6000" b="1" dirty="0" smtClean="0">
                <a:solidFill>
                  <a:schemeClr val="tx2">
                    <a:lumMod val="75000"/>
                    <a:lumOff val="25000"/>
                  </a:schemeClr>
                </a:solidFill>
                <a:latin typeface="Calibri"/>
                <a:ea typeface="Calibri"/>
                <a:cs typeface="Calibri"/>
              </a:rPr>
              <a:t> </a:t>
            </a:r>
            <a:endParaRPr lang="en-US" sz="6000" b="1" dirty="0" smtClean="0">
              <a:ln>
                <a:noFill/>
              </a:ln>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endParaRPr>
          </a:p>
        </p:txBody>
      </p:sp>
      <p:sp>
        <p:nvSpPr>
          <p:cNvPr id="21" name="Content Placeholder 5"/>
          <p:cNvSpPr>
            <a:spLocks noGrp="1"/>
          </p:cNvSpPr>
          <p:nvPr>
            <p:ph sz="half" idx="1"/>
          </p:nvPr>
        </p:nvSpPr>
        <p:spPr>
          <a:xfrm>
            <a:off x="1485900" y="2852936"/>
            <a:ext cx="9217026" cy="720080"/>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indent="0" algn="ctr">
              <a:spcBef>
                <a:spcPts val="0"/>
              </a:spcBef>
              <a:spcAft>
                <a:spcPts val="1000"/>
              </a:spcAft>
              <a:buNone/>
            </a:pPr>
            <a:r>
              <a:rPr lang="en-US" sz="3200" b="1" u="sng"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on </a:t>
            </a:r>
            <a:r>
              <a:rPr lang="en-US" sz="3200" b="1" u="sng"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this</a:t>
            </a:r>
            <a:r>
              <a:rPr lang="en-US" sz="32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a:t>
            </a:r>
            <a:r>
              <a:rPr lang="en-US" sz="3200" dirty="0">
                <a:ln>
                  <a:noFill/>
                </a:ln>
                <a:solidFill>
                  <a:srgbClr val="FF0000"/>
                </a:solidFill>
                <a:effectLst>
                  <a:outerShdw blurRad="69850" dist="43180" dir="5400000" sx="0" sy="0">
                    <a:srgbClr val="000000">
                      <a:alpha val="65000"/>
                    </a:srgbClr>
                  </a:outerShdw>
                </a:effectLst>
                <a:latin typeface="Calibri"/>
                <a:ea typeface="Calibri"/>
                <a:cs typeface="Calibri"/>
              </a:rPr>
              <a:t>[same]</a:t>
            </a:r>
            <a:r>
              <a:rPr lang="en-US" sz="3200" b="1" dirty="0">
                <a:ln>
                  <a:noFill/>
                </a:ln>
                <a:solidFill>
                  <a:srgbClr val="FF0000"/>
                </a:solidFill>
                <a:effectLst>
                  <a:outerShdw blurRad="69850" dist="43180" dir="5400000" sx="0" sy="0">
                    <a:srgbClr val="000000">
                      <a:alpha val="65000"/>
                    </a:srgbClr>
                  </a:outerShdw>
                </a:effectLst>
                <a:latin typeface="Calibri"/>
                <a:ea typeface="Calibri"/>
                <a:cs typeface="Calibri"/>
              </a:rPr>
              <a:t> </a:t>
            </a:r>
            <a:r>
              <a:rPr lang="en-US" sz="3200" b="1" dirty="0" smtClean="0">
                <a:ln>
                  <a:solidFill>
                    <a:srgbClr val="3333FF"/>
                  </a:solidFill>
                </a:ln>
                <a:gradFill>
                  <a:gsLst>
                    <a:gs pos="0">
                      <a:srgbClr val="A54200"/>
                    </a:gs>
                    <a:gs pos="78000">
                      <a:srgbClr val="FF8C19"/>
                    </a:gs>
                    <a:gs pos="100000">
                      <a:srgbClr val="FFF1E9"/>
                    </a:gs>
                  </a:gsLst>
                  <a:lin ang="5400000" scaled="0"/>
                </a:gradFill>
                <a:effectLst>
                  <a:glow rad="114300">
                    <a:srgbClr val="0000FF"/>
                  </a:glow>
                  <a:outerShdw blurRad="69850" dist="43180" dir="5400000" sx="0" sy="0">
                    <a:srgbClr val="000000">
                      <a:alpha val="65000"/>
                    </a:srgbClr>
                  </a:outerShdw>
                </a:effectLst>
                <a:uFill>
                  <a:solidFill>
                    <a:srgbClr val="0070C0"/>
                  </a:solidFill>
                </a:uFill>
                <a:latin typeface="Arial Black" panose="020B0A04020102020204" pitchFamily="34" charset="0"/>
                <a:ea typeface="Calibri"/>
                <a:cs typeface="Calibri"/>
              </a:rPr>
              <a:t>DAY</a:t>
            </a:r>
            <a:r>
              <a:rPr lang="en-US" sz="3200" b="1" dirty="0" smtClean="0">
                <a:ln>
                  <a:solidFill>
                    <a:srgbClr val="3333FF"/>
                  </a:solidFill>
                </a:ln>
                <a:gradFill>
                  <a:gsLst>
                    <a:gs pos="0">
                      <a:srgbClr val="A54200"/>
                    </a:gs>
                    <a:gs pos="78000">
                      <a:srgbClr val="FF8C19"/>
                    </a:gs>
                    <a:gs pos="100000">
                      <a:srgbClr val="FFF1E9"/>
                    </a:gs>
                  </a:gsLst>
                  <a:lin ang="5400000" scaled="0"/>
                </a:gradFill>
                <a:effectLst>
                  <a:glow rad="127000">
                    <a:srgbClr val="FFFF00"/>
                  </a:glow>
                  <a:outerShdw blurRad="69850" dist="43180" dir="5400000" sx="0" sy="0">
                    <a:srgbClr val="000000">
                      <a:alpha val="65000"/>
                    </a:srgbClr>
                  </a:outerShdw>
                </a:effectLst>
                <a:uFill>
                  <a:solidFill>
                    <a:srgbClr val="0070C0"/>
                  </a:solidFill>
                </a:uFill>
                <a:latin typeface="Calibri"/>
                <a:ea typeface="Calibri"/>
                <a:cs typeface="Calibri"/>
              </a:rPr>
              <a:t>  </a:t>
            </a:r>
            <a:r>
              <a:rPr lang="en-US" sz="3200" b="1" dirty="0" smtClean="0">
                <a:ln>
                  <a:solidFill>
                    <a:srgbClr val="3333FF"/>
                  </a:solid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[yowm]  </a:t>
            </a:r>
            <a:r>
              <a:rPr lang="en-US" sz="3200" b="1" dirty="0" smtClean="0">
                <a:ln>
                  <a:solidFill>
                    <a:srgbClr val="3333FF"/>
                  </a:solidFill>
                </a:ln>
                <a:gradFill>
                  <a:gsLst>
                    <a:gs pos="0">
                      <a:srgbClr val="A54200"/>
                    </a:gs>
                    <a:gs pos="78000">
                      <a:srgbClr val="FF8C19"/>
                    </a:gs>
                    <a:gs pos="100000">
                      <a:srgbClr val="FFF1E9"/>
                    </a:gs>
                  </a:gsLst>
                  <a:lin ang="5400000" scaled="0"/>
                </a:gradFill>
                <a:effectLst>
                  <a:glow rad="127000">
                    <a:srgbClr val="FFFF00"/>
                  </a:glow>
                  <a:outerShdw blurRad="69850" dist="43180" dir="5400000" sx="0" sy="0">
                    <a:srgbClr val="000000">
                      <a:alpha val="65000"/>
                    </a:srgbClr>
                  </a:outerShdw>
                </a:effectLst>
                <a:uFill>
                  <a:solidFill>
                    <a:srgbClr val="0070C0"/>
                  </a:solidFill>
                </a:uFill>
                <a:latin typeface="Calibri"/>
                <a:ea typeface="Calibri"/>
                <a:cs typeface="Calibri"/>
              </a:rPr>
              <a:t>- </a:t>
            </a:r>
            <a:r>
              <a:rPr lang="en-US" sz="3200" dirty="0" smtClean="0">
                <a:solidFill>
                  <a:srgbClr val="7F7F7F"/>
                </a:solidFill>
                <a:effectLst>
                  <a:outerShdw blurRad="69850" dist="43180" dir="5400000" sx="0" sy="0">
                    <a:srgbClr val="000000">
                      <a:alpha val="65000"/>
                    </a:srgbClr>
                  </a:outerShdw>
                </a:effectLst>
                <a:latin typeface="Calibri"/>
                <a:ea typeface="Calibri"/>
                <a:cs typeface="Calibri"/>
              </a:rPr>
              <a:t> </a:t>
            </a:r>
            <a:r>
              <a:rPr lang="en-US" sz="3200" dirty="0" smtClean="0">
                <a:solidFill>
                  <a:schemeClr val="tx2">
                    <a:lumMod val="75000"/>
                    <a:lumOff val="25000"/>
                  </a:schemeClr>
                </a:solidFill>
                <a:effectLst>
                  <a:outerShdw blurRad="69850" dist="43180" dir="5400000" sx="0" sy="0">
                    <a:srgbClr val="000000">
                      <a:alpha val="65000"/>
                    </a:srgbClr>
                  </a:outerShdw>
                </a:effectLst>
                <a:latin typeface="Ravie" pitchFamily="82" charset="0"/>
                <a:ea typeface="Calibri"/>
                <a:cs typeface="Calibri"/>
              </a:rPr>
              <a:t>[Not “</a:t>
            </a:r>
            <a:r>
              <a:rPr lang="en-US" sz="3200" b="1" u="sng" dirty="0" smtClean="0">
                <a:solidFill>
                  <a:schemeClr val="tx2">
                    <a:lumMod val="75000"/>
                    <a:lumOff val="25000"/>
                  </a:schemeClr>
                </a:solidFill>
                <a:effectLst>
                  <a:glow rad="127000">
                    <a:srgbClr val="00FF00"/>
                  </a:glow>
                  <a:outerShdw blurRad="69850" dist="43180" dir="5400000" sx="0" sy="0">
                    <a:srgbClr val="000000">
                      <a:alpha val="65000"/>
                    </a:srgbClr>
                  </a:outerShdw>
                </a:effectLst>
                <a:latin typeface="Ravie" pitchFamily="82" charset="0"/>
                <a:ea typeface="Calibri"/>
                <a:cs typeface="Calibri"/>
              </a:rPr>
              <a:t>DATE</a:t>
            </a:r>
            <a:r>
              <a:rPr lang="en-US" sz="3200" dirty="0" smtClean="0">
                <a:solidFill>
                  <a:schemeClr val="tx2">
                    <a:lumMod val="75000"/>
                    <a:lumOff val="25000"/>
                  </a:schemeClr>
                </a:solidFill>
                <a:effectLst>
                  <a:outerShdw blurRad="69850" dist="43180" dir="5400000" sx="0" sy="0">
                    <a:srgbClr val="000000">
                      <a:alpha val="65000"/>
                    </a:srgbClr>
                  </a:outerShdw>
                </a:effectLst>
                <a:latin typeface="Ravie" pitchFamily="82" charset="0"/>
                <a:ea typeface="Calibri"/>
                <a:cs typeface="Calibri"/>
              </a:rPr>
              <a:t>”]</a:t>
            </a:r>
            <a:endParaRPr lang="en-US" sz="3200" b="1" dirty="0" smtClean="0">
              <a:ln>
                <a:noFill/>
              </a:ln>
              <a:solidFill>
                <a:schemeClr val="tx2">
                  <a:lumMod val="75000"/>
                  <a:lumOff val="25000"/>
                </a:schemeClr>
              </a:solidFill>
              <a:effectLst>
                <a:outerShdw blurRad="69850" dist="43180" dir="5400000" sx="0" sy="0">
                  <a:srgbClr val="000000">
                    <a:alpha val="65000"/>
                  </a:srgbClr>
                </a:outerShdw>
              </a:effectLst>
              <a:latin typeface="Ravie" pitchFamily="82" charset="0"/>
              <a:ea typeface="Calibri"/>
              <a:cs typeface="Calibri"/>
            </a:endParaRPr>
          </a:p>
        </p:txBody>
      </p:sp>
      <p:sp>
        <p:nvSpPr>
          <p:cNvPr id="22" name="Content Placeholder 5"/>
          <p:cNvSpPr>
            <a:spLocks noGrp="1"/>
          </p:cNvSpPr>
          <p:nvPr>
            <p:ph sz="half" idx="1"/>
          </p:nvPr>
        </p:nvSpPr>
        <p:spPr>
          <a:xfrm>
            <a:off x="2638028" y="5075313"/>
            <a:ext cx="6912770" cy="732569"/>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prst="angle"/>
            </a:sp3d>
          </a:bodyPr>
          <a:lstStyle/>
          <a:p>
            <a:pPr marL="0" marR="0" indent="0" algn="ctr">
              <a:spcBef>
                <a:spcPts val="0"/>
              </a:spcBef>
              <a:spcAft>
                <a:spcPts val="1000"/>
              </a:spcAft>
              <a:buNone/>
            </a:pPr>
            <a:r>
              <a:rPr lang="en-US" sz="3200" b="1" u="sng"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the</a:t>
            </a:r>
            <a:r>
              <a:rPr lang="en-US" sz="3200" b="1"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y </a:t>
            </a:r>
            <a:r>
              <a:rPr lang="en-US" sz="3200" b="1" u="sng" dirty="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came to the Wilderness of Sinai</a:t>
            </a:r>
            <a:r>
              <a:rPr lang="en-US" sz="3200" b="1"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a:t>
            </a:r>
          </a:p>
        </p:txBody>
      </p:sp>
      <p:sp>
        <p:nvSpPr>
          <p:cNvPr id="23" name="Rounded Rectangle 22"/>
          <p:cNvSpPr/>
          <p:nvPr/>
        </p:nvSpPr>
        <p:spPr>
          <a:xfrm>
            <a:off x="909836" y="3707321"/>
            <a:ext cx="10368556" cy="1234257"/>
          </a:xfrm>
          <a:prstGeom prst="roundRect">
            <a:avLst>
              <a:gd name="adj" fmla="val 50000"/>
            </a:avLst>
          </a:prstGeom>
          <a:gradFill>
            <a:gsLst>
              <a:gs pos="0">
                <a:srgbClr val="03D4A8"/>
              </a:gs>
              <a:gs pos="44000">
                <a:srgbClr val="FFFF00"/>
              </a:gs>
              <a:gs pos="75000">
                <a:srgbClr val="FF99FF"/>
              </a:gs>
            </a:gsLst>
            <a:lin ang="16200000" scaled="0"/>
          </a:gradFill>
          <a:ln w="38100">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274320" lvl="0" indent="-274320" algn="ctr">
              <a:spcAft>
                <a:spcPts val="1000"/>
              </a:spcAft>
            </a:pPr>
            <a:r>
              <a:rPr lang="en-US" sz="2000" b="1"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The same 24 Hr. cycle of the week as the </a:t>
            </a:r>
            <a:r>
              <a:rPr lang="en-US" sz="2000" b="1" u="sng"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actual EXIT</a:t>
            </a:r>
            <a:r>
              <a:rPr lang="en-US" sz="2000" b="1"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 from Mitsrayim</a:t>
            </a:r>
            <a:r>
              <a:rPr lang="en-US" sz="24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a:t>
            </a:r>
          </a:p>
          <a:p>
            <a:pPr marL="274320" lvl="0" indent="-274320" algn="ctr">
              <a:spcAft>
                <a:spcPts val="1000"/>
              </a:spcAft>
            </a:pPr>
            <a:r>
              <a:rPr lang="en-US" sz="36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 The </a:t>
            </a:r>
            <a:r>
              <a:rPr lang="en-US" sz="3600" b="1"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EXIT</a:t>
            </a:r>
            <a:r>
              <a:rPr lang="en-US" sz="36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 occurred on a </a:t>
            </a:r>
            <a:r>
              <a:rPr lang="en-US" sz="3600" b="1" dirty="0" smtClean="0">
                <a:solidFill>
                  <a:schemeClr val="tx2">
                    <a:lumMod val="75000"/>
                    <a:lumOff val="25000"/>
                  </a:schemeClr>
                </a:solidFill>
                <a:effectLst>
                  <a:glow rad="228600">
                    <a:srgbClr val="5ED8E8"/>
                  </a:glow>
                  <a:outerShdw blurRad="69850" dist="43180" dir="5400000" sx="0" sy="0">
                    <a:srgbClr val="000000">
                      <a:alpha val="65000"/>
                    </a:srgbClr>
                  </a:outerShdw>
                </a:effectLst>
                <a:latin typeface="Calibri"/>
                <a:ea typeface="Calibri"/>
                <a:cs typeface="Calibri"/>
              </a:rPr>
              <a:t>4</a:t>
            </a:r>
            <a:r>
              <a:rPr lang="en-US" sz="3600" b="1" baseline="30000" dirty="0" smtClean="0">
                <a:solidFill>
                  <a:schemeClr val="tx2">
                    <a:lumMod val="75000"/>
                    <a:lumOff val="25000"/>
                  </a:schemeClr>
                </a:solidFill>
                <a:effectLst>
                  <a:glow rad="228600">
                    <a:srgbClr val="5ED8E8"/>
                  </a:glow>
                  <a:outerShdw blurRad="69850" dist="43180" dir="5400000" sx="0" sy="0">
                    <a:srgbClr val="000000">
                      <a:alpha val="65000"/>
                    </a:srgbClr>
                  </a:outerShdw>
                </a:effectLst>
                <a:latin typeface="Calibri"/>
                <a:ea typeface="Calibri"/>
                <a:cs typeface="Calibri"/>
              </a:rPr>
              <a:t>th</a:t>
            </a:r>
            <a:r>
              <a:rPr lang="en-US" sz="3600" b="1" dirty="0" smtClean="0">
                <a:solidFill>
                  <a:schemeClr val="tx2">
                    <a:lumMod val="75000"/>
                    <a:lumOff val="25000"/>
                  </a:schemeClr>
                </a:solidFill>
                <a:effectLst>
                  <a:glow rad="228600">
                    <a:srgbClr val="5ED8E8"/>
                  </a:glow>
                  <a:outerShdw blurRad="69850" dist="43180" dir="5400000" sx="0" sy="0">
                    <a:srgbClr val="000000">
                      <a:alpha val="65000"/>
                    </a:srgbClr>
                  </a:outerShdw>
                </a:effectLst>
                <a:latin typeface="Calibri"/>
                <a:ea typeface="Calibri"/>
                <a:cs typeface="Calibri"/>
              </a:rPr>
              <a:t> cycle </a:t>
            </a:r>
            <a:r>
              <a:rPr lang="en-US" sz="36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of the week! </a:t>
            </a:r>
            <a:endParaRPr lang="en-US" sz="3600" dirty="0">
              <a:solidFill>
                <a:schemeClr val="tx2">
                  <a:lumMod val="75000"/>
                  <a:lumOff val="25000"/>
                </a:schemeClr>
              </a:solidFill>
              <a:latin typeface="Calibri"/>
              <a:ea typeface="Calibri"/>
              <a:cs typeface="Times New Roman"/>
            </a:endParaRPr>
          </a:p>
        </p:txBody>
      </p:sp>
      <p:pic>
        <p:nvPicPr>
          <p:cNvPr id="24" name="Picture 9"/>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0486900" y="2492896"/>
            <a:ext cx="1367253" cy="1403553"/>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5"/>
          <p:cNvSpPr>
            <a:spLocks noGrp="1"/>
          </p:cNvSpPr>
          <p:nvPr>
            <p:ph sz="half" idx="1"/>
          </p:nvPr>
        </p:nvSpPr>
        <p:spPr>
          <a:xfrm>
            <a:off x="428430" y="5933600"/>
            <a:ext cx="11326246" cy="732569"/>
          </a:xfrm>
          <a:prstGeom prst="rect">
            <a:avLst/>
          </a:prstGeom>
          <a:solidFill>
            <a:srgbClr val="99FFCC"/>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prst="angle"/>
            </a:sp3d>
          </a:bodyPr>
          <a:lstStyle/>
          <a:p>
            <a:pPr marL="0" marR="0" indent="0" algn="ctr">
              <a:spcBef>
                <a:spcPts val="0"/>
              </a:spcBef>
              <a:spcAft>
                <a:spcPts val="1000"/>
              </a:spcAft>
              <a:buNone/>
            </a:pPr>
            <a:r>
              <a:rPr lang="en-US" sz="3200" b="1" u="sng"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Now let’s </a:t>
            </a:r>
            <a:r>
              <a:rPr lang="en-US" sz="2800" b="1" u="sng"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APPLY </a:t>
            </a:r>
            <a:r>
              <a:rPr lang="en-US" sz="3200" b="1" u="sng"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this to some charts and see how it fits Scri</a:t>
            </a:r>
            <a:r>
              <a:rPr lang="en-US" sz="3200" b="1"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p</a:t>
            </a:r>
            <a:r>
              <a:rPr lang="en-US" sz="3200" b="1" u="sng"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ture</a:t>
            </a:r>
            <a:r>
              <a:rPr lang="en-US" sz="3200" b="1"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a:t>
            </a:r>
          </a:p>
        </p:txBody>
      </p:sp>
      <p:sp>
        <p:nvSpPr>
          <p:cNvPr id="28" name="Rounded Rectangle 27"/>
          <p:cNvSpPr/>
          <p:nvPr/>
        </p:nvSpPr>
        <p:spPr>
          <a:xfrm>
            <a:off x="158388" y="3070768"/>
            <a:ext cx="540085" cy="2415096"/>
          </a:xfrm>
          <a:prstGeom prst="roundRect">
            <a:avLst/>
          </a:prstGeom>
          <a:solidFill>
            <a:schemeClr val="tx1">
              <a:lumMod val="10000"/>
              <a:lumOff val="90000"/>
            </a:schemeClr>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5D2D2D"/>
                  </a:solidFill>
                </a:ln>
                <a:solidFill>
                  <a:srgbClr val="5D2D2D"/>
                </a:solidFill>
                <a:latin typeface="Arial Rounded MT Bold" pitchFamily="34" charset="0"/>
              </a:rPr>
              <a:t>REV</a:t>
            </a:r>
            <a:br>
              <a:rPr lang="en-CA" sz="2400" dirty="0" smtClean="0">
                <a:ln w="28575">
                  <a:solidFill>
                    <a:srgbClr val="5D2D2D"/>
                  </a:solidFill>
                </a:ln>
                <a:solidFill>
                  <a:srgbClr val="5D2D2D"/>
                </a:solidFill>
                <a:latin typeface="Arial Rounded MT Bold" pitchFamily="34" charset="0"/>
              </a:rPr>
            </a:br>
            <a:r>
              <a:rPr lang="en-CA" sz="2400" dirty="0" smtClean="0">
                <a:ln w="28575">
                  <a:solidFill>
                    <a:srgbClr val="5D2D2D"/>
                  </a:solidFill>
                </a:ln>
                <a:solidFill>
                  <a:srgbClr val="5D2D2D"/>
                </a:solidFill>
                <a:latin typeface="Arial Rounded MT Bold" pitchFamily="34" charset="0"/>
              </a:rPr>
              <a:t>I</a:t>
            </a:r>
            <a:br>
              <a:rPr lang="en-CA" sz="2400" dirty="0" smtClean="0">
                <a:ln w="28575">
                  <a:solidFill>
                    <a:srgbClr val="5D2D2D"/>
                  </a:solidFill>
                </a:ln>
                <a:solidFill>
                  <a:srgbClr val="5D2D2D"/>
                </a:solidFill>
                <a:latin typeface="Arial Rounded MT Bold" pitchFamily="34" charset="0"/>
              </a:rPr>
            </a:br>
            <a:r>
              <a:rPr lang="en-CA" sz="2400" dirty="0" smtClean="0">
                <a:ln w="28575">
                  <a:solidFill>
                    <a:srgbClr val="5D2D2D"/>
                  </a:solidFill>
                </a:ln>
                <a:solidFill>
                  <a:srgbClr val="5D2D2D"/>
                </a:solidFill>
                <a:latin typeface="Arial Rounded MT Bold" pitchFamily="34" charset="0"/>
              </a:rPr>
              <a:t>EW</a:t>
            </a:r>
            <a:endParaRPr lang="en-CA" sz="2400" dirty="0">
              <a:ln w="28575">
                <a:solidFill>
                  <a:srgbClr val="5D2D2D"/>
                </a:solidFill>
              </a:ln>
              <a:solidFill>
                <a:srgbClr val="5D2D2D"/>
              </a:solidFill>
              <a:latin typeface="Arial Rounded MT Bold" pitchFamily="34" charset="0"/>
            </a:endParaRPr>
          </a:p>
        </p:txBody>
      </p:sp>
      <p:sp>
        <p:nvSpPr>
          <p:cNvPr id="2" name="Notched Right Arrow 1"/>
          <p:cNvSpPr/>
          <p:nvPr/>
        </p:nvSpPr>
        <p:spPr>
          <a:xfrm rot="8979916">
            <a:off x="4912268" y="1357599"/>
            <a:ext cx="4079646" cy="1187841"/>
          </a:xfrm>
          <a:prstGeom prst="notchedRightArrow">
            <a:avLst>
              <a:gd name="adj1" fmla="val 50000"/>
              <a:gd name="adj2" fmla="val 125331"/>
            </a:avLst>
          </a:prstGeom>
          <a:solidFill>
            <a:srgbClr val="FF99FF">
              <a:alpha val="37000"/>
            </a:srgbClr>
          </a:solidFill>
          <a:ln w="28575">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42646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1500"/>
                                        <p:tgtEl>
                                          <p:spTgt spid="2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47" presetClass="entr" presetSubtype="0" fill="hold" grpId="0" nodeType="afterEffect">
                                  <p:stCondLst>
                                    <p:cond delay="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500"/>
                                        <p:tgtEl>
                                          <p:spTgt spid="19"/>
                                        </p:tgtEl>
                                      </p:cBhvr>
                                    </p:animEffect>
                                    <p:anim calcmode="lin" valueType="num">
                                      <p:cBhvr>
                                        <p:cTn id="17" dur="1500" fill="hold"/>
                                        <p:tgtEl>
                                          <p:spTgt spid="19"/>
                                        </p:tgtEl>
                                        <p:attrNameLst>
                                          <p:attrName>ppt_x</p:attrName>
                                        </p:attrNameLst>
                                      </p:cBhvr>
                                      <p:tavLst>
                                        <p:tav tm="0">
                                          <p:val>
                                            <p:strVal val="#ppt_x"/>
                                          </p:val>
                                        </p:tav>
                                        <p:tav tm="100000">
                                          <p:val>
                                            <p:strVal val="#ppt_x"/>
                                          </p:val>
                                        </p:tav>
                                      </p:tavLst>
                                    </p:anim>
                                    <p:anim calcmode="lin" valueType="num">
                                      <p:cBhvr>
                                        <p:cTn id="18" dur="1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par>
                          <p:cTn id="29" fill="hold">
                            <p:stCondLst>
                              <p:cond delay="1000"/>
                            </p:stCondLst>
                            <p:childTnLst>
                              <p:par>
                                <p:cTn id="30" presetID="8" presetClass="emph" presetSubtype="0" repeatCount="3000" fill="hold" grpId="1" nodeType="afterEffect">
                                  <p:stCondLst>
                                    <p:cond delay="0"/>
                                  </p:stCondLst>
                                  <p:childTnLst>
                                    <p:animRot by="21600000">
                                      <p:cBhvr>
                                        <p:cTn id="31" dur="500" fill="hold"/>
                                        <p:tgtEl>
                                          <p:spTgt spid="2"/>
                                        </p:tgtEl>
                                        <p:attrNameLst>
                                          <p:attrName>r</p:attrName>
                                        </p:attrNameLst>
                                      </p:cBhvr>
                                    </p:animRo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500" fill="hold"/>
                                        <p:tgtEl>
                                          <p:spTgt spid="24"/>
                                        </p:tgtEl>
                                        <p:attrNameLst>
                                          <p:attrName>ppt_w</p:attrName>
                                        </p:attrNameLst>
                                      </p:cBhvr>
                                      <p:tavLst>
                                        <p:tav tm="0">
                                          <p:val>
                                            <p:fltVal val="0"/>
                                          </p:val>
                                        </p:tav>
                                        <p:tav tm="100000">
                                          <p:val>
                                            <p:strVal val="#ppt_w"/>
                                          </p:val>
                                        </p:tav>
                                      </p:tavLst>
                                    </p:anim>
                                    <p:anim calcmode="lin" valueType="num">
                                      <p:cBhvr>
                                        <p:cTn id="36" dur="1500" fill="hold"/>
                                        <p:tgtEl>
                                          <p:spTgt spid="24"/>
                                        </p:tgtEl>
                                        <p:attrNameLst>
                                          <p:attrName>ppt_h</p:attrName>
                                        </p:attrNameLst>
                                      </p:cBhvr>
                                      <p:tavLst>
                                        <p:tav tm="0">
                                          <p:val>
                                            <p:fltVal val="0"/>
                                          </p:val>
                                        </p:tav>
                                        <p:tav tm="100000">
                                          <p:val>
                                            <p:strVal val="#ppt_h"/>
                                          </p:val>
                                        </p:tav>
                                      </p:tavLst>
                                    </p:anim>
                                    <p:animEffect transition="in" filter="fade">
                                      <p:cBhvr>
                                        <p:cTn id="37" dur="1500"/>
                                        <p:tgtEl>
                                          <p:spTgt spid="24"/>
                                        </p:tgtEl>
                                      </p:cBhvr>
                                    </p:animEffect>
                                  </p:childTnLst>
                                </p:cTn>
                              </p:par>
                            </p:childTnLst>
                          </p:cTn>
                        </p:par>
                        <p:par>
                          <p:cTn id="38" fill="hold">
                            <p:stCondLst>
                              <p:cond delay="4000"/>
                            </p:stCondLst>
                            <p:childTnLst>
                              <p:par>
                                <p:cTn id="39" presetID="47"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250"/>
                                        <p:tgtEl>
                                          <p:spTgt spid="22"/>
                                        </p:tgtEl>
                                      </p:cBhvr>
                                    </p:animEffect>
                                    <p:anim calcmode="lin" valueType="num">
                                      <p:cBhvr>
                                        <p:cTn id="42" dur="1250" fill="hold"/>
                                        <p:tgtEl>
                                          <p:spTgt spid="22"/>
                                        </p:tgtEl>
                                        <p:attrNameLst>
                                          <p:attrName>ppt_x</p:attrName>
                                        </p:attrNameLst>
                                      </p:cBhvr>
                                      <p:tavLst>
                                        <p:tav tm="0">
                                          <p:val>
                                            <p:strVal val="#ppt_x"/>
                                          </p:val>
                                        </p:tav>
                                        <p:tav tm="100000">
                                          <p:val>
                                            <p:strVal val="#ppt_x"/>
                                          </p:val>
                                        </p:tav>
                                      </p:tavLst>
                                    </p:anim>
                                    <p:anim calcmode="lin" valueType="num">
                                      <p:cBhvr>
                                        <p:cTn id="43" dur="1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heckerboard(across)">
                                      <p:cBhvr>
                                        <p:cTn id="48" dur="75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5" grpId="0" animBg="1"/>
      <p:bldP spid="28" grpId="0" animBg="1"/>
      <p:bldP spid="2" grpId="0" animBg="1"/>
      <p:bldP spid="2" grpId="1"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38000">
              <a:srgbClr val="0A128C"/>
            </a:gs>
            <a:gs pos="67000">
              <a:srgbClr val="181CC7"/>
            </a:gs>
            <a:gs pos="79000">
              <a:srgbClr val="7005D4"/>
            </a:gs>
            <a:gs pos="49000">
              <a:srgbClr val="F4A77C"/>
            </a:gs>
            <a:gs pos="87000">
              <a:srgbClr val="874141"/>
            </a:gs>
          </a:gsLst>
          <a:lin ang="10800000" scaled="1"/>
          <a:tileRect/>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339665" y="6499956"/>
            <a:ext cx="2844059" cy="365125"/>
          </a:xfrm>
        </p:spPr>
        <p:txBody>
          <a:bodyPr/>
          <a:lstStyle/>
          <a:p>
            <a:fld id="{81FEFA0A-2F20-4B60-98C6-5FFDA469AA1C}" type="slidenum">
              <a:rPr lang="en-US" smtClean="0">
                <a:solidFill>
                  <a:schemeClr val="tx2"/>
                </a:solidFill>
              </a:rPr>
              <a:pPr/>
              <a:t>42</a:t>
            </a:fld>
            <a:endParaRPr lang="en-US" dirty="0">
              <a:solidFill>
                <a:schemeClr val="tx2"/>
              </a:solidFill>
            </a:endParaRPr>
          </a:p>
        </p:txBody>
      </p:sp>
      <p:sp>
        <p:nvSpPr>
          <p:cNvPr id="7" name="Content Placeholder 5"/>
          <p:cNvSpPr>
            <a:spLocks noGrp="1"/>
          </p:cNvSpPr>
          <p:nvPr>
            <p:ph sz="half" idx="1"/>
          </p:nvPr>
        </p:nvSpPr>
        <p:spPr>
          <a:xfrm>
            <a:off x="333772" y="43742"/>
            <a:ext cx="11665295" cy="604846"/>
          </a:xfrm>
          <a:prstGeom prst="rect">
            <a:avLst/>
          </a:prstGeom>
          <a:noFill/>
          <a:ln w="38100" cap="flat" cmpd="sng" algn="ctr">
            <a:no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indent="0" algn="ctr">
              <a:spcBef>
                <a:spcPts val="0"/>
              </a:spcBef>
              <a:spcAft>
                <a:spcPts val="1000"/>
              </a:spcAft>
              <a:buNone/>
            </a:pPr>
            <a:r>
              <a:rPr lang="en-US" sz="3200" b="1" dirty="0" smtClean="0">
                <a:solidFill>
                  <a:schemeClr val="bg1">
                    <a:lumMod val="95000"/>
                  </a:schemeClr>
                </a:solidFill>
                <a:effectLst/>
                <a:latin typeface="Comic Sans MS" pitchFamily="66" charset="0"/>
                <a:ea typeface="Calibri"/>
                <a:cs typeface="Calibri"/>
              </a:rPr>
              <a:t>Which set of calendars demonstrate the </a:t>
            </a:r>
            <a:r>
              <a:rPr lang="en-US" b="1" dirty="0" smtClean="0">
                <a:solidFill>
                  <a:srgbClr val="874141"/>
                </a:solidFill>
                <a:effectLst>
                  <a:glow rad="127000">
                    <a:srgbClr val="FFFF00"/>
                  </a:glow>
                </a:effectLst>
                <a:latin typeface="Comic Sans MS" pitchFamily="66" charset="0"/>
                <a:ea typeface="Calibri"/>
                <a:cs typeface="Calibri"/>
              </a:rPr>
              <a:t>SAME DAY</a:t>
            </a:r>
            <a:r>
              <a:rPr lang="en-US" sz="3200" b="1" dirty="0" smtClean="0">
                <a:solidFill>
                  <a:srgbClr val="874141"/>
                </a:solidFill>
                <a:effectLst>
                  <a:glow rad="127000">
                    <a:srgbClr val="FFFF00"/>
                  </a:glow>
                </a:effectLst>
                <a:latin typeface="Comic Sans MS" pitchFamily="66" charset="0"/>
                <a:ea typeface="Calibri"/>
                <a:cs typeface="Calibri"/>
              </a:rPr>
              <a:t>?</a:t>
            </a:r>
            <a:r>
              <a:rPr lang="en-US" sz="3200" b="1" dirty="0" smtClean="0">
                <a:solidFill>
                  <a:srgbClr val="008080"/>
                </a:solidFill>
                <a:effectLst/>
                <a:latin typeface="Comic Sans MS" pitchFamily="66" charset="0"/>
                <a:ea typeface="Calibri"/>
                <a:cs typeface="Calibri"/>
              </a:rPr>
              <a:t> </a:t>
            </a:r>
            <a:endParaRPr lang="en-US" sz="3600" b="1" dirty="0" smtClean="0">
              <a:ln>
                <a:noFill/>
              </a:ln>
              <a:solidFill>
                <a:schemeClr val="bg2">
                  <a:lumMod val="25000"/>
                </a:schemeClr>
              </a:solidFill>
              <a:effectLst>
                <a:outerShdw blurRad="69850" dist="43180" dir="5400000" sx="0" sy="0">
                  <a:srgbClr val="000000">
                    <a:alpha val="65000"/>
                  </a:srgbClr>
                </a:outerShdw>
              </a:effectLst>
              <a:latin typeface="Comic Sans MS" pitchFamily="66" charset="0"/>
              <a:ea typeface="Calibri"/>
              <a:cs typeface="Calibri"/>
            </a:endParaRPr>
          </a:p>
        </p:txBody>
      </p:sp>
      <p:pic>
        <p:nvPicPr>
          <p:cNvPr id="8195" name="Picture 3" descr="C:\Users\Rae\Desktop\Month 1 - Leaving Egyp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3772" y="590713"/>
            <a:ext cx="5688632" cy="3053689"/>
          </a:xfrm>
          <a:prstGeom prst="rect">
            <a:avLst/>
          </a:prstGeom>
          <a:noFill/>
          <a:ln w="76200">
            <a:solidFill>
              <a:srgbClr val="7030A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197" name="Picture 5" descr="C:\Users\Rae\Desktop\Month 3 entering sin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3772" y="3873169"/>
            <a:ext cx="5688631" cy="2597413"/>
          </a:xfrm>
          <a:prstGeom prst="rect">
            <a:avLst/>
          </a:prstGeom>
          <a:noFill/>
          <a:ln w="76200">
            <a:solidFill>
              <a:srgbClr val="7030A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6" name="Picture 3" descr="C:\Users\Rae\Desktop\Month 1 - Leaving Egyp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0436" y="588775"/>
            <a:ext cx="5688632" cy="3053689"/>
          </a:xfrm>
          <a:prstGeom prst="rect">
            <a:avLst/>
          </a:prstGeom>
          <a:noFill/>
          <a:ln w="76200">
            <a:solidFill>
              <a:srgbClr val="FF9933"/>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7" name="Picture 5" descr="C:\Users\Rae\Desktop\Month 3 entering sin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0436" y="3881391"/>
            <a:ext cx="5688631" cy="2597413"/>
          </a:xfrm>
          <a:prstGeom prst="rect">
            <a:avLst/>
          </a:prstGeom>
          <a:noFill/>
          <a:ln w="76200">
            <a:solidFill>
              <a:srgbClr val="FF9933"/>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5" name="Rectangle 14"/>
          <p:cNvSpPr/>
          <p:nvPr/>
        </p:nvSpPr>
        <p:spPr>
          <a:xfrm>
            <a:off x="2799824" y="1997567"/>
            <a:ext cx="792088" cy="625212"/>
          </a:xfrm>
          <a:prstGeom prst="rect">
            <a:avLst/>
          </a:prstGeom>
          <a:noFill/>
          <a:ln w="7620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p:cNvSpPr/>
          <p:nvPr/>
        </p:nvSpPr>
        <p:spPr>
          <a:xfrm>
            <a:off x="8729863" y="1997567"/>
            <a:ext cx="344800" cy="227853"/>
          </a:xfrm>
          <a:prstGeom prst="rect">
            <a:avLst/>
          </a:prstGeom>
          <a:noFill/>
          <a:ln w="57150">
            <a:solidFill>
              <a:schemeClr val="accent2">
                <a:lumMod val="50000"/>
              </a:schemeClr>
            </a:solidFill>
          </a:ln>
          <a:effectLst>
            <a:glow rad="50800">
              <a:srgbClr val="00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19050">
                <a:solidFill>
                  <a:schemeClr val="tx1"/>
                </a:solidFill>
              </a:ln>
            </a:endParaRPr>
          </a:p>
        </p:txBody>
      </p:sp>
      <p:pic>
        <p:nvPicPr>
          <p:cNvPr id="20" name="Picture 7" descr="F:\Art on Desktop - 1\All white man clip art\3d white people\white man 320 binoculars purple clipart_14.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667" b="100000" l="2813" r="100000"/>
                    </a14:imgEffect>
                  </a14:imgLayer>
                </a14:imgProps>
              </a:ext>
              <a:ext uri="{28A0092B-C50C-407E-A947-70E740481C1C}">
                <a14:useLocalDpi xmlns:a14="http://schemas.microsoft.com/office/drawing/2010/main"/>
              </a:ext>
            </a:extLst>
          </a:blip>
          <a:srcRect/>
          <a:stretch>
            <a:fillRect/>
          </a:stretch>
        </p:blipFill>
        <p:spPr bwMode="auto">
          <a:xfrm>
            <a:off x="5098975" y="2335035"/>
            <a:ext cx="2219573" cy="3121274"/>
          </a:xfrm>
          <a:prstGeom prst="rect">
            <a:avLst/>
          </a:prstGeom>
          <a:noFill/>
          <a:extLst>
            <a:ext uri="{909E8E84-426E-40DD-AFC4-6F175D3DCCD1}">
              <a14:hiddenFill xmlns:a14="http://schemas.microsoft.com/office/drawing/2010/main">
                <a:solidFill>
                  <a:srgbClr val="FFFFFF"/>
                </a:solidFill>
              </a14:hiddenFill>
            </a:ext>
          </a:extLst>
        </p:spPr>
      </p:pic>
      <p:sp>
        <p:nvSpPr>
          <p:cNvPr id="32" name="Slide Number Placeholder 1"/>
          <p:cNvSpPr txBox="1">
            <a:spLocks/>
          </p:cNvSpPr>
          <p:nvPr/>
        </p:nvSpPr>
        <p:spPr>
          <a:xfrm>
            <a:off x="9299025" y="6482976"/>
            <a:ext cx="284405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rgbClr val="FFFFCC"/>
                </a:solidFill>
              </a:rPr>
              <a:pPr/>
              <a:t>42</a:t>
            </a:fld>
            <a:endParaRPr lang="en-US" b="1" dirty="0">
              <a:solidFill>
                <a:srgbClr val="FFFFCC"/>
              </a:solidFill>
            </a:endParaRPr>
          </a:p>
        </p:txBody>
      </p:sp>
      <p:sp>
        <p:nvSpPr>
          <p:cNvPr id="33" name="Rectangle 32"/>
          <p:cNvSpPr/>
          <p:nvPr/>
        </p:nvSpPr>
        <p:spPr>
          <a:xfrm>
            <a:off x="2797284" y="4331646"/>
            <a:ext cx="792088" cy="777596"/>
          </a:xfrm>
          <a:prstGeom prst="rect">
            <a:avLst/>
          </a:prstGeom>
          <a:noFill/>
          <a:ln w="7620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Up-Down Arrow 33"/>
          <p:cNvSpPr/>
          <p:nvPr/>
        </p:nvSpPr>
        <p:spPr>
          <a:xfrm>
            <a:off x="2895037" y="2707844"/>
            <a:ext cx="600482" cy="1538736"/>
          </a:xfrm>
          <a:prstGeom prst="upDownArrow">
            <a:avLst/>
          </a:prstGeom>
          <a:solidFill>
            <a:srgbClr val="FFFFCC">
              <a:alpha val="64000"/>
            </a:srgbClr>
          </a:solidFill>
          <a:ln w="57150">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ounded Rectangle 36"/>
          <p:cNvSpPr/>
          <p:nvPr/>
        </p:nvSpPr>
        <p:spPr>
          <a:xfrm>
            <a:off x="5091775" y="6442007"/>
            <a:ext cx="2143780" cy="323501"/>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spc="300" dirty="0" smtClean="0">
                <a:ln w="28575">
                  <a:solidFill>
                    <a:srgbClr val="0000FF"/>
                  </a:solidFill>
                </a:ln>
                <a:solidFill>
                  <a:srgbClr val="00FF00"/>
                </a:solidFill>
                <a:latin typeface="Arial Rounded MT Bold" pitchFamily="34" charset="0"/>
              </a:rPr>
              <a:t>REVIEW</a:t>
            </a:r>
            <a:endParaRPr lang="en-CA" sz="3200" spc="300" dirty="0">
              <a:ln w="28575">
                <a:solidFill>
                  <a:srgbClr val="0000FF"/>
                </a:solidFill>
              </a:ln>
              <a:solidFill>
                <a:srgbClr val="00FF00"/>
              </a:solidFill>
              <a:latin typeface="Arial Rounded MT Bold" pitchFamily="34" charset="0"/>
            </a:endParaRPr>
          </a:p>
        </p:txBody>
      </p:sp>
      <p:grpSp>
        <p:nvGrpSpPr>
          <p:cNvPr id="24" name="Group 23"/>
          <p:cNvGrpSpPr/>
          <p:nvPr/>
        </p:nvGrpSpPr>
        <p:grpSpPr>
          <a:xfrm>
            <a:off x="690108" y="4583725"/>
            <a:ext cx="1721930" cy="2008572"/>
            <a:chOff x="0" y="4927035"/>
            <a:chExt cx="1721930" cy="2008572"/>
          </a:xfrm>
        </p:grpSpPr>
        <p:sp>
          <p:nvSpPr>
            <p:cNvPr id="25" name="Oval 24"/>
            <p:cNvSpPr/>
            <p:nvPr/>
          </p:nvSpPr>
          <p:spPr>
            <a:xfrm>
              <a:off x="154169" y="5373216"/>
              <a:ext cx="1341891" cy="690811"/>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8" name="Group 27"/>
            <p:cNvGrpSpPr/>
            <p:nvPr/>
          </p:nvGrpSpPr>
          <p:grpSpPr>
            <a:xfrm>
              <a:off x="0" y="4927035"/>
              <a:ext cx="1721930" cy="2008572"/>
              <a:chOff x="7166834" y="211520"/>
              <a:chExt cx="2301891" cy="2709372"/>
            </a:xfrm>
          </p:grpSpPr>
          <p:pic>
            <p:nvPicPr>
              <p:cNvPr id="31" name="Picture 10" descr="C:\Users\Rae\Desktop\yellow face writing edit.pn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4000" b="89905" l="5157" r="95291"/>
                        </a14:imgEffect>
                      </a14:imgLayer>
                    </a14:imgProps>
                  </a:ext>
                  <a:ext uri="{28A0092B-C50C-407E-A947-70E740481C1C}">
                    <a14:useLocalDpi xmlns:a14="http://schemas.microsoft.com/office/drawing/2010/main"/>
                  </a:ext>
                </a:extLst>
              </a:blip>
              <a:srcRect/>
              <a:stretch>
                <a:fillRect/>
              </a:stretch>
            </p:blipFill>
            <p:spPr bwMode="auto">
              <a:xfrm>
                <a:off x="7166834" y="211520"/>
                <a:ext cx="2301891" cy="2709372"/>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4"/>
              <p:cNvSpPr/>
              <p:nvPr/>
            </p:nvSpPr>
            <p:spPr>
              <a:xfrm>
                <a:off x="8177564" y="2315984"/>
                <a:ext cx="711200" cy="223520"/>
              </a:xfrm>
              <a:custGeom>
                <a:avLst/>
                <a:gdLst>
                  <a:gd name="connsiteX0" fmla="*/ 40640 w 711200"/>
                  <a:gd name="connsiteY0" fmla="*/ 0 h 223520"/>
                  <a:gd name="connsiteX1" fmla="*/ 55880 w 711200"/>
                  <a:gd name="connsiteY1" fmla="*/ 25400 h 223520"/>
                  <a:gd name="connsiteX2" fmla="*/ 60960 w 711200"/>
                  <a:gd name="connsiteY2" fmla="*/ 40640 h 223520"/>
                  <a:gd name="connsiteX3" fmla="*/ 40640 w 711200"/>
                  <a:gd name="connsiteY3" fmla="*/ 45720 h 223520"/>
                  <a:gd name="connsiteX4" fmla="*/ 0 w 711200"/>
                  <a:gd name="connsiteY4" fmla="*/ 50800 h 223520"/>
                  <a:gd name="connsiteX5" fmla="*/ 15240 w 711200"/>
                  <a:gd name="connsiteY5" fmla="*/ 60960 h 223520"/>
                  <a:gd name="connsiteX6" fmla="*/ 50800 w 711200"/>
                  <a:gd name="connsiteY6" fmla="*/ 71120 h 223520"/>
                  <a:gd name="connsiteX7" fmla="*/ 66040 w 711200"/>
                  <a:gd name="connsiteY7" fmla="*/ 81280 h 223520"/>
                  <a:gd name="connsiteX8" fmla="*/ 147320 w 711200"/>
                  <a:gd name="connsiteY8" fmla="*/ 101600 h 223520"/>
                  <a:gd name="connsiteX9" fmla="*/ 187960 w 711200"/>
                  <a:gd name="connsiteY9" fmla="*/ 106680 h 223520"/>
                  <a:gd name="connsiteX10" fmla="*/ 279400 w 711200"/>
                  <a:gd name="connsiteY10" fmla="*/ 121920 h 223520"/>
                  <a:gd name="connsiteX11" fmla="*/ 279400 w 711200"/>
                  <a:gd name="connsiteY11" fmla="*/ 157480 h 223520"/>
                  <a:gd name="connsiteX12" fmla="*/ 248920 w 711200"/>
                  <a:gd name="connsiteY12" fmla="*/ 167640 h 223520"/>
                  <a:gd name="connsiteX13" fmla="*/ 233680 w 711200"/>
                  <a:gd name="connsiteY13" fmla="*/ 172720 h 223520"/>
                  <a:gd name="connsiteX14" fmla="*/ 238760 w 711200"/>
                  <a:gd name="connsiteY14" fmla="*/ 187960 h 223520"/>
                  <a:gd name="connsiteX15" fmla="*/ 279400 w 711200"/>
                  <a:gd name="connsiteY15" fmla="*/ 203200 h 223520"/>
                  <a:gd name="connsiteX16" fmla="*/ 325120 w 711200"/>
                  <a:gd name="connsiteY16" fmla="*/ 198120 h 223520"/>
                  <a:gd name="connsiteX17" fmla="*/ 340360 w 711200"/>
                  <a:gd name="connsiteY17" fmla="*/ 193040 h 223520"/>
                  <a:gd name="connsiteX18" fmla="*/ 375920 w 711200"/>
                  <a:gd name="connsiteY18" fmla="*/ 187960 h 223520"/>
                  <a:gd name="connsiteX19" fmla="*/ 391160 w 711200"/>
                  <a:gd name="connsiteY19" fmla="*/ 182880 h 223520"/>
                  <a:gd name="connsiteX20" fmla="*/ 411480 w 711200"/>
                  <a:gd name="connsiteY20" fmla="*/ 177800 h 223520"/>
                  <a:gd name="connsiteX21" fmla="*/ 441960 w 711200"/>
                  <a:gd name="connsiteY21" fmla="*/ 167640 h 223520"/>
                  <a:gd name="connsiteX22" fmla="*/ 574040 w 711200"/>
                  <a:gd name="connsiteY22" fmla="*/ 177800 h 223520"/>
                  <a:gd name="connsiteX23" fmla="*/ 604520 w 711200"/>
                  <a:gd name="connsiteY23" fmla="*/ 187960 h 223520"/>
                  <a:gd name="connsiteX24" fmla="*/ 655320 w 711200"/>
                  <a:gd name="connsiteY24" fmla="*/ 198120 h 223520"/>
                  <a:gd name="connsiteX25" fmla="*/ 675640 w 711200"/>
                  <a:gd name="connsiteY25" fmla="*/ 208280 h 223520"/>
                  <a:gd name="connsiteX26" fmla="*/ 711200 w 711200"/>
                  <a:gd name="connsiteY26" fmla="*/ 223520 h 22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1200" h="223520">
                    <a:moveTo>
                      <a:pt x="40640" y="0"/>
                    </a:moveTo>
                    <a:cubicBezTo>
                      <a:pt x="45720" y="8467"/>
                      <a:pt x="51464" y="16569"/>
                      <a:pt x="55880" y="25400"/>
                    </a:cubicBezTo>
                    <a:cubicBezTo>
                      <a:pt x="58275" y="30189"/>
                      <a:pt x="64173" y="36356"/>
                      <a:pt x="60960" y="40640"/>
                    </a:cubicBezTo>
                    <a:cubicBezTo>
                      <a:pt x="56771" y="46225"/>
                      <a:pt x="47527" y="44572"/>
                      <a:pt x="40640" y="45720"/>
                    </a:cubicBezTo>
                    <a:cubicBezTo>
                      <a:pt x="27174" y="47964"/>
                      <a:pt x="13547" y="49107"/>
                      <a:pt x="0" y="50800"/>
                    </a:cubicBezTo>
                    <a:cubicBezTo>
                      <a:pt x="5080" y="54187"/>
                      <a:pt x="9779" y="58230"/>
                      <a:pt x="15240" y="60960"/>
                    </a:cubicBezTo>
                    <a:cubicBezTo>
                      <a:pt x="22528" y="64604"/>
                      <a:pt x="44289" y="69492"/>
                      <a:pt x="50800" y="71120"/>
                    </a:cubicBezTo>
                    <a:cubicBezTo>
                      <a:pt x="55880" y="74507"/>
                      <a:pt x="60461" y="78800"/>
                      <a:pt x="66040" y="81280"/>
                    </a:cubicBezTo>
                    <a:cubicBezTo>
                      <a:pt x="87677" y="90896"/>
                      <a:pt x="126694" y="99022"/>
                      <a:pt x="147320" y="101600"/>
                    </a:cubicBezTo>
                    <a:cubicBezTo>
                      <a:pt x="160867" y="103293"/>
                      <a:pt x="174494" y="104436"/>
                      <a:pt x="187960" y="106680"/>
                    </a:cubicBezTo>
                    <a:cubicBezTo>
                      <a:pt x="303497" y="125936"/>
                      <a:pt x="181029" y="109624"/>
                      <a:pt x="279400" y="121920"/>
                    </a:cubicBezTo>
                    <a:cubicBezTo>
                      <a:pt x="282702" y="131825"/>
                      <a:pt x="290976" y="147558"/>
                      <a:pt x="279400" y="157480"/>
                    </a:cubicBezTo>
                    <a:cubicBezTo>
                      <a:pt x="271269" y="164450"/>
                      <a:pt x="259080" y="164253"/>
                      <a:pt x="248920" y="167640"/>
                    </a:cubicBezTo>
                    <a:lnTo>
                      <a:pt x="233680" y="172720"/>
                    </a:lnTo>
                    <a:cubicBezTo>
                      <a:pt x="235373" y="177800"/>
                      <a:pt x="235415" y="183779"/>
                      <a:pt x="238760" y="187960"/>
                    </a:cubicBezTo>
                    <a:cubicBezTo>
                      <a:pt x="248726" y="200418"/>
                      <a:pt x="265631" y="200446"/>
                      <a:pt x="279400" y="203200"/>
                    </a:cubicBezTo>
                    <a:cubicBezTo>
                      <a:pt x="294640" y="201507"/>
                      <a:pt x="309995" y="200641"/>
                      <a:pt x="325120" y="198120"/>
                    </a:cubicBezTo>
                    <a:cubicBezTo>
                      <a:pt x="330402" y="197240"/>
                      <a:pt x="335109" y="194090"/>
                      <a:pt x="340360" y="193040"/>
                    </a:cubicBezTo>
                    <a:cubicBezTo>
                      <a:pt x="352101" y="190692"/>
                      <a:pt x="364067" y="189653"/>
                      <a:pt x="375920" y="187960"/>
                    </a:cubicBezTo>
                    <a:cubicBezTo>
                      <a:pt x="381000" y="186267"/>
                      <a:pt x="386011" y="184351"/>
                      <a:pt x="391160" y="182880"/>
                    </a:cubicBezTo>
                    <a:cubicBezTo>
                      <a:pt x="397873" y="180962"/>
                      <a:pt x="404793" y="179806"/>
                      <a:pt x="411480" y="177800"/>
                    </a:cubicBezTo>
                    <a:cubicBezTo>
                      <a:pt x="421738" y="174723"/>
                      <a:pt x="441960" y="167640"/>
                      <a:pt x="441960" y="167640"/>
                    </a:cubicBezTo>
                    <a:cubicBezTo>
                      <a:pt x="460866" y="168635"/>
                      <a:pt x="539875" y="169916"/>
                      <a:pt x="574040" y="177800"/>
                    </a:cubicBezTo>
                    <a:cubicBezTo>
                      <a:pt x="584475" y="180208"/>
                      <a:pt x="594018" y="185860"/>
                      <a:pt x="604520" y="187960"/>
                    </a:cubicBezTo>
                    <a:lnTo>
                      <a:pt x="655320" y="198120"/>
                    </a:lnTo>
                    <a:cubicBezTo>
                      <a:pt x="662093" y="201507"/>
                      <a:pt x="668609" y="205468"/>
                      <a:pt x="675640" y="208280"/>
                    </a:cubicBezTo>
                    <a:cubicBezTo>
                      <a:pt x="712031" y="222836"/>
                      <a:pt x="697733" y="210053"/>
                      <a:pt x="711200" y="223520"/>
                    </a:cubicBezTo>
                  </a:path>
                </a:pathLst>
              </a:custGeom>
              <a:ln w="28575">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6" name="Rectangle 35"/>
          <p:cNvSpPr/>
          <p:nvPr/>
        </p:nvSpPr>
        <p:spPr>
          <a:xfrm>
            <a:off x="6426636" y="4320693"/>
            <a:ext cx="792088" cy="289927"/>
          </a:xfrm>
          <a:prstGeom prst="rect">
            <a:avLst/>
          </a:prstGeom>
          <a:noFill/>
          <a:ln w="76200">
            <a:solidFill>
              <a:schemeClr val="accent2">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 name="Straight Arrow Connector 2"/>
          <p:cNvCxnSpPr/>
          <p:nvPr/>
        </p:nvCxnSpPr>
        <p:spPr>
          <a:xfrm flipV="1">
            <a:off x="6531684" y="4717648"/>
            <a:ext cx="152946" cy="738662"/>
          </a:xfrm>
          <a:prstGeom prst="straightConnector1">
            <a:avLst/>
          </a:prstGeom>
          <a:ln w="76200">
            <a:solidFill>
              <a:srgbClr val="FC352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820554" y="1052736"/>
            <a:ext cx="792088" cy="202153"/>
          </a:xfrm>
          <a:prstGeom prst="rect">
            <a:avLst/>
          </a:prstGeom>
          <a:noFill/>
          <a:ln w="19050">
            <a:solidFill>
              <a:srgbClr val="7030A0"/>
            </a:solidFill>
          </a:ln>
          <a:effectLst>
            <a:glow rad="76200">
              <a:srgbClr val="FF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ounded Rectangular Callout 5"/>
          <p:cNvSpPr/>
          <p:nvPr/>
        </p:nvSpPr>
        <p:spPr>
          <a:xfrm>
            <a:off x="2186878" y="5710824"/>
            <a:ext cx="3741814" cy="612648"/>
          </a:xfrm>
          <a:prstGeom prst="wedgeRoundRectCallout">
            <a:avLst>
              <a:gd name="adj1" fmla="val -23322"/>
              <a:gd name="adj2" fmla="val -140651"/>
              <a:gd name="adj3" fmla="val 16667"/>
            </a:avLst>
          </a:prstGeom>
          <a:solidFill>
            <a:srgbClr val="7030A0"/>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dirty="0" smtClean="0">
                <a:solidFill>
                  <a:srgbClr val="FFFF00"/>
                </a:solidFill>
                <a:latin typeface="Comic Sans MS" pitchFamily="66" charset="0"/>
              </a:rPr>
              <a:t>The</a:t>
            </a:r>
            <a:r>
              <a:rPr lang="en-CA" sz="3600" dirty="0" smtClean="0">
                <a:solidFill>
                  <a:srgbClr val="FFFF00"/>
                </a:solidFill>
                <a:latin typeface="Comic Sans MS" pitchFamily="66" charset="0"/>
              </a:rPr>
              <a:t> </a:t>
            </a:r>
            <a:r>
              <a:rPr lang="en-CA" sz="3600" b="1" dirty="0" smtClean="0">
                <a:solidFill>
                  <a:srgbClr val="FFFF00"/>
                </a:solidFill>
                <a:latin typeface="Comic Sans MS" pitchFamily="66" charset="0"/>
              </a:rPr>
              <a:t>Same</a:t>
            </a:r>
            <a:r>
              <a:rPr lang="en-CA" sz="3600" dirty="0" smtClean="0">
                <a:solidFill>
                  <a:srgbClr val="FFFF00"/>
                </a:solidFill>
                <a:latin typeface="Comic Sans MS" pitchFamily="66" charset="0"/>
              </a:rPr>
              <a:t> </a:t>
            </a:r>
            <a:r>
              <a:rPr lang="en-CA" sz="3600" dirty="0" smtClean="0">
                <a:ln w="28575">
                  <a:solidFill>
                    <a:srgbClr val="0000FF"/>
                  </a:solidFill>
                </a:ln>
                <a:solidFill>
                  <a:srgbClr val="FFFF00"/>
                </a:solidFill>
                <a:effectLst>
                  <a:glow rad="127000">
                    <a:srgbClr val="5ED8E8"/>
                  </a:glow>
                </a:effectLst>
                <a:latin typeface="Comic Sans MS" pitchFamily="66" charset="0"/>
              </a:rPr>
              <a:t>D</a:t>
            </a:r>
            <a:r>
              <a:rPr lang="en-CA" sz="2800" dirty="0" smtClean="0">
                <a:ln w="28575">
                  <a:solidFill>
                    <a:srgbClr val="0000FF"/>
                  </a:solidFill>
                </a:ln>
                <a:solidFill>
                  <a:srgbClr val="FFFF00"/>
                </a:solidFill>
                <a:effectLst>
                  <a:glow rad="127000">
                    <a:srgbClr val="5ED8E8"/>
                  </a:glow>
                </a:effectLst>
                <a:latin typeface="Comic Sans MS" pitchFamily="66" charset="0"/>
              </a:rPr>
              <a:t>AY</a:t>
            </a:r>
            <a:r>
              <a:rPr lang="en-CA" sz="3600" dirty="0" smtClean="0">
                <a:ln w="28575">
                  <a:solidFill>
                    <a:srgbClr val="0000FF"/>
                  </a:solidFill>
                </a:ln>
                <a:solidFill>
                  <a:srgbClr val="FFFF00"/>
                </a:solidFill>
                <a:effectLst>
                  <a:glow rad="127000">
                    <a:srgbClr val="5ED8E8"/>
                  </a:glow>
                </a:effectLst>
                <a:latin typeface="Comic Sans MS" pitchFamily="66" charset="0"/>
              </a:rPr>
              <a:t>!</a:t>
            </a:r>
            <a:endParaRPr lang="en-CA" sz="3600" dirty="0">
              <a:ln w="28575">
                <a:solidFill>
                  <a:srgbClr val="0000FF"/>
                </a:solidFill>
              </a:ln>
              <a:solidFill>
                <a:srgbClr val="FFFF00"/>
              </a:solidFill>
              <a:effectLst>
                <a:glow rad="127000">
                  <a:srgbClr val="5ED8E8"/>
                </a:glow>
              </a:effectLst>
              <a:latin typeface="Comic Sans MS" pitchFamily="66" charset="0"/>
            </a:endParaRPr>
          </a:p>
        </p:txBody>
      </p:sp>
      <p:sp>
        <p:nvSpPr>
          <p:cNvPr id="30" name="Rectangle 29"/>
          <p:cNvSpPr/>
          <p:nvPr/>
        </p:nvSpPr>
        <p:spPr>
          <a:xfrm>
            <a:off x="6378739" y="5421539"/>
            <a:ext cx="305891" cy="289626"/>
          </a:xfrm>
          <a:prstGeom prst="rect">
            <a:avLst/>
          </a:prstGeom>
          <a:noFill/>
          <a:ln w="76200">
            <a:solidFill>
              <a:schemeClr val="accent2">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Up-Down Arrow 15"/>
          <p:cNvSpPr/>
          <p:nvPr/>
        </p:nvSpPr>
        <p:spPr>
          <a:xfrm rot="1922009">
            <a:off x="7507152" y="1972452"/>
            <a:ext cx="484354" cy="3702646"/>
          </a:xfrm>
          <a:prstGeom prst="upDownArrow">
            <a:avLst>
              <a:gd name="adj1" fmla="val 42480"/>
              <a:gd name="adj2" fmla="val 124750"/>
            </a:avLst>
          </a:prstGeom>
          <a:solidFill>
            <a:srgbClr val="FFFFCC">
              <a:alpha val="64000"/>
            </a:srgbClr>
          </a:solidFill>
          <a:ln w="57150">
            <a:solidFill>
              <a:srgbClr val="FC352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Arrow Connector 11"/>
          <p:cNvCxnSpPr/>
          <p:nvPr/>
        </p:nvCxnSpPr>
        <p:spPr>
          <a:xfrm>
            <a:off x="3142084" y="1277363"/>
            <a:ext cx="0" cy="654846"/>
          </a:xfrm>
          <a:prstGeom prst="straightConnector1">
            <a:avLst/>
          </a:prstGeom>
          <a:ln w="57150">
            <a:solidFill>
              <a:schemeClr val="tx2">
                <a:lumMod val="75000"/>
                <a:lumOff val="25000"/>
              </a:schemeClr>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909836" y="1255503"/>
            <a:ext cx="1800200" cy="355709"/>
          </a:xfrm>
          <a:prstGeom prst="wedgeRoundRectCallout">
            <a:avLst>
              <a:gd name="adj1" fmla="val 59042"/>
              <a:gd name="adj2" fmla="val 150204"/>
              <a:gd name="adj3" fmla="val 16667"/>
            </a:avLst>
          </a:prstGeom>
          <a:solidFill>
            <a:srgbClr val="FF99FF"/>
          </a:soli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ln>
                  <a:solidFill>
                    <a:srgbClr val="0000FF"/>
                  </a:solidFill>
                </a:ln>
                <a:solidFill>
                  <a:srgbClr val="FFFF00"/>
                </a:solidFill>
                <a:latin typeface="Comic Sans MS" pitchFamily="66" charset="0"/>
              </a:rPr>
              <a:t>The Exit!</a:t>
            </a:r>
            <a:endParaRPr lang="en-CA" sz="2400" b="1" dirty="0">
              <a:ln>
                <a:solidFill>
                  <a:srgbClr val="0000FF"/>
                </a:solidFill>
              </a:ln>
              <a:solidFill>
                <a:srgbClr val="FFFF00"/>
              </a:solidFill>
              <a:latin typeface="Comic Sans MS" pitchFamily="66" charset="0"/>
            </a:endParaRPr>
          </a:p>
        </p:txBody>
      </p:sp>
      <p:sp>
        <p:nvSpPr>
          <p:cNvPr id="41" name="Rounded Rectangular Callout 40"/>
          <p:cNvSpPr/>
          <p:nvPr/>
        </p:nvSpPr>
        <p:spPr>
          <a:xfrm>
            <a:off x="6421060" y="5753449"/>
            <a:ext cx="5467382" cy="612648"/>
          </a:xfrm>
          <a:prstGeom prst="wedgeRoundRectCallout">
            <a:avLst>
              <a:gd name="adj1" fmla="val -46098"/>
              <a:gd name="adj2" fmla="val -76706"/>
              <a:gd name="adj3" fmla="val 16667"/>
            </a:avLst>
          </a:prstGeom>
          <a:solidFill>
            <a:schemeClr val="accent2">
              <a:lumMod val="50000"/>
            </a:schemeClr>
          </a:solidFill>
          <a:ln>
            <a:solidFill>
              <a:srgbClr val="00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smtClean="0">
                <a:solidFill>
                  <a:schemeClr val="bg1"/>
                </a:solidFill>
                <a:latin typeface="Comic Sans MS" pitchFamily="66" charset="0"/>
              </a:rPr>
              <a:t>Same</a:t>
            </a:r>
            <a:r>
              <a:rPr lang="en-CA" sz="3200" dirty="0" smtClean="0">
                <a:solidFill>
                  <a:srgbClr val="FFFF00"/>
                </a:solidFill>
                <a:latin typeface="Comic Sans MS" pitchFamily="66" charset="0"/>
              </a:rPr>
              <a:t> </a:t>
            </a:r>
            <a:r>
              <a:rPr lang="en-CA" sz="3200" dirty="0" smtClean="0">
                <a:ln w="28575">
                  <a:solidFill>
                    <a:srgbClr val="0000FF"/>
                  </a:solidFill>
                </a:ln>
                <a:solidFill>
                  <a:srgbClr val="00FF00"/>
                </a:solidFill>
                <a:effectLst>
                  <a:glow rad="101600">
                    <a:srgbClr val="FF99FF"/>
                  </a:glow>
                </a:effectLst>
                <a:latin typeface="Comic Sans MS" pitchFamily="66" charset="0"/>
              </a:rPr>
              <a:t>DATE, </a:t>
            </a:r>
            <a:r>
              <a:rPr lang="en-CA" sz="2800" b="1" dirty="0" smtClean="0">
                <a:solidFill>
                  <a:schemeClr val="bg1"/>
                </a:solidFill>
                <a:latin typeface="Comic Sans MS" pitchFamily="66" charset="0"/>
              </a:rPr>
              <a:t>different day!</a:t>
            </a:r>
            <a:endParaRPr lang="en-CA" sz="2800" b="1" dirty="0">
              <a:solidFill>
                <a:schemeClr val="bg1"/>
              </a:solidFill>
              <a:latin typeface="Comic Sans MS" pitchFamily="66" charset="0"/>
            </a:endParaRPr>
          </a:p>
        </p:txBody>
      </p:sp>
      <p:pic>
        <p:nvPicPr>
          <p:cNvPr id="4101" name="Picture 5" descr="C:\Users\Rae\Desktop\yellow face head scratch clear.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395665">
            <a:off x="10789123" y="4649129"/>
            <a:ext cx="1368452" cy="1264291"/>
          </a:xfrm>
          <a:prstGeom prst="rect">
            <a:avLst/>
          </a:prstGeom>
          <a:noFill/>
          <a:extLst>
            <a:ext uri="{909E8E84-426E-40DD-AFC4-6F175D3DCCD1}">
              <a14:hiddenFill xmlns:a14="http://schemas.microsoft.com/office/drawing/2010/main">
                <a:solidFill>
                  <a:srgbClr val="FFFFFF"/>
                </a:solidFill>
              </a14:hiddenFill>
            </a:ext>
          </a:extLst>
        </p:spPr>
      </p:pic>
      <p:sp>
        <p:nvSpPr>
          <p:cNvPr id="4" name="Plaque 3"/>
          <p:cNvSpPr/>
          <p:nvPr/>
        </p:nvSpPr>
        <p:spPr>
          <a:xfrm>
            <a:off x="46300" y="46300"/>
            <a:ext cx="690108" cy="764704"/>
          </a:xfrm>
          <a:prstGeom prst="plaque">
            <a:avLst>
              <a:gd name="adj" fmla="val 14990"/>
            </a:avLst>
          </a:prstGeom>
          <a:solidFill>
            <a:srgbClr val="FFFFCC"/>
          </a:solidFill>
          <a:ln>
            <a:solidFill>
              <a:srgbClr val="66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3300"/>
                </a:solidFill>
                <a:latin typeface="Comic Sans MS" pitchFamily="66" charset="0"/>
              </a:rPr>
              <a:t>#1</a:t>
            </a:r>
            <a:endParaRPr lang="en-US" b="1" dirty="0">
              <a:solidFill>
                <a:srgbClr val="663300"/>
              </a:solidFill>
              <a:latin typeface="Comic Sans MS" pitchFamily="66" charset="0"/>
            </a:endParaRPr>
          </a:p>
        </p:txBody>
      </p:sp>
      <p:sp>
        <p:nvSpPr>
          <p:cNvPr id="44" name="Plaque 43"/>
          <p:cNvSpPr/>
          <p:nvPr/>
        </p:nvSpPr>
        <p:spPr>
          <a:xfrm>
            <a:off x="11450199" y="72008"/>
            <a:ext cx="690108" cy="764704"/>
          </a:xfrm>
          <a:prstGeom prst="plaque">
            <a:avLst>
              <a:gd name="adj" fmla="val 14990"/>
            </a:avLst>
          </a:prstGeom>
          <a:solidFill>
            <a:srgbClr val="FFFFCC"/>
          </a:solidFill>
          <a:ln>
            <a:solidFill>
              <a:srgbClr val="66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3300"/>
                </a:solidFill>
                <a:latin typeface="Comic Sans MS" pitchFamily="66" charset="0"/>
              </a:rPr>
              <a:t>#2</a:t>
            </a:r>
            <a:endParaRPr lang="en-US" b="1" dirty="0">
              <a:solidFill>
                <a:srgbClr val="663300"/>
              </a:solidFill>
              <a:latin typeface="Comic Sans MS" pitchFamily="66" charset="0"/>
            </a:endParaRPr>
          </a:p>
        </p:txBody>
      </p:sp>
      <p:sp>
        <p:nvSpPr>
          <p:cNvPr id="40" name="Rounded Rectangular Callout 39"/>
          <p:cNvSpPr/>
          <p:nvPr/>
        </p:nvSpPr>
        <p:spPr>
          <a:xfrm>
            <a:off x="7738407" y="5040885"/>
            <a:ext cx="2951263" cy="480781"/>
          </a:xfrm>
          <a:prstGeom prst="wedgeRoundRectCallout">
            <a:avLst>
              <a:gd name="adj1" fmla="val 61347"/>
              <a:gd name="adj2" fmla="val 87266"/>
              <a:gd name="adj3" fmla="val 16667"/>
            </a:avLst>
          </a:prstGeom>
          <a:solidFill>
            <a:srgbClr val="FC3520"/>
          </a:soli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b="1" dirty="0" smtClean="0">
                <a:ln>
                  <a:solidFill>
                    <a:srgbClr val="0000FF"/>
                  </a:solidFill>
                </a:ln>
                <a:solidFill>
                  <a:srgbClr val="FFFF00"/>
                </a:solidFill>
                <a:latin typeface="Comic Sans MS" pitchFamily="66" charset="0"/>
              </a:rPr>
              <a:t>#1 or #2 ??</a:t>
            </a:r>
            <a:endParaRPr lang="en-CA" sz="3200" b="1" dirty="0">
              <a:ln>
                <a:solidFill>
                  <a:srgbClr val="0000FF"/>
                </a:solidFill>
              </a:ln>
              <a:solidFill>
                <a:srgbClr val="FFFF00"/>
              </a:solidFill>
              <a:latin typeface="Comic Sans MS" pitchFamily="66" charset="0"/>
            </a:endParaRPr>
          </a:p>
        </p:txBody>
      </p:sp>
    </p:spTree>
    <p:extLst>
      <p:ext uri="{BB962C8B-B14F-4D97-AF65-F5344CB8AC3E}">
        <p14:creationId xmlns:p14="http://schemas.microsoft.com/office/powerpoint/2010/main" val="13779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360"/>
                                          </p:val>
                                        </p:tav>
                                        <p:tav tm="100000">
                                          <p:val>
                                            <p:fltVal val="0"/>
                                          </p:val>
                                        </p:tav>
                                      </p:tavLst>
                                    </p:anim>
                                    <p:animEffect transition="in" filter="fade">
                                      <p:cBhvr>
                                        <p:cTn id="16" dur="1000"/>
                                        <p:tgtEl>
                                          <p:spTgt spid="4"/>
                                        </p:tgtEl>
                                      </p:cBhvr>
                                    </p:animEffect>
                                  </p:childTnLst>
                                </p:cTn>
                              </p:par>
                            </p:childTnLst>
                          </p:cTn>
                        </p:par>
                        <p:par>
                          <p:cTn id="17" fill="hold">
                            <p:stCondLst>
                              <p:cond delay="2000"/>
                            </p:stCondLst>
                            <p:childTnLst>
                              <p:par>
                                <p:cTn id="18" presetID="49" presetClass="entr" presetSubtype="0" decel="10000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p:cTn id="20" dur="1000" fill="hold"/>
                                        <p:tgtEl>
                                          <p:spTgt spid="44"/>
                                        </p:tgtEl>
                                        <p:attrNameLst>
                                          <p:attrName>ppt_w</p:attrName>
                                        </p:attrNameLst>
                                      </p:cBhvr>
                                      <p:tavLst>
                                        <p:tav tm="0">
                                          <p:val>
                                            <p:fltVal val="0"/>
                                          </p:val>
                                        </p:tav>
                                        <p:tav tm="100000">
                                          <p:val>
                                            <p:strVal val="#ppt_w"/>
                                          </p:val>
                                        </p:tav>
                                      </p:tavLst>
                                    </p:anim>
                                    <p:anim calcmode="lin" valueType="num">
                                      <p:cBhvr>
                                        <p:cTn id="21" dur="1000" fill="hold"/>
                                        <p:tgtEl>
                                          <p:spTgt spid="44"/>
                                        </p:tgtEl>
                                        <p:attrNameLst>
                                          <p:attrName>ppt_h</p:attrName>
                                        </p:attrNameLst>
                                      </p:cBhvr>
                                      <p:tavLst>
                                        <p:tav tm="0">
                                          <p:val>
                                            <p:fltVal val="0"/>
                                          </p:val>
                                        </p:tav>
                                        <p:tav tm="100000">
                                          <p:val>
                                            <p:strVal val="#ppt_h"/>
                                          </p:val>
                                        </p:tav>
                                      </p:tavLst>
                                    </p:anim>
                                    <p:anim calcmode="lin" valueType="num">
                                      <p:cBhvr>
                                        <p:cTn id="22" dur="1000" fill="hold"/>
                                        <p:tgtEl>
                                          <p:spTgt spid="44"/>
                                        </p:tgtEl>
                                        <p:attrNameLst>
                                          <p:attrName>style.rotation</p:attrName>
                                        </p:attrNameLst>
                                      </p:cBhvr>
                                      <p:tavLst>
                                        <p:tav tm="0">
                                          <p:val>
                                            <p:fltVal val="360"/>
                                          </p:val>
                                        </p:tav>
                                        <p:tav tm="100000">
                                          <p:val>
                                            <p:fltVal val="0"/>
                                          </p:val>
                                        </p:tav>
                                      </p:tavLst>
                                    </p:anim>
                                    <p:animEffect transition="in" filter="fade">
                                      <p:cBhvr>
                                        <p:cTn id="23" dur="1000"/>
                                        <p:tgtEl>
                                          <p:spTgt spid="4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1500"/>
                                        <p:tgtEl>
                                          <p:spTgt spid="37"/>
                                        </p:tgtEl>
                                      </p:cBhvr>
                                    </p:animEffect>
                                  </p:childTnLst>
                                </p:cTn>
                              </p:par>
                              <p:par>
                                <p:cTn id="28" presetID="42" presetClass="entr" presetSubtype="0" fill="hold" nodeType="withEffect">
                                  <p:stCondLst>
                                    <p:cond delay="5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750"/>
                                        <p:tgtEl>
                                          <p:spTgt spid="20"/>
                                        </p:tgtEl>
                                      </p:cBhvr>
                                    </p:animEffect>
                                    <p:anim calcmode="lin" valueType="num">
                                      <p:cBhvr>
                                        <p:cTn id="31" dur="1750" fill="hold"/>
                                        <p:tgtEl>
                                          <p:spTgt spid="20"/>
                                        </p:tgtEl>
                                        <p:attrNameLst>
                                          <p:attrName>ppt_x</p:attrName>
                                        </p:attrNameLst>
                                      </p:cBhvr>
                                      <p:tavLst>
                                        <p:tav tm="0">
                                          <p:val>
                                            <p:strVal val="#ppt_x"/>
                                          </p:val>
                                        </p:tav>
                                        <p:tav tm="100000">
                                          <p:val>
                                            <p:strVal val="#ppt_x"/>
                                          </p:val>
                                        </p:tav>
                                      </p:tavLst>
                                    </p:anim>
                                    <p:anim calcmode="lin" valueType="num">
                                      <p:cBhvr>
                                        <p:cTn id="32" dur="1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heel(1)">
                                      <p:cBhvr>
                                        <p:cTn id="37" dur="2000"/>
                                        <p:tgtEl>
                                          <p:spTgt spid="38"/>
                                        </p:tgtEl>
                                      </p:cBhvr>
                                    </p:animEffect>
                                  </p:childTnLst>
                                </p:cTn>
                              </p:par>
                            </p:childTnLst>
                          </p:cTn>
                        </p:par>
                        <p:par>
                          <p:cTn id="38" fill="hold">
                            <p:stCondLst>
                              <p:cond delay="2000"/>
                            </p:stCondLst>
                            <p:childTnLst>
                              <p:par>
                                <p:cTn id="39" presetID="31"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par>
                                <p:cTn id="45" presetID="22" presetClass="entr" presetSubtype="1"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8197"/>
                                        </p:tgtEl>
                                        <p:attrNameLst>
                                          <p:attrName>style.visibility</p:attrName>
                                        </p:attrNameLst>
                                      </p:cBhvr>
                                      <p:to>
                                        <p:strVal val="visible"/>
                                      </p:to>
                                    </p:set>
                                    <p:animEffect transition="in" filter="wipe(up)">
                                      <p:cBhvr>
                                        <p:cTn id="52" dur="2000"/>
                                        <p:tgtEl>
                                          <p:spTgt spid="8197"/>
                                        </p:tgtEl>
                                      </p:cBhvr>
                                    </p:animEffect>
                                  </p:childTnLst>
                                </p:cTn>
                              </p:par>
                            </p:childTnLst>
                          </p:cTn>
                        </p:par>
                        <p:par>
                          <p:cTn id="53" fill="hold">
                            <p:stCondLst>
                              <p:cond delay="2000"/>
                            </p:stCondLst>
                            <p:childTnLst>
                              <p:par>
                                <p:cTn id="54" presetID="22" presetClass="entr" presetSubtype="1"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2000"/>
                                        <p:tgtEl>
                                          <p:spTgt spid="34"/>
                                        </p:tgtEl>
                                      </p:cBhvr>
                                    </p:animEffect>
                                  </p:childTnLst>
                                </p:cTn>
                              </p:par>
                            </p:childTnLst>
                          </p:cTn>
                        </p:par>
                        <p:par>
                          <p:cTn id="57" fill="hold">
                            <p:stCondLst>
                              <p:cond delay="4000"/>
                            </p:stCondLst>
                            <p:childTnLst>
                              <p:par>
                                <p:cTn id="58" presetID="21" presetClass="entr" presetSubtype="1"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heel(1)">
                                      <p:cBhvr>
                                        <p:cTn id="60" dur="20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childTnLst>
                          </p:cTn>
                        </p:par>
                        <p:par>
                          <p:cTn id="68" fill="hold">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1000" fill="hold"/>
                                        <p:tgtEl>
                                          <p:spTgt spid="29"/>
                                        </p:tgtEl>
                                        <p:attrNameLst>
                                          <p:attrName>ppt_x</p:attrName>
                                        </p:attrNameLst>
                                      </p:cBhvr>
                                      <p:tavLst>
                                        <p:tav tm="0">
                                          <p:val>
                                            <p:strVal val="#ppt_x"/>
                                          </p:val>
                                        </p:tav>
                                        <p:tav tm="100000">
                                          <p:val>
                                            <p:strVal val="#ppt_x"/>
                                          </p:val>
                                        </p:tav>
                                      </p:tavLst>
                                    </p:anim>
                                    <p:anim calcmode="lin" valueType="num">
                                      <p:cBhvr additive="base">
                                        <p:cTn id="72" dur="1000" fill="hold"/>
                                        <p:tgtEl>
                                          <p:spTgt spid="29"/>
                                        </p:tgtEl>
                                        <p:attrNameLst>
                                          <p:attrName>ppt_y</p:attrName>
                                        </p:attrNameLst>
                                      </p:cBhvr>
                                      <p:tavLst>
                                        <p:tav tm="0">
                                          <p:val>
                                            <p:strVal val="1+#ppt_h/2"/>
                                          </p:val>
                                        </p:tav>
                                        <p:tav tm="100000">
                                          <p:val>
                                            <p:strVal val="#ppt_y"/>
                                          </p:val>
                                        </p:tav>
                                      </p:tavLst>
                                    </p:anim>
                                  </p:childTnLst>
                                </p:cTn>
                              </p:par>
                            </p:childTnLst>
                          </p:cTn>
                        </p:par>
                        <p:par>
                          <p:cTn id="73" fill="hold">
                            <p:stCondLst>
                              <p:cond delay="2000"/>
                            </p:stCondLst>
                            <p:childTnLst>
                              <p:par>
                                <p:cTn id="74" presetID="22" presetClass="entr" presetSubtype="1" fill="hold"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up)">
                                      <p:cBhvr>
                                        <p:cTn id="76" dur="2000"/>
                                        <p:tgtEl>
                                          <p:spTgt spid="27"/>
                                        </p:tgtEl>
                                      </p:cBhvr>
                                    </p:animEffect>
                                  </p:childTnLst>
                                </p:cTn>
                              </p:par>
                            </p:childTnLst>
                          </p:cTn>
                        </p:par>
                        <p:par>
                          <p:cTn id="77" fill="hold">
                            <p:stCondLst>
                              <p:cond delay="4000"/>
                            </p:stCondLst>
                            <p:childTnLst>
                              <p:par>
                                <p:cTn id="78" presetID="22" presetClass="entr" presetSubtype="1"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up)">
                                      <p:cBhvr>
                                        <p:cTn id="80" dur="2000"/>
                                        <p:tgtEl>
                                          <p:spTgt spid="16"/>
                                        </p:tgtEl>
                                      </p:cBhvr>
                                    </p:animEffect>
                                  </p:childTnLst>
                                </p:cTn>
                              </p:par>
                            </p:childTnLst>
                          </p:cTn>
                        </p:par>
                        <p:par>
                          <p:cTn id="81" fill="hold">
                            <p:stCondLst>
                              <p:cond delay="6000"/>
                            </p:stCondLst>
                            <p:childTnLst>
                              <p:par>
                                <p:cTn id="82" presetID="21" presetClass="entr" presetSubtype="1" fill="hold" grpId="0"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heel(1)">
                                      <p:cBhvr>
                                        <p:cTn id="84" dur="2000"/>
                                        <p:tgtEl>
                                          <p:spTgt spid="30"/>
                                        </p:tgtEl>
                                      </p:cBhvr>
                                    </p:animEffect>
                                  </p:childTnLst>
                                </p:cTn>
                              </p:par>
                            </p:childTnLst>
                          </p:cTn>
                        </p:par>
                        <p:par>
                          <p:cTn id="85" fill="hold">
                            <p:stCondLst>
                              <p:cond delay="8000"/>
                            </p:stCondLst>
                            <p:childTnLst>
                              <p:par>
                                <p:cTn id="86" presetID="22" presetClass="entr" presetSubtype="4" fill="hold" nodeType="after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wipe(down)">
                                      <p:cBhvr>
                                        <p:cTn id="88" dur="500"/>
                                        <p:tgtEl>
                                          <p:spTgt spid="3"/>
                                        </p:tgtEl>
                                      </p:cBhvr>
                                    </p:animEffect>
                                  </p:childTnLst>
                                </p:cTn>
                              </p:par>
                            </p:childTnLst>
                          </p:cTn>
                        </p:par>
                        <p:par>
                          <p:cTn id="89" fill="hold">
                            <p:stCondLst>
                              <p:cond delay="8500"/>
                            </p:stCondLst>
                            <p:childTnLst>
                              <p:par>
                                <p:cTn id="90" presetID="21" presetClass="entr" presetSubtype="1"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heel(1)">
                                      <p:cBhvr>
                                        <p:cTn id="92" dur="20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blinds(horizontal)">
                                      <p:cBhvr>
                                        <p:cTn id="97" dur="500"/>
                                        <p:tgtEl>
                                          <p:spTgt spid="6"/>
                                        </p:tgtEl>
                                      </p:cBhvr>
                                    </p:animEffect>
                                  </p:childTnLst>
                                </p:cTn>
                              </p:par>
                            </p:childTnLst>
                          </p:cTn>
                        </p:par>
                        <p:par>
                          <p:cTn id="98" fill="hold">
                            <p:stCondLst>
                              <p:cond delay="500"/>
                            </p:stCondLst>
                            <p:childTnLst>
                              <p:par>
                                <p:cTn id="99" presetID="18" presetClass="entr" presetSubtype="12" fill="hold" nodeType="after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strips(downLeft)">
                                      <p:cBhvr>
                                        <p:cTn id="101" dur="1250"/>
                                        <p:tgtEl>
                                          <p:spTgt spid="24"/>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blinds(horizontal)">
                                      <p:cBhvr>
                                        <p:cTn id="106" dur="500"/>
                                        <p:tgtEl>
                                          <p:spTgt spid="41"/>
                                        </p:tgtEl>
                                      </p:cBhvr>
                                    </p:animEffect>
                                  </p:childTnLst>
                                </p:cTn>
                              </p:par>
                            </p:childTnLst>
                          </p:cTn>
                        </p:par>
                        <p:par>
                          <p:cTn id="107" fill="hold">
                            <p:stCondLst>
                              <p:cond delay="500"/>
                            </p:stCondLst>
                            <p:childTnLst>
                              <p:par>
                                <p:cTn id="108" presetID="53" presetClass="entr" presetSubtype="16" fill="hold" nodeType="afterEffect">
                                  <p:stCondLst>
                                    <p:cond delay="0"/>
                                  </p:stCondLst>
                                  <p:childTnLst>
                                    <p:set>
                                      <p:cBhvr>
                                        <p:cTn id="109" dur="1" fill="hold">
                                          <p:stCondLst>
                                            <p:cond delay="0"/>
                                          </p:stCondLst>
                                        </p:cTn>
                                        <p:tgtEl>
                                          <p:spTgt spid="4101"/>
                                        </p:tgtEl>
                                        <p:attrNameLst>
                                          <p:attrName>style.visibility</p:attrName>
                                        </p:attrNameLst>
                                      </p:cBhvr>
                                      <p:to>
                                        <p:strVal val="visible"/>
                                      </p:to>
                                    </p:set>
                                    <p:anim calcmode="lin" valueType="num">
                                      <p:cBhvr>
                                        <p:cTn id="110" dur="1500" fill="hold"/>
                                        <p:tgtEl>
                                          <p:spTgt spid="4101"/>
                                        </p:tgtEl>
                                        <p:attrNameLst>
                                          <p:attrName>ppt_w</p:attrName>
                                        </p:attrNameLst>
                                      </p:cBhvr>
                                      <p:tavLst>
                                        <p:tav tm="0">
                                          <p:val>
                                            <p:fltVal val="0"/>
                                          </p:val>
                                        </p:tav>
                                        <p:tav tm="100000">
                                          <p:val>
                                            <p:strVal val="#ppt_w"/>
                                          </p:val>
                                        </p:tav>
                                      </p:tavLst>
                                    </p:anim>
                                    <p:anim calcmode="lin" valueType="num">
                                      <p:cBhvr>
                                        <p:cTn id="111" dur="1500" fill="hold"/>
                                        <p:tgtEl>
                                          <p:spTgt spid="4101"/>
                                        </p:tgtEl>
                                        <p:attrNameLst>
                                          <p:attrName>ppt_h</p:attrName>
                                        </p:attrNameLst>
                                      </p:cBhvr>
                                      <p:tavLst>
                                        <p:tav tm="0">
                                          <p:val>
                                            <p:fltVal val="0"/>
                                          </p:val>
                                        </p:tav>
                                        <p:tav tm="100000">
                                          <p:val>
                                            <p:strVal val="#ppt_h"/>
                                          </p:val>
                                        </p:tav>
                                      </p:tavLst>
                                    </p:anim>
                                    <p:animEffect transition="in" filter="fade">
                                      <p:cBhvr>
                                        <p:cTn id="112" dur="1500"/>
                                        <p:tgtEl>
                                          <p:spTgt spid="4101"/>
                                        </p:tgtEl>
                                      </p:cBhvr>
                                    </p:animEffect>
                                  </p:childTnLst>
                                </p:cTn>
                              </p:par>
                            </p:childTnLst>
                          </p:cTn>
                        </p:par>
                        <p:par>
                          <p:cTn id="113" fill="hold">
                            <p:stCondLst>
                              <p:cond delay="2000"/>
                            </p:stCondLst>
                            <p:childTnLst>
                              <p:par>
                                <p:cTn id="114" presetID="31" presetClass="entr" presetSubtype="0" fill="hold" grpId="0" nodeType="afterEffect">
                                  <p:stCondLst>
                                    <p:cond delay="0"/>
                                  </p:stCondLst>
                                  <p:childTnLst>
                                    <p:set>
                                      <p:cBhvr>
                                        <p:cTn id="115" dur="1" fill="hold">
                                          <p:stCondLst>
                                            <p:cond delay="0"/>
                                          </p:stCondLst>
                                        </p:cTn>
                                        <p:tgtEl>
                                          <p:spTgt spid="40"/>
                                        </p:tgtEl>
                                        <p:attrNameLst>
                                          <p:attrName>style.visibility</p:attrName>
                                        </p:attrNameLst>
                                      </p:cBhvr>
                                      <p:to>
                                        <p:strVal val="visible"/>
                                      </p:to>
                                    </p:set>
                                    <p:anim calcmode="lin" valueType="num">
                                      <p:cBhvr>
                                        <p:cTn id="116" dur="1000" fill="hold"/>
                                        <p:tgtEl>
                                          <p:spTgt spid="40"/>
                                        </p:tgtEl>
                                        <p:attrNameLst>
                                          <p:attrName>ppt_w</p:attrName>
                                        </p:attrNameLst>
                                      </p:cBhvr>
                                      <p:tavLst>
                                        <p:tav tm="0">
                                          <p:val>
                                            <p:fltVal val="0"/>
                                          </p:val>
                                        </p:tav>
                                        <p:tav tm="100000">
                                          <p:val>
                                            <p:strVal val="#ppt_w"/>
                                          </p:val>
                                        </p:tav>
                                      </p:tavLst>
                                    </p:anim>
                                    <p:anim calcmode="lin" valueType="num">
                                      <p:cBhvr>
                                        <p:cTn id="117" dur="1000" fill="hold"/>
                                        <p:tgtEl>
                                          <p:spTgt spid="40"/>
                                        </p:tgtEl>
                                        <p:attrNameLst>
                                          <p:attrName>ppt_h</p:attrName>
                                        </p:attrNameLst>
                                      </p:cBhvr>
                                      <p:tavLst>
                                        <p:tav tm="0">
                                          <p:val>
                                            <p:fltVal val="0"/>
                                          </p:val>
                                        </p:tav>
                                        <p:tav tm="100000">
                                          <p:val>
                                            <p:strVal val="#ppt_h"/>
                                          </p:val>
                                        </p:tav>
                                      </p:tavLst>
                                    </p:anim>
                                    <p:anim calcmode="lin" valueType="num">
                                      <p:cBhvr>
                                        <p:cTn id="118" dur="1000" fill="hold"/>
                                        <p:tgtEl>
                                          <p:spTgt spid="40"/>
                                        </p:tgtEl>
                                        <p:attrNameLst>
                                          <p:attrName>style.rotation</p:attrName>
                                        </p:attrNameLst>
                                      </p:cBhvr>
                                      <p:tavLst>
                                        <p:tav tm="0">
                                          <p:val>
                                            <p:fltVal val="90"/>
                                          </p:val>
                                        </p:tav>
                                        <p:tav tm="100000">
                                          <p:val>
                                            <p:fltVal val="0"/>
                                          </p:val>
                                        </p:tav>
                                      </p:tavLst>
                                    </p:anim>
                                    <p:animEffect transition="in" filter="fade">
                                      <p:cBhvr>
                                        <p:cTn id="11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animBg="1"/>
      <p:bldP spid="33" grpId="0" animBg="1"/>
      <p:bldP spid="34" grpId="0" animBg="1"/>
      <p:bldP spid="37" grpId="0" animBg="1"/>
      <p:bldP spid="36" grpId="0" animBg="1"/>
      <p:bldP spid="38" grpId="0" animBg="1"/>
      <p:bldP spid="6" grpId="0" animBg="1"/>
      <p:bldP spid="30" grpId="0" animBg="1"/>
      <p:bldP spid="16" grpId="0" animBg="1"/>
      <p:bldP spid="13" grpId="0" animBg="1"/>
      <p:bldP spid="41" grpId="0" animBg="1"/>
      <p:bldP spid="4" grpId="0" animBg="1"/>
      <p:bldP spid="44" grpId="0" animBg="1"/>
      <p:bldP spid="4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38000">
              <a:srgbClr val="0A128C"/>
            </a:gs>
            <a:gs pos="67000">
              <a:srgbClr val="181CC7"/>
            </a:gs>
            <a:gs pos="79000">
              <a:srgbClr val="7005D4"/>
            </a:gs>
            <a:gs pos="49000">
              <a:srgbClr val="F4A77C"/>
            </a:gs>
            <a:gs pos="87000">
              <a:srgbClr val="874141"/>
            </a:gs>
          </a:gsLst>
          <a:lin ang="10800000" scaled="1"/>
          <a:tileRect/>
        </a:gradFill>
        <a:effectLst/>
      </p:bgPr>
    </p:bg>
    <p:spTree>
      <p:nvGrpSpPr>
        <p:cNvPr id="1" name=""/>
        <p:cNvGrpSpPr/>
        <p:nvPr/>
      </p:nvGrpSpPr>
      <p:grpSpPr>
        <a:xfrm>
          <a:off x="0" y="0"/>
          <a:ext cx="0" cy="0"/>
          <a:chOff x="0" y="0"/>
          <a:chExt cx="0" cy="0"/>
        </a:xfrm>
      </p:grpSpPr>
      <p:pic>
        <p:nvPicPr>
          <p:cNvPr id="8198" name="Picture 6" descr="C:\Users\Rae\Desktop\wilderness of sinai.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6279069" y="2517595"/>
            <a:ext cx="5904655" cy="2711148"/>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9339665" y="6499956"/>
            <a:ext cx="2844059" cy="365125"/>
          </a:xfrm>
        </p:spPr>
        <p:txBody>
          <a:bodyPr/>
          <a:lstStyle/>
          <a:p>
            <a:fld id="{81FEFA0A-2F20-4B60-98C6-5FFDA469AA1C}" type="slidenum">
              <a:rPr lang="en-US" smtClean="0">
                <a:solidFill>
                  <a:schemeClr val="tx2"/>
                </a:solidFill>
              </a:rPr>
              <a:pPr/>
              <a:t>43</a:t>
            </a:fld>
            <a:endParaRPr lang="en-US" dirty="0">
              <a:solidFill>
                <a:schemeClr val="tx2"/>
              </a:solidFill>
            </a:endParaRPr>
          </a:p>
        </p:txBody>
      </p:sp>
      <p:sp>
        <p:nvSpPr>
          <p:cNvPr id="7" name="Content Placeholder 5"/>
          <p:cNvSpPr>
            <a:spLocks noGrp="1"/>
          </p:cNvSpPr>
          <p:nvPr>
            <p:ph sz="half" idx="1"/>
          </p:nvPr>
        </p:nvSpPr>
        <p:spPr>
          <a:xfrm>
            <a:off x="6670475" y="332656"/>
            <a:ext cx="5328591" cy="6154507"/>
          </a:xfrm>
          <a:prstGeom prst="rect">
            <a:avLst/>
          </a:prstGeom>
          <a:noFill/>
          <a:ln w="38100" cap="flat" cmpd="sng" algn="ctr">
            <a:no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0" marR="0" indent="0" algn="ctr">
              <a:spcBef>
                <a:spcPts val="0"/>
              </a:spcBef>
              <a:spcAft>
                <a:spcPts val="1000"/>
              </a:spcAft>
              <a:buNone/>
            </a:pPr>
            <a:r>
              <a:rPr lang="en-US" sz="3200" b="1" dirty="0" smtClean="0">
                <a:solidFill>
                  <a:schemeClr val="bg1">
                    <a:lumMod val="95000"/>
                  </a:schemeClr>
                </a:solidFill>
                <a:effectLst/>
                <a:latin typeface="Comic Sans MS" pitchFamily="66" charset="0"/>
                <a:ea typeface="Calibri"/>
                <a:cs typeface="Calibri"/>
              </a:rPr>
              <a:t>This is the ONLY combination that will satisfy </a:t>
            </a:r>
            <a:r>
              <a:rPr lang="en-US" sz="3200" b="1" dirty="0" smtClean="0">
                <a:ln w="38100">
                  <a:solidFill>
                    <a:srgbClr val="0000FF"/>
                  </a:solidFill>
                </a:ln>
                <a:solidFill>
                  <a:schemeClr val="bg1">
                    <a:lumMod val="95000"/>
                  </a:schemeClr>
                </a:solidFill>
                <a:effectLst>
                  <a:glow rad="127000">
                    <a:srgbClr val="00FFCC"/>
                  </a:glow>
                </a:effectLst>
                <a:latin typeface="Arial Black" panose="020B0A04020102020204" pitchFamily="34" charset="0"/>
                <a:ea typeface="Calibri"/>
                <a:cs typeface="Calibri"/>
              </a:rPr>
              <a:t>EVERY</a:t>
            </a:r>
            <a:r>
              <a:rPr lang="en-US" sz="3200" b="1" dirty="0" smtClean="0">
                <a:solidFill>
                  <a:schemeClr val="bg1">
                    <a:lumMod val="95000"/>
                  </a:schemeClr>
                </a:solidFill>
                <a:effectLst/>
                <a:latin typeface="Comic Sans MS" pitchFamily="66" charset="0"/>
                <a:ea typeface="Calibri"/>
                <a:cs typeface="Calibri"/>
              </a:rPr>
              <a:t> requirement of this calendar puzzle.</a:t>
            </a:r>
          </a:p>
          <a:p>
            <a:pPr marL="0" marR="0" indent="0" algn="ctr">
              <a:spcBef>
                <a:spcPts val="0"/>
              </a:spcBef>
              <a:spcAft>
                <a:spcPts val="1000"/>
              </a:spcAft>
              <a:buNone/>
            </a:pPr>
            <a:endParaRPr lang="en-US" sz="2000" b="1" dirty="0" smtClean="0">
              <a:solidFill>
                <a:schemeClr val="bg1">
                  <a:lumMod val="95000"/>
                </a:schemeClr>
              </a:solidFill>
              <a:effectLst/>
              <a:latin typeface="Comic Sans MS" pitchFamily="66" charset="0"/>
              <a:ea typeface="Calibri"/>
              <a:cs typeface="Calibri"/>
            </a:endParaRPr>
          </a:p>
          <a:p>
            <a:pPr marL="0" marR="0" indent="0" algn="ctr">
              <a:spcBef>
                <a:spcPts val="0"/>
              </a:spcBef>
              <a:spcAft>
                <a:spcPts val="1000"/>
              </a:spcAft>
              <a:buNone/>
            </a:pPr>
            <a:r>
              <a:rPr lang="en-US" sz="3200" b="1" dirty="0" smtClean="0">
                <a:ln>
                  <a:noFill/>
                </a:ln>
                <a:solidFill>
                  <a:srgbClr val="5D2D2D"/>
                </a:solidFill>
                <a:effectLst>
                  <a:glow rad="139700">
                    <a:srgbClr val="7030A0">
                      <a:alpha val="40000"/>
                    </a:srgbClr>
                  </a:glow>
                </a:effectLst>
                <a:latin typeface="Comic Sans MS" pitchFamily="66" charset="0"/>
                <a:ea typeface="Calibri"/>
                <a:cs typeface="Calibri"/>
              </a:rPr>
              <a:t>Israel entered the wilderness of Sinai on the same </a:t>
            </a:r>
            <a:r>
              <a:rPr lang="en-US" sz="3200" b="1" dirty="0" smtClean="0">
                <a:ln>
                  <a:noFill/>
                </a:ln>
                <a:solidFill>
                  <a:srgbClr val="5D2D2D"/>
                </a:solidFill>
                <a:effectLst>
                  <a:glow rad="139700">
                    <a:srgbClr val="00CCFF">
                      <a:alpha val="40000"/>
                    </a:srgbClr>
                  </a:glow>
                </a:effectLst>
                <a:latin typeface="Comic Sans MS" pitchFamily="66" charset="0"/>
                <a:ea typeface="Calibri"/>
                <a:cs typeface="Calibri"/>
              </a:rPr>
              <a:t>4</a:t>
            </a:r>
            <a:r>
              <a:rPr lang="en-US" sz="3200" b="1" baseline="30000" dirty="0" smtClean="0">
                <a:ln>
                  <a:noFill/>
                </a:ln>
                <a:solidFill>
                  <a:srgbClr val="5D2D2D"/>
                </a:solidFill>
                <a:effectLst>
                  <a:glow rad="139700">
                    <a:srgbClr val="00CCFF">
                      <a:alpha val="40000"/>
                    </a:srgbClr>
                  </a:glow>
                </a:effectLst>
                <a:latin typeface="Comic Sans MS" pitchFamily="66" charset="0"/>
                <a:ea typeface="Calibri"/>
                <a:cs typeface="Calibri"/>
              </a:rPr>
              <a:t>th</a:t>
            </a:r>
            <a:r>
              <a:rPr lang="en-US" sz="3200" b="1" dirty="0" smtClean="0">
                <a:ln>
                  <a:noFill/>
                </a:ln>
                <a:solidFill>
                  <a:srgbClr val="5D2D2D"/>
                </a:solidFill>
                <a:effectLst>
                  <a:glow rad="139700">
                    <a:srgbClr val="00CCFF">
                      <a:alpha val="40000"/>
                    </a:srgbClr>
                  </a:glow>
                </a:effectLst>
                <a:latin typeface="Comic Sans MS" pitchFamily="66" charset="0"/>
                <a:ea typeface="Calibri"/>
                <a:cs typeface="Calibri"/>
              </a:rPr>
              <a:t> cycle of the week</a:t>
            </a:r>
            <a:r>
              <a:rPr lang="en-US" sz="3200" b="1" dirty="0" smtClean="0">
                <a:ln>
                  <a:noFill/>
                </a:ln>
                <a:solidFill>
                  <a:srgbClr val="5D2D2D"/>
                </a:solidFill>
                <a:effectLst>
                  <a:glow rad="139700">
                    <a:srgbClr val="7030A0">
                      <a:alpha val="40000"/>
                    </a:srgbClr>
                  </a:glow>
                </a:effectLst>
                <a:latin typeface="Comic Sans MS" pitchFamily="66" charset="0"/>
                <a:ea typeface="Calibri"/>
                <a:cs typeface="Calibri"/>
              </a:rPr>
              <a:t> as they left Egypt.</a:t>
            </a:r>
          </a:p>
          <a:p>
            <a:pPr marL="0" marR="0" indent="0" algn="ctr">
              <a:spcBef>
                <a:spcPts val="0"/>
              </a:spcBef>
              <a:spcAft>
                <a:spcPts val="1000"/>
              </a:spcAft>
              <a:buNone/>
            </a:pPr>
            <a:r>
              <a:rPr lang="en-US" sz="32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
            </a:r>
            <a:br>
              <a:rPr lang="en-US" sz="32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br>
            <a:r>
              <a:rPr lang="en-US" sz="32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(It was </a:t>
            </a:r>
            <a:r>
              <a:rPr lang="en-US" sz="3200" b="1" u="sng"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not</a:t>
            </a:r>
            <a:r>
              <a:rPr lang="en-US" sz="32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 the same “</a:t>
            </a:r>
            <a:r>
              <a:rPr lang="en-US" sz="3200" b="1" u="sng"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date</a:t>
            </a:r>
            <a:r>
              <a:rPr lang="en-US" sz="32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 of the month; specifically the 15</a:t>
            </a:r>
            <a:r>
              <a:rPr lang="en-US" sz="3200" b="1" baseline="30000"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th</a:t>
            </a:r>
            <a:r>
              <a:rPr lang="en-US" sz="32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a:t>
            </a:r>
            <a:endParaRPr lang="en-US" sz="3600" b="1" dirty="0" smtClean="0">
              <a:ln>
                <a:noFill/>
              </a:ln>
              <a:solidFill>
                <a:schemeClr val="bg2">
                  <a:lumMod val="25000"/>
                </a:schemeClr>
              </a:solidFill>
              <a:effectLst>
                <a:outerShdw blurRad="69850" dist="43180" dir="5400000" sx="0" sy="0">
                  <a:srgbClr val="000000">
                    <a:alpha val="65000"/>
                  </a:srgbClr>
                </a:outerShdw>
              </a:effectLst>
              <a:latin typeface="Comic Sans MS" pitchFamily="66" charset="0"/>
              <a:ea typeface="Calibri"/>
              <a:cs typeface="Calibri"/>
            </a:endParaRPr>
          </a:p>
        </p:txBody>
      </p:sp>
      <p:pic>
        <p:nvPicPr>
          <p:cNvPr id="8195" name="Picture 3" descr="C:\Users\Rae\Desktop\Month 1 - Leaving Egypt.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7788" y="590713"/>
            <a:ext cx="5688632" cy="3053689"/>
          </a:xfrm>
          <a:prstGeom prst="rect">
            <a:avLst/>
          </a:prstGeom>
          <a:noFill/>
          <a:ln w="76200">
            <a:solidFill>
              <a:srgbClr val="7030A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197" name="Picture 5" descr="C:\Users\Rae\Desktop\Month 3 entering sinai.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7788" y="3873169"/>
            <a:ext cx="5688631" cy="2597413"/>
          </a:xfrm>
          <a:prstGeom prst="rect">
            <a:avLst/>
          </a:prstGeom>
          <a:noFill/>
          <a:ln w="76200">
            <a:solidFill>
              <a:srgbClr val="7030A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5" name="Rectangle 14"/>
          <p:cNvSpPr/>
          <p:nvPr/>
        </p:nvSpPr>
        <p:spPr>
          <a:xfrm>
            <a:off x="2943840" y="1997567"/>
            <a:ext cx="792088" cy="625212"/>
          </a:xfrm>
          <a:prstGeom prst="rect">
            <a:avLst/>
          </a:prstGeom>
          <a:noFill/>
          <a:ln w="7620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0" name="Picture 7" descr="F:\Art on Desktop - 1\All white man clip art\3d white people\white man 320 binoculars purple clipart_14.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667" b="100000" l="2813" r="100000"/>
                    </a14:imgEffect>
                  </a14:imgLayer>
                </a14:imgProps>
              </a:ext>
              <a:ext uri="{28A0092B-C50C-407E-A947-70E740481C1C}">
                <a14:useLocalDpi xmlns:a14="http://schemas.microsoft.com/office/drawing/2010/main"/>
              </a:ext>
            </a:extLst>
          </a:blip>
          <a:srcRect/>
          <a:stretch>
            <a:fillRect/>
          </a:stretch>
        </p:blipFill>
        <p:spPr bwMode="auto">
          <a:xfrm>
            <a:off x="4942285" y="2031250"/>
            <a:ext cx="2592288" cy="3645405"/>
          </a:xfrm>
          <a:prstGeom prst="rect">
            <a:avLst/>
          </a:prstGeom>
          <a:noFill/>
          <a:extLst>
            <a:ext uri="{909E8E84-426E-40DD-AFC4-6F175D3DCCD1}">
              <a14:hiddenFill xmlns:a14="http://schemas.microsoft.com/office/drawing/2010/main">
                <a:solidFill>
                  <a:srgbClr val="FFFFFF"/>
                </a:solidFill>
              </a14:hiddenFill>
            </a:ext>
          </a:extLst>
        </p:spPr>
      </p:pic>
      <p:sp>
        <p:nvSpPr>
          <p:cNvPr id="32" name="Slide Number Placeholder 1"/>
          <p:cNvSpPr txBox="1">
            <a:spLocks/>
          </p:cNvSpPr>
          <p:nvPr/>
        </p:nvSpPr>
        <p:spPr>
          <a:xfrm>
            <a:off x="9262764" y="6453336"/>
            <a:ext cx="284405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rgbClr val="FFFFCC"/>
                </a:solidFill>
              </a:rPr>
              <a:pPr/>
              <a:t>43</a:t>
            </a:fld>
            <a:endParaRPr lang="en-US" b="1" dirty="0">
              <a:solidFill>
                <a:srgbClr val="FFFFCC"/>
              </a:solidFill>
            </a:endParaRPr>
          </a:p>
        </p:txBody>
      </p:sp>
      <p:sp>
        <p:nvSpPr>
          <p:cNvPr id="33" name="Rectangle 32"/>
          <p:cNvSpPr/>
          <p:nvPr/>
        </p:nvSpPr>
        <p:spPr>
          <a:xfrm>
            <a:off x="2941300" y="4570080"/>
            <a:ext cx="792088" cy="539161"/>
          </a:xfrm>
          <a:prstGeom prst="rect">
            <a:avLst/>
          </a:prstGeom>
          <a:noFill/>
          <a:ln w="7620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Up-Down Arrow 33"/>
          <p:cNvSpPr/>
          <p:nvPr/>
        </p:nvSpPr>
        <p:spPr>
          <a:xfrm>
            <a:off x="3039053" y="2707843"/>
            <a:ext cx="600482" cy="1777801"/>
          </a:xfrm>
          <a:prstGeom prst="upDownArrow">
            <a:avLst/>
          </a:prstGeom>
          <a:solidFill>
            <a:srgbClr val="FFFFCC">
              <a:alpha val="64000"/>
            </a:srgbClr>
          </a:solidFill>
          <a:ln w="57150">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ounded Rectangle 23"/>
          <p:cNvSpPr/>
          <p:nvPr/>
        </p:nvSpPr>
        <p:spPr>
          <a:xfrm>
            <a:off x="6454452" y="140040"/>
            <a:ext cx="540085" cy="1977517"/>
          </a:xfrm>
          <a:prstGeom prst="roundRect">
            <a:avLst/>
          </a:prstGeom>
          <a:solidFill>
            <a:schemeClr val="tx1">
              <a:lumMod val="10000"/>
              <a:lumOff val="90000"/>
            </a:schemeClr>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dirty="0" smtClean="0">
                <a:ln w="28575">
                  <a:solidFill>
                    <a:srgbClr val="5D2D2D"/>
                  </a:solidFill>
                </a:ln>
                <a:solidFill>
                  <a:srgbClr val="5D2D2D"/>
                </a:solidFill>
                <a:latin typeface="Arial Rounded MT Bold" pitchFamily="34" charset="0"/>
              </a:rPr>
              <a:t>REV</a:t>
            </a:r>
            <a:br>
              <a:rPr lang="en-CA" sz="2000" dirty="0" smtClean="0">
                <a:ln w="28575">
                  <a:solidFill>
                    <a:srgbClr val="5D2D2D"/>
                  </a:solidFill>
                </a:ln>
                <a:solidFill>
                  <a:srgbClr val="5D2D2D"/>
                </a:solidFill>
                <a:latin typeface="Arial Rounded MT Bold" pitchFamily="34" charset="0"/>
              </a:rPr>
            </a:br>
            <a:r>
              <a:rPr lang="en-CA" sz="2000" dirty="0" smtClean="0">
                <a:ln w="28575">
                  <a:solidFill>
                    <a:srgbClr val="5D2D2D"/>
                  </a:solidFill>
                </a:ln>
                <a:solidFill>
                  <a:srgbClr val="5D2D2D"/>
                </a:solidFill>
                <a:latin typeface="Arial Rounded MT Bold" pitchFamily="34" charset="0"/>
              </a:rPr>
              <a:t>I</a:t>
            </a:r>
            <a:br>
              <a:rPr lang="en-CA" sz="2000" dirty="0" smtClean="0">
                <a:ln w="28575">
                  <a:solidFill>
                    <a:srgbClr val="5D2D2D"/>
                  </a:solidFill>
                </a:ln>
                <a:solidFill>
                  <a:srgbClr val="5D2D2D"/>
                </a:solidFill>
                <a:latin typeface="Arial Rounded MT Bold" pitchFamily="34" charset="0"/>
              </a:rPr>
            </a:br>
            <a:r>
              <a:rPr lang="en-CA" sz="2000" dirty="0" smtClean="0">
                <a:ln w="28575">
                  <a:solidFill>
                    <a:srgbClr val="5D2D2D"/>
                  </a:solidFill>
                </a:ln>
                <a:solidFill>
                  <a:srgbClr val="5D2D2D"/>
                </a:solidFill>
                <a:latin typeface="Arial Rounded MT Bold" pitchFamily="34" charset="0"/>
              </a:rPr>
              <a:t>EW</a:t>
            </a:r>
            <a:endParaRPr lang="en-CA" sz="2000" dirty="0">
              <a:ln w="28575">
                <a:solidFill>
                  <a:srgbClr val="5D2D2D"/>
                </a:solidFill>
              </a:ln>
              <a:solidFill>
                <a:srgbClr val="5D2D2D"/>
              </a:solidFill>
              <a:latin typeface="Arial Rounded MT Bold" pitchFamily="34" charset="0"/>
            </a:endParaRPr>
          </a:p>
        </p:txBody>
      </p:sp>
      <p:grpSp>
        <p:nvGrpSpPr>
          <p:cNvPr id="19" name="Group 18"/>
          <p:cNvGrpSpPr/>
          <p:nvPr/>
        </p:nvGrpSpPr>
        <p:grpSpPr>
          <a:xfrm>
            <a:off x="693812" y="4570080"/>
            <a:ext cx="1721930" cy="2008572"/>
            <a:chOff x="0" y="4927035"/>
            <a:chExt cx="1721930" cy="2008572"/>
          </a:xfrm>
        </p:grpSpPr>
        <p:sp>
          <p:nvSpPr>
            <p:cNvPr id="21" name="Oval 20"/>
            <p:cNvSpPr/>
            <p:nvPr/>
          </p:nvSpPr>
          <p:spPr>
            <a:xfrm>
              <a:off x="154169" y="5373216"/>
              <a:ext cx="1341891" cy="690811"/>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5" name="Group 24"/>
            <p:cNvGrpSpPr/>
            <p:nvPr/>
          </p:nvGrpSpPr>
          <p:grpSpPr>
            <a:xfrm>
              <a:off x="0" y="4927035"/>
              <a:ext cx="1721930" cy="2008572"/>
              <a:chOff x="7166834" y="211520"/>
              <a:chExt cx="2301891" cy="2709372"/>
            </a:xfrm>
          </p:grpSpPr>
          <p:pic>
            <p:nvPicPr>
              <p:cNvPr id="26" name="Picture 10" descr="C:\Users\Rae\Desktop\yellow face writing edit.pn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4000" b="89905" l="5157" r="95291"/>
                        </a14:imgEffect>
                      </a14:imgLayer>
                    </a14:imgProps>
                  </a:ext>
                  <a:ext uri="{28A0092B-C50C-407E-A947-70E740481C1C}">
                    <a14:useLocalDpi xmlns:a14="http://schemas.microsoft.com/office/drawing/2010/main"/>
                  </a:ext>
                </a:extLst>
              </a:blip>
              <a:srcRect/>
              <a:stretch>
                <a:fillRect/>
              </a:stretch>
            </p:blipFill>
            <p:spPr bwMode="auto">
              <a:xfrm>
                <a:off x="7166834" y="211520"/>
                <a:ext cx="2301891" cy="2709372"/>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26"/>
              <p:cNvSpPr/>
              <p:nvPr/>
            </p:nvSpPr>
            <p:spPr>
              <a:xfrm>
                <a:off x="8177564" y="2315984"/>
                <a:ext cx="711200" cy="223520"/>
              </a:xfrm>
              <a:custGeom>
                <a:avLst/>
                <a:gdLst>
                  <a:gd name="connsiteX0" fmla="*/ 40640 w 711200"/>
                  <a:gd name="connsiteY0" fmla="*/ 0 h 223520"/>
                  <a:gd name="connsiteX1" fmla="*/ 55880 w 711200"/>
                  <a:gd name="connsiteY1" fmla="*/ 25400 h 223520"/>
                  <a:gd name="connsiteX2" fmla="*/ 60960 w 711200"/>
                  <a:gd name="connsiteY2" fmla="*/ 40640 h 223520"/>
                  <a:gd name="connsiteX3" fmla="*/ 40640 w 711200"/>
                  <a:gd name="connsiteY3" fmla="*/ 45720 h 223520"/>
                  <a:gd name="connsiteX4" fmla="*/ 0 w 711200"/>
                  <a:gd name="connsiteY4" fmla="*/ 50800 h 223520"/>
                  <a:gd name="connsiteX5" fmla="*/ 15240 w 711200"/>
                  <a:gd name="connsiteY5" fmla="*/ 60960 h 223520"/>
                  <a:gd name="connsiteX6" fmla="*/ 50800 w 711200"/>
                  <a:gd name="connsiteY6" fmla="*/ 71120 h 223520"/>
                  <a:gd name="connsiteX7" fmla="*/ 66040 w 711200"/>
                  <a:gd name="connsiteY7" fmla="*/ 81280 h 223520"/>
                  <a:gd name="connsiteX8" fmla="*/ 147320 w 711200"/>
                  <a:gd name="connsiteY8" fmla="*/ 101600 h 223520"/>
                  <a:gd name="connsiteX9" fmla="*/ 187960 w 711200"/>
                  <a:gd name="connsiteY9" fmla="*/ 106680 h 223520"/>
                  <a:gd name="connsiteX10" fmla="*/ 279400 w 711200"/>
                  <a:gd name="connsiteY10" fmla="*/ 121920 h 223520"/>
                  <a:gd name="connsiteX11" fmla="*/ 279400 w 711200"/>
                  <a:gd name="connsiteY11" fmla="*/ 157480 h 223520"/>
                  <a:gd name="connsiteX12" fmla="*/ 248920 w 711200"/>
                  <a:gd name="connsiteY12" fmla="*/ 167640 h 223520"/>
                  <a:gd name="connsiteX13" fmla="*/ 233680 w 711200"/>
                  <a:gd name="connsiteY13" fmla="*/ 172720 h 223520"/>
                  <a:gd name="connsiteX14" fmla="*/ 238760 w 711200"/>
                  <a:gd name="connsiteY14" fmla="*/ 187960 h 223520"/>
                  <a:gd name="connsiteX15" fmla="*/ 279400 w 711200"/>
                  <a:gd name="connsiteY15" fmla="*/ 203200 h 223520"/>
                  <a:gd name="connsiteX16" fmla="*/ 325120 w 711200"/>
                  <a:gd name="connsiteY16" fmla="*/ 198120 h 223520"/>
                  <a:gd name="connsiteX17" fmla="*/ 340360 w 711200"/>
                  <a:gd name="connsiteY17" fmla="*/ 193040 h 223520"/>
                  <a:gd name="connsiteX18" fmla="*/ 375920 w 711200"/>
                  <a:gd name="connsiteY18" fmla="*/ 187960 h 223520"/>
                  <a:gd name="connsiteX19" fmla="*/ 391160 w 711200"/>
                  <a:gd name="connsiteY19" fmla="*/ 182880 h 223520"/>
                  <a:gd name="connsiteX20" fmla="*/ 411480 w 711200"/>
                  <a:gd name="connsiteY20" fmla="*/ 177800 h 223520"/>
                  <a:gd name="connsiteX21" fmla="*/ 441960 w 711200"/>
                  <a:gd name="connsiteY21" fmla="*/ 167640 h 223520"/>
                  <a:gd name="connsiteX22" fmla="*/ 574040 w 711200"/>
                  <a:gd name="connsiteY22" fmla="*/ 177800 h 223520"/>
                  <a:gd name="connsiteX23" fmla="*/ 604520 w 711200"/>
                  <a:gd name="connsiteY23" fmla="*/ 187960 h 223520"/>
                  <a:gd name="connsiteX24" fmla="*/ 655320 w 711200"/>
                  <a:gd name="connsiteY24" fmla="*/ 198120 h 223520"/>
                  <a:gd name="connsiteX25" fmla="*/ 675640 w 711200"/>
                  <a:gd name="connsiteY25" fmla="*/ 208280 h 223520"/>
                  <a:gd name="connsiteX26" fmla="*/ 711200 w 711200"/>
                  <a:gd name="connsiteY26" fmla="*/ 223520 h 22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1200" h="223520">
                    <a:moveTo>
                      <a:pt x="40640" y="0"/>
                    </a:moveTo>
                    <a:cubicBezTo>
                      <a:pt x="45720" y="8467"/>
                      <a:pt x="51464" y="16569"/>
                      <a:pt x="55880" y="25400"/>
                    </a:cubicBezTo>
                    <a:cubicBezTo>
                      <a:pt x="58275" y="30189"/>
                      <a:pt x="64173" y="36356"/>
                      <a:pt x="60960" y="40640"/>
                    </a:cubicBezTo>
                    <a:cubicBezTo>
                      <a:pt x="56771" y="46225"/>
                      <a:pt x="47527" y="44572"/>
                      <a:pt x="40640" y="45720"/>
                    </a:cubicBezTo>
                    <a:cubicBezTo>
                      <a:pt x="27174" y="47964"/>
                      <a:pt x="13547" y="49107"/>
                      <a:pt x="0" y="50800"/>
                    </a:cubicBezTo>
                    <a:cubicBezTo>
                      <a:pt x="5080" y="54187"/>
                      <a:pt x="9779" y="58230"/>
                      <a:pt x="15240" y="60960"/>
                    </a:cubicBezTo>
                    <a:cubicBezTo>
                      <a:pt x="22528" y="64604"/>
                      <a:pt x="44289" y="69492"/>
                      <a:pt x="50800" y="71120"/>
                    </a:cubicBezTo>
                    <a:cubicBezTo>
                      <a:pt x="55880" y="74507"/>
                      <a:pt x="60461" y="78800"/>
                      <a:pt x="66040" y="81280"/>
                    </a:cubicBezTo>
                    <a:cubicBezTo>
                      <a:pt x="87677" y="90896"/>
                      <a:pt x="126694" y="99022"/>
                      <a:pt x="147320" y="101600"/>
                    </a:cubicBezTo>
                    <a:cubicBezTo>
                      <a:pt x="160867" y="103293"/>
                      <a:pt x="174494" y="104436"/>
                      <a:pt x="187960" y="106680"/>
                    </a:cubicBezTo>
                    <a:cubicBezTo>
                      <a:pt x="303497" y="125936"/>
                      <a:pt x="181029" y="109624"/>
                      <a:pt x="279400" y="121920"/>
                    </a:cubicBezTo>
                    <a:cubicBezTo>
                      <a:pt x="282702" y="131825"/>
                      <a:pt x="290976" y="147558"/>
                      <a:pt x="279400" y="157480"/>
                    </a:cubicBezTo>
                    <a:cubicBezTo>
                      <a:pt x="271269" y="164450"/>
                      <a:pt x="259080" y="164253"/>
                      <a:pt x="248920" y="167640"/>
                    </a:cubicBezTo>
                    <a:lnTo>
                      <a:pt x="233680" y="172720"/>
                    </a:lnTo>
                    <a:cubicBezTo>
                      <a:pt x="235373" y="177800"/>
                      <a:pt x="235415" y="183779"/>
                      <a:pt x="238760" y="187960"/>
                    </a:cubicBezTo>
                    <a:cubicBezTo>
                      <a:pt x="248726" y="200418"/>
                      <a:pt x="265631" y="200446"/>
                      <a:pt x="279400" y="203200"/>
                    </a:cubicBezTo>
                    <a:cubicBezTo>
                      <a:pt x="294640" y="201507"/>
                      <a:pt x="309995" y="200641"/>
                      <a:pt x="325120" y="198120"/>
                    </a:cubicBezTo>
                    <a:cubicBezTo>
                      <a:pt x="330402" y="197240"/>
                      <a:pt x="335109" y="194090"/>
                      <a:pt x="340360" y="193040"/>
                    </a:cubicBezTo>
                    <a:cubicBezTo>
                      <a:pt x="352101" y="190692"/>
                      <a:pt x="364067" y="189653"/>
                      <a:pt x="375920" y="187960"/>
                    </a:cubicBezTo>
                    <a:cubicBezTo>
                      <a:pt x="381000" y="186267"/>
                      <a:pt x="386011" y="184351"/>
                      <a:pt x="391160" y="182880"/>
                    </a:cubicBezTo>
                    <a:cubicBezTo>
                      <a:pt x="397873" y="180962"/>
                      <a:pt x="404793" y="179806"/>
                      <a:pt x="411480" y="177800"/>
                    </a:cubicBezTo>
                    <a:cubicBezTo>
                      <a:pt x="421738" y="174723"/>
                      <a:pt x="441960" y="167640"/>
                      <a:pt x="441960" y="167640"/>
                    </a:cubicBezTo>
                    <a:cubicBezTo>
                      <a:pt x="460866" y="168635"/>
                      <a:pt x="539875" y="169916"/>
                      <a:pt x="574040" y="177800"/>
                    </a:cubicBezTo>
                    <a:cubicBezTo>
                      <a:pt x="584475" y="180208"/>
                      <a:pt x="594018" y="185860"/>
                      <a:pt x="604520" y="187960"/>
                    </a:cubicBezTo>
                    <a:lnTo>
                      <a:pt x="655320" y="198120"/>
                    </a:lnTo>
                    <a:cubicBezTo>
                      <a:pt x="662093" y="201507"/>
                      <a:pt x="668609" y="205468"/>
                      <a:pt x="675640" y="208280"/>
                    </a:cubicBezTo>
                    <a:cubicBezTo>
                      <a:pt x="712031" y="222836"/>
                      <a:pt x="697733" y="210053"/>
                      <a:pt x="711200" y="223520"/>
                    </a:cubicBezTo>
                  </a:path>
                </a:pathLst>
              </a:custGeom>
              <a:ln w="28575">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2" name="Plaque 21"/>
          <p:cNvSpPr/>
          <p:nvPr/>
        </p:nvSpPr>
        <p:spPr>
          <a:xfrm>
            <a:off x="46300" y="46300"/>
            <a:ext cx="690108" cy="764704"/>
          </a:xfrm>
          <a:prstGeom prst="plaque">
            <a:avLst>
              <a:gd name="adj" fmla="val 14990"/>
            </a:avLst>
          </a:prstGeom>
          <a:solidFill>
            <a:srgbClr val="FFFFCC"/>
          </a:solidFill>
          <a:ln>
            <a:solidFill>
              <a:srgbClr val="66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3300"/>
                </a:solidFill>
                <a:latin typeface="Comic Sans MS" pitchFamily="66" charset="0"/>
              </a:rPr>
              <a:t>#1</a:t>
            </a:r>
            <a:endParaRPr lang="en-US" b="1" dirty="0">
              <a:solidFill>
                <a:srgbClr val="663300"/>
              </a:solidFill>
              <a:latin typeface="Comic Sans MS" pitchFamily="66" charset="0"/>
            </a:endParaRPr>
          </a:p>
        </p:txBody>
      </p:sp>
      <p:sp>
        <p:nvSpPr>
          <p:cNvPr id="23" name="Rounded Rectangular Callout 22"/>
          <p:cNvSpPr/>
          <p:nvPr/>
        </p:nvSpPr>
        <p:spPr>
          <a:xfrm>
            <a:off x="2186878" y="5710824"/>
            <a:ext cx="3741814" cy="612648"/>
          </a:xfrm>
          <a:prstGeom prst="wedgeRoundRectCallout">
            <a:avLst>
              <a:gd name="adj1" fmla="val -19400"/>
              <a:gd name="adj2" fmla="val -142494"/>
              <a:gd name="adj3" fmla="val 16667"/>
            </a:avLst>
          </a:prstGeom>
          <a:solidFill>
            <a:srgbClr val="7030A0"/>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dirty="0" smtClean="0">
                <a:solidFill>
                  <a:srgbClr val="FFFF00"/>
                </a:solidFill>
                <a:latin typeface="Comic Sans MS" pitchFamily="66" charset="0"/>
              </a:rPr>
              <a:t>The</a:t>
            </a:r>
            <a:r>
              <a:rPr lang="en-CA" sz="3600" dirty="0" smtClean="0">
                <a:solidFill>
                  <a:srgbClr val="FFFF00"/>
                </a:solidFill>
                <a:latin typeface="Comic Sans MS" pitchFamily="66" charset="0"/>
              </a:rPr>
              <a:t> </a:t>
            </a:r>
            <a:r>
              <a:rPr lang="en-CA" sz="3600" b="1" dirty="0" smtClean="0">
                <a:solidFill>
                  <a:srgbClr val="FFFF00"/>
                </a:solidFill>
                <a:latin typeface="Comic Sans MS" pitchFamily="66" charset="0"/>
              </a:rPr>
              <a:t>Same</a:t>
            </a:r>
            <a:r>
              <a:rPr lang="en-CA" sz="3600" dirty="0" smtClean="0">
                <a:solidFill>
                  <a:srgbClr val="FFFF00"/>
                </a:solidFill>
                <a:latin typeface="Comic Sans MS" pitchFamily="66" charset="0"/>
              </a:rPr>
              <a:t> </a:t>
            </a:r>
            <a:r>
              <a:rPr lang="en-CA" sz="3600" dirty="0" smtClean="0">
                <a:ln w="28575">
                  <a:solidFill>
                    <a:srgbClr val="0000FF"/>
                  </a:solidFill>
                </a:ln>
                <a:solidFill>
                  <a:srgbClr val="FFFF00"/>
                </a:solidFill>
                <a:effectLst>
                  <a:glow rad="127000">
                    <a:srgbClr val="5ED8E8"/>
                  </a:glow>
                </a:effectLst>
                <a:latin typeface="Comic Sans MS" pitchFamily="66" charset="0"/>
              </a:rPr>
              <a:t>D</a:t>
            </a:r>
            <a:r>
              <a:rPr lang="en-CA" sz="2800" dirty="0" smtClean="0">
                <a:ln w="28575">
                  <a:solidFill>
                    <a:srgbClr val="0000FF"/>
                  </a:solidFill>
                </a:ln>
                <a:solidFill>
                  <a:srgbClr val="FFFF00"/>
                </a:solidFill>
                <a:effectLst>
                  <a:glow rad="127000">
                    <a:srgbClr val="5ED8E8"/>
                  </a:glow>
                </a:effectLst>
                <a:latin typeface="Comic Sans MS" pitchFamily="66" charset="0"/>
              </a:rPr>
              <a:t>AY</a:t>
            </a:r>
            <a:r>
              <a:rPr lang="en-CA" sz="3600" dirty="0" smtClean="0">
                <a:ln w="28575">
                  <a:solidFill>
                    <a:srgbClr val="0000FF"/>
                  </a:solidFill>
                </a:ln>
                <a:solidFill>
                  <a:srgbClr val="FFFF00"/>
                </a:solidFill>
                <a:effectLst>
                  <a:glow rad="127000">
                    <a:srgbClr val="5ED8E8"/>
                  </a:glow>
                </a:effectLst>
                <a:latin typeface="Comic Sans MS" pitchFamily="66" charset="0"/>
              </a:rPr>
              <a:t>!</a:t>
            </a:r>
            <a:endParaRPr lang="en-CA" sz="3600" dirty="0">
              <a:ln w="28575">
                <a:solidFill>
                  <a:srgbClr val="0000FF"/>
                </a:solidFill>
              </a:ln>
              <a:solidFill>
                <a:srgbClr val="FFFF00"/>
              </a:solidFill>
              <a:effectLst>
                <a:glow rad="127000">
                  <a:srgbClr val="5ED8E8"/>
                </a:glow>
              </a:effectLst>
              <a:latin typeface="Comic Sans MS" pitchFamily="66" charset="0"/>
            </a:endParaRPr>
          </a:p>
        </p:txBody>
      </p:sp>
      <p:sp>
        <p:nvSpPr>
          <p:cNvPr id="28" name="Rounded Rectangular Callout 27"/>
          <p:cNvSpPr/>
          <p:nvPr/>
        </p:nvSpPr>
        <p:spPr>
          <a:xfrm>
            <a:off x="909836" y="1255503"/>
            <a:ext cx="1800200" cy="355709"/>
          </a:xfrm>
          <a:prstGeom prst="wedgeRoundRectCallout">
            <a:avLst>
              <a:gd name="adj1" fmla="val 59042"/>
              <a:gd name="adj2" fmla="val 150204"/>
              <a:gd name="adj3" fmla="val 16667"/>
            </a:avLst>
          </a:prstGeom>
          <a:solidFill>
            <a:srgbClr val="FF99FF"/>
          </a:soli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ln>
                  <a:solidFill>
                    <a:srgbClr val="0000FF"/>
                  </a:solidFill>
                </a:ln>
                <a:solidFill>
                  <a:srgbClr val="FFFF00"/>
                </a:solidFill>
                <a:latin typeface="Comic Sans MS" pitchFamily="66" charset="0"/>
              </a:rPr>
              <a:t>The Exit!</a:t>
            </a:r>
            <a:endParaRPr lang="en-CA" sz="2400" b="1" dirty="0">
              <a:ln>
                <a:solidFill>
                  <a:srgbClr val="0000FF"/>
                </a:solidFill>
              </a:ln>
              <a:solidFill>
                <a:srgbClr val="FFFF00"/>
              </a:solidFill>
              <a:latin typeface="Comic Sans MS" pitchFamily="66" charset="0"/>
            </a:endParaRPr>
          </a:p>
        </p:txBody>
      </p:sp>
    </p:spTree>
    <p:extLst>
      <p:ext uri="{BB962C8B-B14F-4D97-AF65-F5344CB8AC3E}">
        <p14:creationId xmlns:p14="http://schemas.microsoft.com/office/powerpoint/2010/main" val="343252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1250"/>
                                        <p:tgtEl>
                                          <p:spTgt spid="3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heel(1)">
                                      <p:cBhvr>
                                        <p:cTn id="11" dur="125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up)">
                                      <p:cBhvr>
                                        <p:cTn id="16" dur="2000"/>
                                        <p:tgtEl>
                                          <p:spTgt spid="7">
                                            <p:txEl>
                                              <p:pRg st="2" end="2"/>
                                            </p:txEl>
                                          </p:spTgt>
                                        </p:tgtEl>
                                      </p:cBhvr>
                                    </p:animEffect>
                                  </p:childTnLst>
                                </p:cTn>
                              </p:par>
                            </p:childTnLst>
                          </p:cTn>
                        </p:par>
                        <p:par>
                          <p:cTn id="17" fill="hold">
                            <p:stCondLst>
                              <p:cond delay="2000"/>
                            </p:stCondLst>
                            <p:childTnLst>
                              <p:par>
                                <p:cTn id="18" presetID="3" presetClass="entr" presetSubtype="1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linds(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ontent Placeholder 5"/>
          <p:cNvGraphicFramePr>
            <a:graphicFrameLocks noGrp="1"/>
          </p:cNvGraphicFramePr>
          <p:nvPr>
            <p:ph sz="half" idx="2"/>
            <p:extLst>
              <p:ext uri="{D42A27DB-BD31-4B8C-83A1-F6EECF244321}">
                <p14:modId xmlns:p14="http://schemas.microsoft.com/office/powerpoint/2010/main" val="927382451"/>
              </p:ext>
            </p:extLst>
          </p:nvPr>
        </p:nvGraphicFramePr>
        <p:xfrm>
          <a:off x="2189480" y="1433198"/>
          <a:ext cx="9505054" cy="436372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prst="convex"/>
                      <a:lightRig rig="flood" dir="t"/>
                    </a:cell3D>
                    <a:solidFill>
                      <a:srgbClr val="FF99FF">
                        <a:alpha val="40000"/>
                      </a:srgbClr>
                    </a:solidFill>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b="1" u="sng" dirty="0" smtClean="0">
                          <a:solidFill>
                            <a:srgbClr val="3333FF"/>
                          </a:solidFill>
                          <a:latin typeface="Comic Sans MS" pitchFamily="66" charset="0"/>
                        </a:rPr>
                        <a:t>Sabbath</a:t>
                      </a:r>
                      <a:endParaRPr lang="en-US" b="1" u="sng" dirty="0">
                        <a:solidFill>
                          <a:srgbClr val="3333FF"/>
                        </a:solidFill>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a:lightRig rig="flood" dir="t"/>
                    </a:cell3D>
                    <a:solidFill>
                      <a:srgbClr val="FF99FF">
                        <a:alpha val="40000"/>
                      </a:srgbClr>
                    </a:solidFill>
                  </a:tcPr>
                </a:tc>
              </a:tr>
              <a:tr h="370840">
                <a:tc>
                  <a:txBody>
                    <a:bodyPr/>
                    <a:lstStyle/>
                    <a:p>
                      <a:pPr algn="l"/>
                      <a:r>
                        <a:rPr lang="en-US" sz="1600" b="1" dirty="0" smtClean="0">
                          <a:solidFill>
                            <a:schemeClr val="tx1"/>
                          </a:solidFill>
                          <a:latin typeface="Comic Sans MS" pitchFamily="66" charset="0"/>
                        </a:rPr>
                        <a:t>1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#43</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2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#44</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3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#45</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omic Sans MS" pitchFamily="66" charset="0"/>
                        </a:rPr>
                        <a:t>4 </a:t>
                      </a:r>
                      <a:r>
                        <a:rPr lang="en-US" sz="1200" b="1" dirty="0" smtClean="0">
                          <a:ln>
                            <a:solidFill>
                              <a:srgbClr val="5D2D2D"/>
                            </a:solidFill>
                          </a:ln>
                          <a:solidFill>
                            <a:srgbClr val="5D2D2D"/>
                          </a:solidFill>
                          <a:effectLst>
                            <a:glow rad="127000">
                              <a:srgbClr val="FFFFCC"/>
                            </a:glow>
                          </a:effectLst>
                          <a:latin typeface="Comic Sans MS" pitchFamily="66" charset="0"/>
                        </a:rPr>
                        <a:t>Wilderness</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smtClean="0">
                          <a:ln>
                            <a:solidFill>
                              <a:srgbClr val="5D2D2D"/>
                            </a:solidFill>
                          </a:ln>
                          <a:solidFill>
                            <a:srgbClr val="5D2D2D"/>
                          </a:solidFill>
                          <a:effectLst>
                            <a:glow rad="127000">
                              <a:srgbClr val="FFFFCC"/>
                            </a:glow>
                          </a:effectLst>
                          <a:latin typeface="Comic Sans MS" pitchFamily="66" charset="0"/>
                        </a:rPr>
                        <a:t>    of Sinai</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smtClean="0">
                          <a:ln>
                            <a:solidFill>
                              <a:srgbClr val="5D2D2D"/>
                            </a:solidFill>
                          </a:ln>
                          <a:solidFill>
                            <a:srgbClr val="5D2D2D"/>
                          </a:solidFill>
                          <a:effectLst>
                            <a:glow rad="127000">
                              <a:srgbClr val="FFFFCC"/>
                            </a:glow>
                          </a:effectLst>
                          <a:latin typeface="Comic Sans MS" pitchFamily="66" charset="0"/>
                        </a:rPr>
                        <a:t>   </a:t>
                      </a:r>
                      <a:r>
                        <a:rPr lang="en-US" sz="1200" b="1" dirty="0" err="1" smtClean="0">
                          <a:ln>
                            <a:solidFill>
                              <a:srgbClr val="5D2D2D"/>
                            </a:solidFill>
                          </a:ln>
                          <a:solidFill>
                            <a:srgbClr val="5D2D2D"/>
                          </a:solidFill>
                          <a:effectLst>
                            <a:glow rad="127000">
                              <a:srgbClr val="FFFFCC"/>
                            </a:glow>
                          </a:effectLst>
                          <a:latin typeface="Comic Sans MS" pitchFamily="66" charset="0"/>
                        </a:rPr>
                        <a:t>Exo</a:t>
                      </a:r>
                      <a:r>
                        <a:rPr lang="en-US" sz="1200" b="1" dirty="0" smtClean="0">
                          <a:ln>
                            <a:solidFill>
                              <a:srgbClr val="5D2D2D"/>
                            </a:solidFill>
                          </a:ln>
                          <a:solidFill>
                            <a:srgbClr val="5D2D2D"/>
                          </a:solidFill>
                          <a:effectLst>
                            <a:glow rad="127000">
                              <a:srgbClr val="FFFFCC"/>
                            </a:glow>
                          </a:effectLst>
                          <a:latin typeface="Comic Sans MS" pitchFamily="66" charset="0"/>
                        </a:rPr>
                        <a:t> 19:1</a:t>
                      </a: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#46</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5  </a:t>
                      </a:r>
                      <a:r>
                        <a:rPr lang="en-US" sz="1400" b="1" dirty="0" smtClean="0">
                          <a:solidFill>
                            <a:schemeClr val="tx1"/>
                          </a:solidFill>
                          <a:latin typeface="Comic Sans MS" pitchFamily="66" charset="0"/>
                        </a:rPr>
                        <a:t>Trip #2</a:t>
                      </a:r>
                      <a:endParaRPr lang="en-US" sz="1200" b="1" dirty="0" smtClean="0">
                        <a:solidFill>
                          <a:schemeClr val="tx1"/>
                        </a:solidFill>
                        <a:latin typeface="Comic Sans MS" pitchFamily="66" charset="0"/>
                      </a:endParaRPr>
                    </a:p>
                    <a:p>
                      <a:pPr algn="ctr"/>
                      <a:r>
                        <a:rPr lang="en-US" sz="1200" b="1" dirty="0" smtClean="0">
                          <a:ln>
                            <a:solidFill>
                              <a:srgbClr val="5D2D2D"/>
                            </a:solidFill>
                          </a:ln>
                          <a:solidFill>
                            <a:srgbClr val="5D2D2D"/>
                          </a:solidFill>
                          <a:effectLst>
                            <a:glow rad="127000">
                              <a:srgbClr val="FFFFCC"/>
                            </a:glow>
                          </a:effectLst>
                          <a:latin typeface="Comic Sans MS" pitchFamily="66" charset="0"/>
                        </a:rPr>
                        <a:t> Mt Sinai</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err="1" smtClean="0">
                          <a:ln>
                            <a:solidFill>
                              <a:srgbClr val="5D2D2D"/>
                            </a:solidFill>
                          </a:ln>
                          <a:solidFill>
                            <a:srgbClr val="5D2D2D"/>
                          </a:solidFill>
                          <a:effectLst>
                            <a:glow rad="127000">
                              <a:srgbClr val="FFFFCC"/>
                            </a:glow>
                          </a:effectLst>
                          <a:latin typeface="Comic Sans MS" pitchFamily="66" charset="0"/>
                        </a:rPr>
                        <a:t>Exo</a:t>
                      </a:r>
                      <a:r>
                        <a:rPr lang="en-US" sz="1200" b="1" dirty="0" smtClean="0">
                          <a:ln>
                            <a:solidFill>
                              <a:srgbClr val="5D2D2D"/>
                            </a:solidFill>
                          </a:ln>
                          <a:solidFill>
                            <a:srgbClr val="5D2D2D"/>
                          </a:solidFill>
                          <a:effectLst>
                            <a:glow rad="127000">
                              <a:srgbClr val="FFFFCC"/>
                            </a:glow>
                          </a:effectLst>
                          <a:latin typeface="Comic Sans MS" pitchFamily="66" charset="0"/>
                        </a:rPr>
                        <a:t> 19:2</a:t>
                      </a: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#47</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6</a:t>
                      </a:r>
                      <a:r>
                        <a:rPr lang="en-US" sz="1400" b="1" dirty="0" smtClean="0">
                          <a:solidFill>
                            <a:schemeClr val="tx1"/>
                          </a:solidFill>
                          <a:latin typeface="Comic Sans MS" pitchFamily="66" charset="0"/>
                        </a:rPr>
                        <a:t>  Trip #3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effectLst>
                            <a:glow rad="127000">
                              <a:schemeClr val="bg1"/>
                            </a:glow>
                          </a:effectLst>
                          <a:latin typeface="Comic Sans MS" pitchFamily="66" charset="0"/>
                        </a:rPr>
                        <a:t>“</a:t>
                      </a:r>
                      <a:r>
                        <a:rPr lang="en-US" sz="1400" b="1" u="sng" dirty="0" smtClean="0">
                          <a:solidFill>
                            <a:srgbClr val="FF0000"/>
                          </a:solidFill>
                          <a:effectLst>
                            <a:glow rad="127000">
                              <a:schemeClr val="bg1"/>
                            </a:glow>
                          </a:effectLst>
                          <a:latin typeface="Comic Sans MS" pitchFamily="66" charset="0"/>
                        </a:rPr>
                        <a:t>toda</a:t>
                      </a:r>
                      <a:r>
                        <a:rPr lang="en-US" sz="1400" b="1" u="none" dirty="0" smtClean="0">
                          <a:solidFill>
                            <a:srgbClr val="FF0000"/>
                          </a:solidFill>
                          <a:effectLst>
                            <a:glow rad="127000">
                              <a:schemeClr val="bg1"/>
                            </a:glow>
                          </a:effectLst>
                          <a:latin typeface="Comic Sans MS" pitchFamily="66" charset="0"/>
                        </a:rPr>
                        <a:t>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err="1" smtClean="0">
                          <a:ln>
                            <a:solidFill>
                              <a:srgbClr val="5D2D2D"/>
                            </a:solidFill>
                          </a:ln>
                          <a:solidFill>
                            <a:srgbClr val="5D2D2D"/>
                          </a:solidFill>
                          <a:effectLst>
                            <a:glow rad="127000">
                              <a:srgbClr val="FFFFCC"/>
                            </a:glow>
                          </a:effectLst>
                          <a:latin typeface="Comic Sans MS" pitchFamily="66" charset="0"/>
                        </a:rPr>
                        <a:t>Exo</a:t>
                      </a:r>
                      <a:r>
                        <a:rPr lang="en-US" sz="1000" b="1" dirty="0" smtClean="0">
                          <a:ln>
                            <a:solidFill>
                              <a:srgbClr val="5D2D2D"/>
                            </a:solidFill>
                          </a:ln>
                          <a:solidFill>
                            <a:srgbClr val="5D2D2D"/>
                          </a:solidFill>
                          <a:effectLst>
                            <a:glow rad="127000">
                              <a:srgbClr val="FFFFCC"/>
                            </a:glow>
                          </a:effectLst>
                          <a:latin typeface="Comic Sans MS" pitchFamily="66" charset="0"/>
                        </a:rPr>
                        <a:t> 19:10-11</a:t>
                      </a:r>
                      <a:endParaRPr lang="en-US" sz="8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#48</a:t>
                      </a:r>
                      <a:endParaRPr lang="en-US" sz="1400" b="1" dirty="0">
                        <a:solidFill>
                          <a:schemeClr val="tx1"/>
                        </a:solidFill>
                        <a:effectLst>
                          <a:glow rad="127000">
                            <a:srgbClr val="FFFF00"/>
                          </a:glow>
                        </a:effectLst>
                        <a:latin typeface="Comic Sans MS" pitchFamily="66" charset="0"/>
                      </a:endParaRPr>
                    </a:p>
                  </a:txBody>
                  <a:tcPr>
                    <a:cell3D prstMaterial="dkEdge">
                      <a:bevel prst="relaxedInset"/>
                      <a:lightRig rig="flood" dir="t"/>
                    </a:cell3D>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7</a:t>
                      </a:r>
                      <a:r>
                        <a:rPr lang="en-US" sz="1400" b="1" dirty="0" smtClean="0">
                          <a:solidFill>
                            <a:schemeClr val="tx1"/>
                          </a:solidFill>
                          <a:latin typeface="Comic Sans MS" pitchFamily="66" charset="0"/>
                        </a:rPr>
                        <a:t> </a:t>
                      </a:r>
                    </a:p>
                    <a:p>
                      <a:pPr algn="ctr"/>
                      <a:r>
                        <a:rPr lang="en-US" sz="1400" b="1" dirty="0" smtClean="0">
                          <a:solidFill>
                            <a:schemeClr val="bg1"/>
                          </a:solidFill>
                          <a:effectLst>
                            <a:glow rad="127000">
                              <a:srgbClr val="002060"/>
                            </a:glow>
                          </a:effectLst>
                          <a:latin typeface="Comic Sans MS" pitchFamily="66" charset="0"/>
                        </a:rPr>
                        <a:t>“</a:t>
                      </a:r>
                      <a:r>
                        <a:rPr lang="en-US" sz="1400" b="1" u="sng" dirty="0" smtClean="0">
                          <a:solidFill>
                            <a:schemeClr val="bg1"/>
                          </a:solidFill>
                          <a:effectLst>
                            <a:glow rad="127000">
                              <a:srgbClr val="002060"/>
                            </a:glow>
                          </a:effectLst>
                          <a:latin typeface="Comic Sans MS" pitchFamily="66" charset="0"/>
                        </a:rPr>
                        <a:t>tomorrow</a:t>
                      </a:r>
                      <a:r>
                        <a:rPr lang="en-US" sz="1400" b="1" dirty="0" smtClean="0">
                          <a:solidFill>
                            <a:schemeClr val="bg1"/>
                          </a:solidFill>
                          <a:effectLst>
                            <a:glow rad="127000">
                              <a:srgbClr val="002060"/>
                            </a:glow>
                          </a:effectLst>
                          <a:latin typeface="Comic Sans MS" pitchFamily="66" charset="0"/>
                        </a:rPr>
                        <a:t>”</a:t>
                      </a:r>
                    </a:p>
                    <a:p>
                      <a:pPr algn="ctr"/>
                      <a:endParaRPr lang="en-US" sz="1000" b="1" dirty="0" smtClean="0">
                        <a:solidFill>
                          <a:schemeClr val="bg1"/>
                        </a:solidFill>
                        <a:effectLst>
                          <a:glow rad="127000">
                            <a:srgbClr val="002060"/>
                          </a:glow>
                        </a:effectLst>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#49</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800" b="1" dirty="0" smtClean="0">
                          <a:ln>
                            <a:noFill/>
                          </a:ln>
                          <a:solidFill>
                            <a:srgbClr val="0000FF"/>
                          </a:solidFill>
                          <a:latin typeface="Comic Sans MS" pitchFamily="66" charset="0"/>
                        </a:rPr>
                        <a:t>8</a:t>
                      </a:r>
                      <a:r>
                        <a:rPr lang="en-US" sz="1400" b="1" dirty="0" smtClean="0">
                          <a:solidFill>
                            <a:schemeClr val="tx1"/>
                          </a:solidFill>
                          <a:latin typeface="Comic Sans MS" pitchFamily="66" charset="0"/>
                        </a:rPr>
                        <a:t> </a:t>
                      </a:r>
                      <a:r>
                        <a:rPr lang="en-US" sz="1600" b="1" dirty="0" smtClean="0">
                          <a:solidFill>
                            <a:schemeClr val="bg1"/>
                          </a:solidFill>
                          <a:effectLst>
                            <a:glow rad="127000">
                              <a:srgbClr val="002060"/>
                            </a:glow>
                          </a:effectLst>
                          <a:latin typeface="Comic Sans MS" pitchFamily="66" charset="0"/>
                        </a:rPr>
                        <a:t>“3</a:t>
                      </a:r>
                      <a:r>
                        <a:rPr lang="en-US" sz="1600" b="1" baseline="30000" dirty="0" smtClean="0">
                          <a:solidFill>
                            <a:schemeClr val="bg1"/>
                          </a:solidFill>
                          <a:effectLst>
                            <a:glow rad="127000">
                              <a:srgbClr val="002060"/>
                            </a:glow>
                          </a:effectLst>
                          <a:latin typeface="Comic Sans MS" pitchFamily="66" charset="0"/>
                        </a:rPr>
                        <a:t>rd</a:t>
                      </a:r>
                      <a:r>
                        <a:rPr lang="en-US" sz="1600" b="1" dirty="0" smtClean="0">
                          <a:solidFill>
                            <a:schemeClr val="bg1"/>
                          </a:solidFill>
                          <a:effectLst>
                            <a:glow rad="127000">
                              <a:srgbClr val="002060"/>
                            </a:glow>
                          </a:effectLst>
                          <a:latin typeface="Comic Sans MS" pitchFamily="66" charset="0"/>
                        </a:rPr>
                        <a:t> Day”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effectLst>
                            <a:glow rad="127000">
                              <a:srgbClr val="002060"/>
                            </a:glow>
                          </a:effectLst>
                          <a:latin typeface="Comic Sans MS" pitchFamily="66" charset="0"/>
                        </a:rPr>
                        <a:t>&amp; </a:t>
                      </a:r>
                      <a:r>
                        <a:rPr lang="en-US" sz="1600" b="1" dirty="0" smtClean="0">
                          <a:solidFill>
                            <a:schemeClr val="accent2">
                              <a:lumMod val="50000"/>
                            </a:schemeClr>
                          </a:solidFill>
                          <a:effectLst>
                            <a:glow rad="127000">
                              <a:srgbClr val="FFFF00"/>
                            </a:glow>
                          </a:effectLst>
                          <a:latin typeface="Comic Sans MS" pitchFamily="66" charset="0"/>
                        </a:rPr>
                        <a:t>50</a:t>
                      </a:r>
                      <a:r>
                        <a:rPr lang="en-US" sz="1600" b="1" baseline="30000" dirty="0" smtClean="0">
                          <a:solidFill>
                            <a:schemeClr val="accent2">
                              <a:lumMod val="50000"/>
                            </a:schemeClr>
                          </a:solidFill>
                          <a:effectLst>
                            <a:glow rad="127000">
                              <a:srgbClr val="FFFF00"/>
                            </a:glow>
                          </a:effectLst>
                          <a:latin typeface="Comic Sans MS" pitchFamily="66" charset="0"/>
                        </a:rPr>
                        <a:t>th</a:t>
                      </a:r>
                      <a:r>
                        <a:rPr lang="en-US" sz="1600" b="1" dirty="0" smtClean="0">
                          <a:solidFill>
                            <a:schemeClr val="accent2">
                              <a:lumMod val="50000"/>
                            </a:schemeClr>
                          </a:solidFill>
                          <a:effectLst>
                            <a:glow rad="127000">
                              <a:srgbClr val="FFFF00"/>
                            </a:glow>
                          </a:effectLst>
                          <a:latin typeface="Comic Sans MS" pitchFamily="66" charset="0"/>
                        </a:rPr>
                        <a:t> </a:t>
                      </a:r>
                      <a:r>
                        <a:rPr lang="en-US" sz="1600" b="1" dirty="0" smtClean="0">
                          <a:solidFill>
                            <a:schemeClr val="bg1"/>
                          </a:solidFill>
                          <a:effectLst>
                            <a:glow rad="127000">
                              <a:srgbClr val="002060"/>
                            </a:glow>
                          </a:effectLst>
                          <a:latin typeface="Comic Sans MS" pitchFamily="66" charset="0"/>
                        </a:rPr>
                        <a:t>Day</a:t>
                      </a:r>
                      <a:r>
                        <a:rPr lang="en-US" sz="1400" b="1" dirty="0" smtClean="0">
                          <a:solidFill>
                            <a:schemeClr val="bg1"/>
                          </a:solidFill>
                          <a:effectLst>
                            <a:glow rad="127000">
                              <a:srgbClr val="002060"/>
                            </a:glow>
                          </a:effectLst>
                          <a:latin typeface="Comic Sans MS" pitchFamily="66"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accent2">
                              <a:lumMod val="50000"/>
                            </a:schemeClr>
                          </a:solidFill>
                          <a:effectLst>
                            <a:glow rad="127000">
                              <a:srgbClr val="FFFF00"/>
                            </a:glow>
                          </a:effectLst>
                          <a:latin typeface="Comic Sans MS" pitchFamily="66" charset="0"/>
                        </a:rPr>
                        <a:t>[Shavuot]</a:t>
                      </a:r>
                      <a:r>
                        <a:rPr lang="en-US" sz="1400" b="1" dirty="0" smtClean="0">
                          <a:solidFill>
                            <a:srgbClr val="5D2D2D"/>
                          </a:solidFill>
                          <a:latin typeface="Comic Sans MS" pitchFamily="66" charset="0"/>
                        </a:rPr>
                        <a:t> </a:t>
                      </a:r>
                      <a:endParaRPr lang="en-US" sz="1400" b="1" dirty="0">
                        <a:solidFill>
                          <a:schemeClr val="tx1"/>
                        </a:solidFill>
                        <a:effectLst>
                          <a:glow rad="127000">
                            <a:srgbClr val="FFFF00"/>
                          </a:glow>
                        </a:effectLst>
                        <a:latin typeface="Comic Sans MS" pitchFamily="66" charset="0"/>
                      </a:endParaRPr>
                    </a:p>
                  </a:txBody>
                  <a:tcPr>
                    <a:cell3D prstMaterial="dkEdge">
                      <a:bevel/>
                      <a:lightRig rig="flood" dir="t"/>
                    </a:cell3D>
                    <a:blipFill>
                      <a:blip r:embed="rId3"/>
                      <a:tile tx="0" ty="0" sx="100000" sy="100000" flip="none" algn="tl"/>
                    </a:blipFill>
                  </a:tcPr>
                </a:tc>
                <a:tc>
                  <a:txBody>
                    <a:bodyPr/>
                    <a:lstStyle/>
                    <a:p>
                      <a:pPr algn="l"/>
                      <a:r>
                        <a:rPr lang="en-US" sz="1400" b="1" dirty="0" smtClean="0">
                          <a:solidFill>
                            <a:schemeClr val="tx1"/>
                          </a:solidFill>
                          <a:effectLst/>
                          <a:latin typeface="Comic Sans MS" pitchFamily="66" charset="0"/>
                        </a:rPr>
                        <a:t>9</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10</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11</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12</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13</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14</a:t>
                      </a:r>
                    </a:p>
                  </a:txBody>
                  <a:tcPr>
                    <a:solidFill>
                      <a:schemeClr val="bg1"/>
                    </a:solidFill>
                  </a:tcPr>
                </a:tc>
              </a:tr>
              <a:tr h="370840">
                <a:tc>
                  <a:txBody>
                    <a:bodyPr/>
                    <a:lstStyle/>
                    <a:p>
                      <a:pPr algn="l"/>
                      <a:r>
                        <a:rPr lang="en-US" sz="1400" b="1" dirty="0" smtClean="0">
                          <a:solidFill>
                            <a:schemeClr val="tx1"/>
                          </a:solidFill>
                          <a:effectLst/>
                          <a:latin typeface="Comic Sans MS" pitchFamily="66" charset="0"/>
                        </a:rPr>
                        <a:t>15</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16</a:t>
                      </a:r>
                      <a:endParaRPr lang="en-US" sz="1400" b="1" dirty="0">
                        <a:solidFill>
                          <a:schemeClr val="tx1"/>
                        </a:solidFill>
                        <a:effectLst/>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17</a:t>
                      </a:r>
                    </a:p>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18</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19</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20</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21</a:t>
                      </a:r>
                      <a:endParaRPr lang="en-US" sz="1400" b="1" dirty="0">
                        <a:solidFill>
                          <a:schemeClr val="tx1"/>
                        </a:solidFill>
                        <a:effectLst/>
                        <a:latin typeface="Comic Sans MS" pitchFamily="66" charset="0"/>
                      </a:endParaRPr>
                    </a:p>
                  </a:txBody>
                  <a:tcPr>
                    <a:solidFill>
                      <a:schemeClr val="bg1"/>
                    </a:solidFill>
                  </a:tcPr>
                </a:tc>
              </a:tr>
              <a:tr h="370840">
                <a:tc>
                  <a:txBody>
                    <a:bodyPr/>
                    <a:lstStyle/>
                    <a:p>
                      <a:pPr algn="l"/>
                      <a:r>
                        <a:rPr lang="en-US" sz="1400" b="1" dirty="0" smtClean="0">
                          <a:solidFill>
                            <a:schemeClr val="tx1"/>
                          </a:solidFill>
                          <a:effectLst/>
                          <a:latin typeface="Comic Sans MS" pitchFamily="66" charset="0"/>
                        </a:rPr>
                        <a:t>22</a:t>
                      </a:r>
                    </a:p>
                    <a:p>
                      <a:pPr algn="l"/>
                      <a:endParaRPr lang="en-US" sz="1400" b="1" dirty="0">
                        <a:solidFill>
                          <a:schemeClr val="tx1"/>
                        </a:solidFill>
                        <a:effectLst/>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23</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24</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25</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26</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27</a:t>
                      </a:r>
                      <a:endParaRPr lang="en-US" sz="1400" b="1" dirty="0">
                        <a:solidFill>
                          <a:schemeClr val="tx1"/>
                        </a:solidFill>
                        <a:effectLst/>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28</a:t>
                      </a:r>
                      <a:endParaRPr lang="en-US" sz="1400" b="1" dirty="0">
                        <a:solidFill>
                          <a:schemeClr val="tx1"/>
                        </a:solidFill>
                        <a:effectLst/>
                        <a:latin typeface="Comic Sans MS" pitchFamily="66" charset="0"/>
                      </a:endParaRPr>
                    </a:p>
                  </a:txBody>
                  <a:tcPr>
                    <a:solidFill>
                      <a:schemeClr val="bg1"/>
                    </a:solidFill>
                  </a:tcPr>
                </a:tc>
              </a:tr>
              <a:tr h="370840">
                <a:tc>
                  <a:txBody>
                    <a:bodyPr/>
                    <a:lstStyle/>
                    <a:p>
                      <a:pPr algn="l"/>
                      <a:r>
                        <a:rPr lang="en-US" sz="1400" b="1" dirty="0" smtClean="0">
                          <a:solidFill>
                            <a:schemeClr val="tx1"/>
                          </a:solidFill>
                          <a:effectLst/>
                          <a:latin typeface="Comic Sans MS" pitchFamily="66" charset="0"/>
                        </a:rPr>
                        <a:t>29</a:t>
                      </a:r>
                    </a:p>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30</a:t>
                      </a:r>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r>
            </a:tbl>
          </a:graphicData>
        </a:graphic>
      </p:graphicFrame>
      <p:sp>
        <p:nvSpPr>
          <p:cNvPr id="32" name="Slide Number Placeholder 1"/>
          <p:cNvSpPr>
            <a:spLocks noGrp="1"/>
          </p:cNvSpPr>
          <p:nvPr>
            <p:ph type="sldNum" sz="quarter" idx="12"/>
          </p:nvPr>
        </p:nvSpPr>
        <p:spPr>
          <a:xfrm>
            <a:off x="9334772" y="6453336"/>
            <a:ext cx="2844059" cy="365125"/>
          </a:xfrm>
        </p:spPr>
        <p:txBody>
          <a:bodyPr/>
          <a:lstStyle/>
          <a:p>
            <a:fld id="{81FEFA0A-2F20-4B60-98C6-5FFDA469AA1C}" type="slidenum">
              <a:rPr lang="en-US" sz="1200" b="1" smtClean="0">
                <a:solidFill>
                  <a:srgbClr val="5D2D2D"/>
                </a:solidFill>
              </a:rPr>
              <a:pPr/>
              <a:t>44</a:t>
            </a:fld>
            <a:endParaRPr lang="en-US" b="1" dirty="0">
              <a:solidFill>
                <a:srgbClr val="5D2D2D"/>
              </a:solidFill>
            </a:endParaRPr>
          </a:p>
        </p:txBody>
      </p:sp>
      <p:pic>
        <p:nvPicPr>
          <p:cNvPr id="33" name="Picture 2" descr="C:\Users\Rae\Desktop\Passover flower them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4504" y="2039307"/>
            <a:ext cx="1905000" cy="38258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7" name="Rectangle 36"/>
          <p:cNvSpPr/>
          <p:nvPr/>
        </p:nvSpPr>
        <p:spPr>
          <a:xfrm>
            <a:off x="2133973" y="1370756"/>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874141"/>
                </a:solidFill>
                <a:effectLst>
                  <a:glow rad="127000">
                    <a:srgbClr val="FFFF00"/>
                  </a:glow>
                  <a:outerShdw blurRad="25400" algn="tl" rotWithShape="0">
                    <a:srgbClr val="000000">
                      <a:alpha val="43000"/>
                    </a:srgbClr>
                  </a:outerShdw>
                </a:effectLst>
                <a:latin typeface="Comic Sans MS" pitchFamily="66" charset="0"/>
              </a:rPr>
              <a:t>3</a:t>
            </a:r>
            <a:r>
              <a:rPr lang="en-US" sz="4000" b="1" spc="150" baseline="30000" dirty="0" smtClean="0">
                <a:ln w="11430"/>
                <a:solidFill>
                  <a:srgbClr val="874141"/>
                </a:solidFill>
                <a:effectLst>
                  <a:glow rad="127000">
                    <a:srgbClr val="FFFF00"/>
                  </a:glow>
                  <a:outerShdw blurRad="25400" algn="tl" rotWithShape="0">
                    <a:srgbClr val="000000">
                      <a:alpha val="43000"/>
                    </a:srgbClr>
                  </a:outerShdw>
                </a:effectLst>
                <a:latin typeface="Comic Sans MS" pitchFamily="66" charset="0"/>
              </a:rPr>
              <a:t>rd</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a:t>
            </a:r>
            <a:r>
              <a:rPr lang="en-US" sz="3200" b="1" spc="150" dirty="0" smtClean="0">
                <a:ln w="11430">
                  <a:solidFill>
                    <a:srgbClr val="0000FF"/>
                  </a:solidFill>
                </a:ln>
                <a:solidFill>
                  <a:srgbClr val="F8F8F8"/>
                </a:solidFill>
                <a:effectLst>
                  <a:outerShdw blurRad="25400" algn="tl" rotWithShape="0">
                    <a:srgbClr val="000000">
                      <a:alpha val="43000"/>
                    </a:srgbClr>
                  </a:outerShdw>
                </a:effectLst>
                <a:latin typeface="Comic Sans MS" pitchFamily="66" charset="0"/>
              </a:rPr>
              <a:t>Pentecost</a:t>
            </a: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 at Mt Sinai)</a:t>
            </a:r>
            <a:endParaRPr lang="en-US" sz="32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cxnSp>
        <p:nvCxnSpPr>
          <p:cNvPr id="42" name="Straight Arrow Connector 41"/>
          <p:cNvCxnSpPr/>
          <p:nvPr/>
        </p:nvCxnSpPr>
        <p:spPr>
          <a:xfrm flipV="1">
            <a:off x="7655051" y="2688441"/>
            <a:ext cx="360040" cy="504056"/>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8663163" y="2718921"/>
            <a:ext cx="288032" cy="50405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104" y="805120"/>
            <a:ext cx="1447800" cy="970026"/>
          </a:xfrm>
          <a:prstGeom prst="rect">
            <a:avLst/>
          </a:prstGeom>
          <a:solidFill>
            <a:srgbClr val="FFFFFF">
              <a:shade val="85000"/>
            </a:srgbClr>
          </a:solidFill>
          <a:ln w="190500" cap="rnd">
            <a:noFill/>
          </a:ln>
          <a:effectLst>
            <a:glow rad="127000">
              <a:srgbClr val="7030A0"/>
            </a:glow>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8" name="Rectangle 47"/>
          <p:cNvSpPr/>
          <p:nvPr/>
        </p:nvSpPr>
        <p:spPr>
          <a:xfrm>
            <a:off x="2422004" y="44624"/>
            <a:ext cx="9061746" cy="760496"/>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274320" marR="0" indent="-274320" algn="ctr">
              <a:spcBef>
                <a:spcPts val="0"/>
              </a:spcBef>
              <a:spcAft>
                <a:spcPts val="1000"/>
              </a:spcAft>
            </a:pPr>
            <a:r>
              <a:rPr lang="en-US" sz="2400" b="1" dirty="0" smtClean="0">
                <a:solidFill>
                  <a:srgbClr val="008080"/>
                </a:solidFill>
                <a:effectLst/>
                <a:latin typeface="Calibri"/>
                <a:ea typeface="Calibri"/>
                <a:cs typeface="Calibri"/>
              </a:rPr>
              <a:t>Exo </a:t>
            </a:r>
            <a:r>
              <a:rPr lang="en-US" sz="2400" b="1" dirty="0">
                <a:solidFill>
                  <a:srgbClr val="008080"/>
                </a:solidFill>
                <a:effectLst/>
                <a:latin typeface="Calibri"/>
                <a:ea typeface="Calibri"/>
                <a:cs typeface="Calibri"/>
              </a:rPr>
              <a:t>19:1</a:t>
            </a:r>
            <a:r>
              <a:rPr lang="en-US" sz="2400" dirty="0">
                <a:effectLst/>
                <a:latin typeface="Calibri"/>
                <a:ea typeface="Calibri"/>
                <a:cs typeface="Calibri"/>
              </a:rPr>
              <a:t>  </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In the </a:t>
            </a:r>
            <a:r>
              <a:rPr lang="en-US" sz="2000" b="1" dirty="0">
                <a:ln>
                  <a:noFill/>
                </a:ln>
                <a:solidFill>
                  <a:srgbClr val="FF0000"/>
                </a:solidFill>
                <a:effectLst>
                  <a:outerShdw blurRad="69850" dist="43180" dir="5400000" sx="0" sy="0">
                    <a:srgbClr val="000000">
                      <a:alpha val="65000"/>
                    </a:srgbClr>
                  </a:outerShdw>
                </a:effectLst>
                <a:latin typeface="Calibri"/>
                <a:ea typeface="Calibri"/>
                <a:cs typeface="Calibri"/>
              </a:rPr>
              <a:t>third month </a:t>
            </a:r>
            <a:r>
              <a:rPr lang="en-US" sz="2000" b="1" u="sng"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after</a:t>
            </a:r>
            <a:r>
              <a:rPr lang="en-US" sz="20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 </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the </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children of </a:t>
            </a:r>
            <a:r>
              <a:rPr lang="en-US" sz="20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Israe</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l </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had come out of the land </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of </a:t>
            </a:r>
            <a:r>
              <a:rPr lang="en-US" sz="20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Egypt</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a:t>
            </a:r>
            <a:r>
              <a:rPr lang="en-US" sz="2000" b="1" u="sng"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on this</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a:t>
            </a:r>
            <a:r>
              <a:rPr lang="en-US" dirty="0">
                <a:ln>
                  <a:noFill/>
                </a:ln>
                <a:solidFill>
                  <a:srgbClr val="FF0000"/>
                </a:solidFill>
                <a:effectLst>
                  <a:outerShdw blurRad="69850" dist="43180" dir="5400000" sx="0" sy="0">
                    <a:srgbClr val="000000">
                      <a:alpha val="65000"/>
                    </a:srgbClr>
                  </a:outerShdw>
                </a:effectLst>
                <a:latin typeface="Calibri"/>
                <a:ea typeface="Calibri"/>
                <a:cs typeface="Calibri"/>
              </a:rPr>
              <a:t>[same]</a:t>
            </a:r>
            <a:r>
              <a:rPr lang="en-US" b="1" dirty="0">
                <a:ln>
                  <a:noFill/>
                </a:ln>
                <a:solidFill>
                  <a:srgbClr val="FF0000"/>
                </a:solidFill>
                <a:effectLst>
                  <a:outerShdw blurRad="69850" dist="43180" dir="5400000" sx="0" sy="0">
                    <a:srgbClr val="000000">
                      <a:alpha val="65000"/>
                    </a:srgbClr>
                  </a:outerShdw>
                </a:effectLst>
                <a:latin typeface="Calibri"/>
                <a:ea typeface="Calibri"/>
                <a:cs typeface="Calibri"/>
              </a:rPr>
              <a:t> </a:t>
            </a:r>
            <a:r>
              <a:rPr lang="en-US" sz="2000" b="1" dirty="0" smtClean="0">
                <a:ln>
                  <a:solidFill>
                    <a:srgbClr val="3333FF"/>
                  </a:solidFill>
                </a:ln>
                <a:gradFill>
                  <a:gsLst>
                    <a:gs pos="0">
                      <a:srgbClr val="A54200"/>
                    </a:gs>
                    <a:gs pos="78000">
                      <a:srgbClr val="FF8C19"/>
                    </a:gs>
                    <a:gs pos="100000">
                      <a:srgbClr val="FFF1E9"/>
                    </a:gs>
                  </a:gsLst>
                  <a:lin ang="5400000" scaled="0"/>
                </a:gradFill>
                <a:effectLst>
                  <a:glow rad="127000">
                    <a:srgbClr val="00FF00"/>
                  </a:glow>
                  <a:outerShdw blurRad="69850" dist="43180" dir="5400000" sx="0" sy="0">
                    <a:srgbClr val="000000">
                      <a:alpha val="65000"/>
                    </a:srgbClr>
                  </a:outerShdw>
                </a:effectLst>
                <a:uFill>
                  <a:solidFill>
                    <a:srgbClr val="0070C0"/>
                  </a:solidFill>
                </a:uFill>
                <a:latin typeface="Calibri"/>
                <a:ea typeface="Calibri"/>
                <a:cs typeface="Calibri"/>
              </a:rPr>
              <a:t>DAY</a:t>
            </a:r>
            <a:r>
              <a:rPr lang="en-US" dirty="0" smtClean="0">
                <a:solidFill>
                  <a:srgbClr val="7F7F7F"/>
                </a:solidFill>
                <a:effectLst>
                  <a:outerShdw blurRad="69850" dist="43180" dir="5400000" sx="0" sy="0">
                    <a:srgbClr val="000000">
                      <a:alpha val="65000"/>
                    </a:srgbClr>
                  </a:outerShdw>
                </a:effectLst>
                <a:latin typeface="Calibri"/>
                <a:ea typeface="Calibri"/>
                <a:cs typeface="Calibri"/>
              </a:rPr>
              <a:t> </a:t>
            </a:r>
            <a:r>
              <a:rPr lang="en-US" dirty="0" smtClean="0">
                <a:solidFill>
                  <a:srgbClr val="FF0000"/>
                </a:solidFill>
                <a:effectLst>
                  <a:outerShdw blurRad="69850" dist="43180" dir="5400000" sx="0" sy="0">
                    <a:srgbClr val="000000">
                      <a:alpha val="65000"/>
                    </a:srgbClr>
                  </a:outerShdw>
                </a:effectLst>
                <a:latin typeface="Calibri"/>
                <a:ea typeface="Calibri"/>
                <a:cs typeface="Calibri"/>
              </a:rPr>
              <a:t>[NOT “</a:t>
            </a:r>
            <a:r>
              <a:rPr lang="en-US" b="1" u="sng" dirty="0" smtClean="0">
                <a:solidFill>
                  <a:srgbClr val="FF0000"/>
                </a:solidFill>
                <a:effectLst>
                  <a:outerShdw blurRad="69850" dist="43180" dir="5400000" sx="0" sy="0">
                    <a:srgbClr val="000000">
                      <a:alpha val="65000"/>
                    </a:srgbClr>
                  </a:outerShdw>
                </a:effectLst>
                <a:latin typeface="Calibri"/>
                <a:ea typeface="Calibri"/>
                <a:cs typeface="Calibri"/>
              </a:rPr>
              <a:t>DATE</a:t>
            </a:r>
            <a:r>
              <a:rPr lang="en-US" dirty="0" smtClean="0">
                <a:solidFill>
                  <a:srgbClr val="FF0000"/>
                </a:solidFill>
                <a:effectLst>
                  <a:outerShdw blurRad="69850" dist="43180" dir="5400000" sx="0" sy="0">
                    <a:srgbClr val="000000">
                      <a:alpha val="65000"/>
                    </a:srgbClr>
                  </a:outerShdw>
                </a:effectLst>
                <a:latin typeface="Calibri"/>
                <a:ea typeface="Calibri"/>
                <a:cs typeface="Calibri"/>
              </a:rPr>
              <a:t>”]</a:t>
            </a:r>
            <a:r>
              <a:rPr lang="en-US" b="1" dirty="0" smtClean="0">
                <a:ln>
                  <a:noFill/>
                </a:ln>
                <a:solidFill>
                  <a:srgbClr val="FF0000"/>
                </a:solidFill>
                <a:effectLst>
                  <a:outerShdw blurRad="69850" dist="43180" dir="5400000" sx="0" sy="0">
                    <a:srgbClr val="000000">
                      <a:alpha val="65000"/>
                    </a:srgbClr>
                  </a:outerShdw>
                </a:effectLst>
                <a:latin typeface="Calibri"/>
                <a:ea typeface="Calibri"/>
                <a:cs typeface="Calibri"/>
              </a:rPr>
              <a:t> </a:t>
            </a:r>
            <a:r>
              <a:rPr lang="en-US" sz="2000" b="1" u="sng" dirty="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they came to the Wilderness of Sinai</a:t>
            </a:r>
            <a:r>
              <a:rPr lang="en-US" sz="2000" b="1"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a:t>
            </a:r>
          </a:p>
        </p:txBody>
      </p:sp>
      <p:pic>
        <p:nvPicPr>
          <p:cNvPr id="50" name="Picture 2" descr="C:\Users\Rae\Desktop\Mt sinai.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82244" y="3359663"/>
            <a:ext cx="7118074" cy="24272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1" name="Rectangle 50"/>
          <p:cNvSpPr/>
          <p:nvPr/>
        </p:nvSpPr>
        <p:spPr>
          <a:xfrm>
            <a:off x="4582244" y="3391252"/>
            <a:ext cx="4710272" cy="1261884"/>
          </a:xfrm>
          <a:prstGeom prst="rect">
            <a:avLst/>
          </a:prstGeom>
          <a:noFill/>
        </p:spPr>
        <p:txBody>
          <a:bodyPr wrap="square" lIns="91440" tIns="45720" rIns="91440" bIns="45720">
            <a:spAutoFit/>
          </a:bodyPr>
          <a:lstStyle/>
          <a:p>
            <a:r>
              <a:rPr lang="en-US" b="1" cap="none" spc="0"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t>Entering the Wilderness of Sinai </a:t>
            </a:r>
            <a:r>
              <a:rPr lang="en-US" b="1" u="sng" cap="none" spc="0" dirty="0" smtClean="0">
                <a:ln w="1905"/>
                <a:solidFill>
                  <a:srgbClr val="9933FF"/>
                </a:solidFill>
                <a:effectLst>
                  <a:innerShdw blurRad="69850" dist="43180" dir="5400000">
                    <a:srgbClr val="000000">
                      <a:alpha val="65000"/>
                    </a:srgbClr>
                  </a:innerShdw>
                </a:effectLst>
                <a:latin typeface="Arial" pitchFamily="34" charset="0"/>
                <a:cs typeface="Arial" pitchFamily="34" charset="0"/>
              </a:rPr>
              <a:t>&amp;</a:t>
            </a:r>
          </a:p>
          <a:p>
            <a:r>
              <a:rPr lang="en-US" sz="1100" b="1" cap="none" spc="0"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t/>
            </a:r>
            <a:br>
              <a:rPr lang="en-US" sz="1100" b="1" cap="none" spc="0"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br>
            <a:r>
              <a:rPr lang="en-US" b="1"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C</a:t>
            </a:r>
            <a:r>
              <a:rPr lang="en-US" b="1" cap="none" spc="0"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amping at the foot of Mt Sinai – </a:t>
            </a:r>
          </a:p>
          <a:p>
            <a:endParaRPr lang="en-US" sz="1100" b="1" dirty="0">
              <a:ln w="1905"/>
              <a:solidFill>
                <a:srgbClr val="FF0000"/>
              </a:solidFill>
              <a:effectLst>
                <a:innerShdw blurRad="69850" dist="43180" dir="5400000">
                  <a:srgbClr val="000000">
                    <a:alpha val="65000"/>
                  </a:srgbClr>
                </a:innerShdw>
              </a:effectLst>
              <a:latin typeface="Arial" pitchFamily="34" charset="0"/>
              <a:cs typeface="Arial" pitchFamily="34" charset="0"/>
            </a:endParaRPr>
          </a:p>
          <a:p>
            <a:r>
              <a:rPr lang="en-US" b="1" cap="none" spc="0"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t>are</a:t>
            </a:r>
            <a:r>
              <a:rPr lang="en-US" b="1" cap="none" spc="0"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 2 </a:t>
            </a:r>
            <a:r>
              <a:rPr lang="en-US" b="1" cap="none" spc="0"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t>separate events on</a:t>
            </a:r>
            <a:r>
              <a:rPr lang="en-US" b="1" cap="none" spc="0" dirty="0" smtClean="0">
                <a:ln w="1905"/>
                <a:solidFill>
                  <a:schemeClr val="tx2"/>
                </a:solidFill>
                <a:effectLst>
                  <a:innerShdw blurRad="69850" dist="43180" dir="5400000">
                    <a:srgbClr val="000000">
                      <a:alpha val="65000"/>
                    </a:srgbClr>
                  </a:innerShdw>
                </a:effectLst>
                <a:latin typeface="Arial" pitchFamily="34" charset="0"/>
                <a:cs typeface="Arial" pitchFamily="34" charset="0"/>
              </a:rPr>
              <a:t> 2 </a:t>
            </a:r>
            <a:r>
              <a:rPr lang="en-US" b="1" cap="none" spc="0" dirty="0" smtClean="0">
                <a:ln w="1905"/>
                <a:solidFill>
                  <a:srgbClr val="FF0000"/>
                </a:solidFill>
                <a:effectLst>
                  <a:innerShdw blurRad="69850" dist="43180" dir="5400000">
                    <a:srgbClr val="000000">
                      <a:alpha val="65000"/>
                    </a:srgbClr>
                  </a:innerShdw>
                </a:effectLst>
                <a:latin typeface="Arial" pitchFamily="34" charset="0"/>
                <a:cs typeface="Arial" pitchFamily="34" charset="0"/>
              </a:rPr>
              <a:t>different days!</a:t>
            </a:r>
            <a:endParaRPr lang="en-US" b="1" cap="none" spc="0" dirty="0">
              <a:ln w="1905"/>
              <a:solidFill>
                <a:srgbClr val="FF0000"/>
              </a:solidFill>
              <a:effectLst>
                <a:innerShdw blurRad="69850" dist="43180" dir="5400000">
                  <a:srgbClr val="000000">
                    <a:alpha val="65000"/>
                  </a:srgbClr>
                </a:innerShdw>
              </a:effectLst>
              <a:latin typeface="Arial" pitchFamily="34" charset="0"/>
              <a:cs typeface="Arial" pitchFamily="34" charset="0"/>
            </a:endParaRPr>
          </a:p>
        </p:txBody>
      </p:sp>
      <p:sp>
        <p:nvSpPr>
          <p:cNvPr id="53" name="Title 2"/>
          <p:cNvSpPr>
            <a:spLocks noGrp="1"/>
          </p:cNvSpPr>
          <p:nvPr>
            <p:ph type="title"/>
          </p:nvPr>
        </p:nvSpPr>
        <p:spPr>
          <a:xfrm>
            <a:off x="4582244" y="4573268"/>
            <a:ext cx="7118074" cy="1273484"/>
          </a:xfrm>
          <a:noFill/>
          <a:scene3d>
            <a:camera prst="orthographicFront"/>
            <a:lightRig rig="threePt" dir="t"/>
          </a:scene3d>
          <a:sp3d>
            <a:bevelT w="152400" h="50800" prst="softRound"/>
          </a:sp3d>
        </p:spPr>
        <p:txBody>
          <a:bodyPr>
            <a:noAutofit/>
            <a:sp3d extrusionH="57150">
              <a:bevelT w="38100" h="38100" prst="angle"/>
            </a:sp3d>
          </a:bodyPr>
          <a:lstStyle/>
          <a:p>
            <a:pPr algn="ctr"/>
            <a:r>
              <a:rPr lang="en-US" sz="2000" b="1" dirty="0" err="1" smtClean="0">
                <a:solidFill>
                  <a:srgbClr val="D60093"/>
                </a:solidFill>
                <a:effectLst>
                  <a:glow rad="127000">
                    <a:srgbClr val="FFFFCC"/>
                  </a:glow>
                </a:effectLst>
              </a:rPr>
              <a:t>Exo</a:t>
            </a:r>
            <a:r>
              <a:rPr lang="en-US" sz="2000" b="1" dirty="0" smtClean="0">
                <a:solidFill>
                  <a:srgbClr val="D60093"/>
                </a:solidFill>
                <a:effectLst>
                  <a:glow rad="127000">
                    <a:srgbClr val="FFFFCC"/>
                  </a:glow>
                </a:effectLst>
              </a:rPr>
              <a:t> 19:2</a:t>
            </a:r>
            <a:r>
              <a:rPr lang="en-US" sz="2000" b="1" dirty="0" smtClean="0">
                <a:effectLst>
                  <a:glow rad="127000">
                    <a:srgbClr val="FFFFCC"/>
                  </a:glow>
                </a:effectLst>
              </a:rPr>
              <a:t>  For they </a:t>
            </a:r>
            <a:r>
              <a:rPr lang="en-US" sz="2000" b="1" dirty="0" smtClean="0">
                <a:effectLst>
                  <a:glow rad="127000">
                    <a:srgbClr val="FFFF00"/>
                  </a:glow>
                </a:effectLst>
              </a:rPr>
              <a:t>were departed </a:t>
            </a:r>
            <a:r>
              <a:rPr lang="en-US" sz="2000" b="1" dirty="0" smtClean="0">
                <a:effectLst>
                  <a:glow rad="127000">
                    <a:srgbClr val="FFFFCC"/>
                  </a:glow>
                </a:effectLst>
              </a:rPr>
              <a:t>from </a:t>
            </a:r>
            <a:r>
              <a:rPr lang="en-US" sz="2000" b="1" dirty="0" err="1" smtClean="0">
                <a:effectLst>
                  <a:glow rad="127000">
                    <a:srgbClr val="FFFFCC"/>
                  </a:glow>
                </a:effectLst>
              </a:rPr>
              <a:t>Rephidim</a:t>
            </a:r>
            <a:r>
              <a:rPr lang="en-US" sz="2000" b="1" dirty="0" smtClean="0">
                <a:effectLst>
                  <a:glow rad="127000">
                    <a:srgbClr val="FFFFCC"/>
                  </a:glow>
                </a:effectLst>
              </a:rPr>
              <a:t>, and come to the desert of Sinai, and </a:t>
            </a:r>
            <a:r>
              <a:rPr lang="en-US" sz="2000" b="1" dirty="0" smtClean="0">
                <a:effectLst>
                  <a:glow rad="127000">
                    <a:srgbClr val="FFFF00"/>
                  </a:glow>
                </a:effectLst>
              </a:rPr>
              <a:t>had pitched </a:t>
            </a:r>
            <a:r>
              <a:rPr lang="en-US" sz="2000" b="1" dirty="0" smtClean="0">
                <a:effectLst>
                  <a:glow rad="127000">
                    <a:srgbClr val="FFFFCC"/>
                  </a:glow>
                </a:effectLst>
              </a:rPr>
              <a:t>in the wilderness; and there Israel camped before the mount.  </a:t>
            </a:r>
            <a:br>
              <a:rPr lang="en-US" sz="2000" b="1" dirty="0" smtClean="0">
                <a:effectLst>
                  <a:glow rad="127000">
                    <a:srgbClr val="FFFFCC"/>
                  </a:glow>
                </a:effectLst>
              </a:rPr>
            </a:br>
            <a:endParaRPr lang="en-US" sz="2000" b="1" dirty="0">
              <a:effectLst>
                <a:glow rad="127000">
                  <a:srgbClr val="FFFFCC"/>
                </a:glow>
              </a:effectLst>
            </a:endParaRPr>
          </a:p>
        </p:txBody>
      </p:sp>
      <p:sp>
        <p:nvSpPr>
          <p:cNvPr id="54" name="Rounded Rectangle 53"/>
          <p:cNvSpPr/>
          <p:nvPr/>
        </p:nvSpPr>
        <p:spPr>
          <a:xfrm>
            <a:off x="2175388" y="895651"/>
            <a:ext cx="9541633" cy="445117"/>
          </a:xfrm>
          <a:prstGeom prst="roundRect">
            <a:avLst/>
          </a:prstGeom>
          <a:gradFill>
            <a:gsLst>
              <a:gs pos="0">
                <a:srgbClr val="03D4A8"/>
              </a:gs>
              <a:gs pos="44000">
                <a:srgbClr val="FFFF00"/>
              </a:gs>
              <a:gs pos="75000">
                <a:srgbClr val="FF99FF"/>
              </a:gs>
            </a:gsLst>
            <a:lin ang="16200000" scaled="0"/>
          </a:gradFill>
          <a:ln w="38100">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274320" lvl="0" indent="-274320" algn="ctr">
              <a:spcAft>
                <a:spcPts val="1000"/>
              </a:spcAft>
            </a:pPr>
            <a:r>
              <a:rPr lang="en-US" sz="2000" b="1" dirty="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Note:  </a:t>
            </a:r>
            <a:r>
              <a:rPr lang="en-US" sz="2400" b="1" dirty="0">
                <a:solidFill>
                  <a:srgbClr val="FF0000"/>
                </a:solidFill>
                <a:effectLst>
                  <a:outerShdw blurRad="69850" dist="43180" dir="5400000" sx="0" sy="0">
                    <a:srgbClr val="000000">
                      <a:alpha val="65000"/>
                    </a:srgbClr>
                  </a:outerShdw>
                </a:effectLst>
                <a:latin typeface="Calibri"/>
                <a:ea typeface="Calibri"/>
                <a:cs typeface="Calibri"/>
              </a:rPr>
              <a:t>Left Egypt on a </a:t>
            </a:r>
            <a:r>
              <a:rPr lang="en-US" sz="2400" b="1"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4</a:t>
            </a:r>
            <a:r>
              <a:rPr lang="en-US" sz="2400" b="1" baseline="30000"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th</a:t>
            </a:r>
            <a:r>
              <a:rPr lang="en-US" sz="2400" b="1"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 cycle; </a:t>
            </a:r>
            <a:r>
              <a:rPr lang="en-US" sz="2400" b="1" dirty="0">
                <a:solidFill>
                  <a:srgbClr val="FF0000"/>
                </a:solidFill>
                <a:effectLst>
                  <a:outerShdw blurRad="69850" dist="43180" dir="5400000" sx="0" sy="0">
                    <a:srgbClr val="000000">
                      <a:alpha val="65000"/>
                    </a:srgbClr>
                  </a:outerShdw>
                </a:effectLst>
                <a:latin typeface="Calibri"/>
                <a:ea typeface="Calibri"/>
                <a:cs typeface="Calibri"/>
              </a:rPr>
              <a:t>entered Wilderness of Sinai on a </a:t>
            </a:r>
            <a:r>
              <a:rPr lang="en-US" sz="2400" b="1"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4</a:t>
            </a:r>
            <a:r>
              <a:rPr lang="en-US" sz="2400" b="1" baseline="30000"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th</a:t>
            </a:r>
            <a:r>
              <a:rPr lang="en-US" sz="2400" b="1"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 cycle.</a:t>
            </a:r>
            <a:endParaRPr lang="en-US" sz="2400" dirty="0">
              <a:solidFill>
                <a:schemeClr val="tx2">
                  <a:lumMod val="75000"/>
                  <a:lumOff val="25000"/>
                </a:schemeClr>
              </a:solidFill>
              <a:latin typeface="Calibri"/>
              <a:ea typeface="Calibri"/>
              <a:cs typeface="Times New Roman"/>
            </a:endParaRPr>
          </a:p>
        </p:txBody>
      </p:sp>
      <p:sp>
        <p:nvSpPr>
          <p:cNvPr id="55" name="Right Brace 54"/>
          <p:cNvSpPr/>
          <p:nvPr/>
        </p:nvSpPr>
        <p:spPr>
          <a:xfrm rot="16200000">
            <a:off x="5576188" y="335680"/>
            <a:ext cx="208713" cy="1044473"/>
          </a:xfrm>
          <a:prstGeom prst="rightBrace">
            <a:avLst>
              <a:gd name="adj1" fmla="val 43096"/>
              <a:gd name="adj2" fmla="val 50000"/>
            </a:avLst>
          </a:prstGeom>
          <a:solidFill>
            <a:srgbClr val="FFFF00"/>
          </a:solidFill>
          <a:ln w="12700">
            <a:solidFill>
              <a:srgbClr val="00FF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6" name="Rectangle 55"/>
          <p:cNvSpPr/>
          <p:nvPr/>
        </p:nvSpPr>
        <p:spPr>
          <a:xfrm>
            <a:off x="6255826" y="2019959"/>
            <a:ext cx="1370290" cy="1382867"/>
          </a:xfrm>
          <a:prstGeom prst="rect">
            <a:avLst/>
          </a:prstGeom>
          <a:noFill/>
          <a:ln w="76200">
            <a:solidFill>
              <a:srgbClr val="9933FF"/>
            </a:solidFill>
          </a:ln>
          <a:effectLst>
            <a:glow rad="127000">
              <a:srgbClr val="00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7" name="Cloud Callout 56"/>
          <p:cNvSpPr/>
          <p:nvPr/>
        </p:nvSpPr>
        <p:spPr>
          <a:xfrm>
            <a:off x="9057678" y="3456902"/>
            <a:ext cx="2426072" cy="1124226"/>
          </a:xfrm>
          <a:prstGeom prst="cloudCallout">
            <a:avLst>
              <a:gd name="adj1" fmla="val -68574"/>
              <a:gd name="adj2" fmla="val -26711"/>
            </a:avLst>
          </a:prstGeom>
          <a:solidFill>
            <a:schemeClr val="bg1">
              <a:alpha val="39000"/>
            </a:schemeClr>
          </a:solidFill>
          <a:ln w="38100">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000" b="1" dirty="0" smtClean="0">
                <a:ln>
                  <a:solidFill>
                    <a:srgbClr val="002060"/>
                  </a:solidFill>
                </a:ln>
                <a:solidFill>
                  <a:srgbClr val="9933FF"/>
                </a:solidFill>
                <a:latin typeface="Berlin Sans FB" pitchFamily="34" charset="0"/>
              </a:rPr>
              <a:t>Note the </a:t>
            </a:r>
            <a:r>
              <a:rPr lang="en-CA" sz="2000" b="1" dirty="0" smtClean="0">
                <a:ln>
                  <a:solidFill>
                    <a:srgbClr val="002060"/>
                  </a:solidFill>
                </a:ln>
                <a:solidFill>
                  <a:srgbClr val="9933FF"/>
                </a:solidFill>
                <a:effectLst>
                  <a:glow rad="127000">
                    <a:srgbClr val="FFFF00"/>
                  </a:glow>
                </a:effectLst>
                <a:latin typeface="Berlin Sans FB" pitchFamily="34" charset="0"/>
              </a:rPr>
              <a:t>past tense</a:t>
            </a:r>
            <a:r>
              <a:rPr lang="en-CA" sz="2000" b="1" dirty="0" smtClean="0">
                <a:ln>
                  <a:solidFill>
                    <a:srgbClr val="002060"/>
                  </a:solidFill>
                </a:ln>
                <a:solidFill>
                  <a:srgbClr val="9933FF"/>
                </a:solidFill>
                <a:latin typeface="Berlin Sans FB" pitchFamily="34" charset="0"/>
              </a:rPr>
              <a:t> </a:t>
            </a:r>
            <a:br>
              <a:rPr lang="en-CA" sz="2000" b="1" dirty="0" smtClean="0">
                <a:ln>
                  <a:solidFill>
                    <a:srgbClr val="002060"/>
                  </a:solidFill>
                </a:ln>
                <a:solidFill>
                  <a:srgbClr val="9933FF"/>
                </a:solidFill>
                <a:latin typeface="Berlin Sans FB" pitchFamily="34" charset="0"/>
              </a:rPr>
            </a:br>
            <a:r>
              <a:rPr lang="en-CA" sz="2000" b="1" dirty="0" smtClean="0">
                <a:ln>
                  <a:solidFill>
                    <a:srgbClr val="002060"/>
                  </a:solidFill>
                </a:ln>
                <a:solidFill>
                  <a:srgbClr val="9933FF"/>
                </a:solidFill>
                <a:latin typeface="Berlin Sans FB" pitchFamily="34" charset="0"/>
              </a:rPr>
              <a:t>in vs. 2.</a:t>
            </a:r>
            <a:endParaRPr lang="en-CA" sz="2000" b="1" dirty="0">
              <a:ln>
                <a:solidFill>
                  <a:srgbClr val="002060"/>
                </a:solidFill>
              </a:ln>
              <a:solidFill>
                <a:srgbClr val="9933FF"/>
              </a:solidFill>
              <a:latin typeface="Berlin Sans FB" pitchFamily="34" charset="0"/>
            </a:endParaRPr>
          </a:p>
        </p:txBody>
      </p:sp>
      <p:sp>
        <p:nvSpPr>
          <p:cNvPr id="34" name="Rectangle 33"/>
          <p:cNvSpPr/>
          <p:nvPr/>
        </p:nvSpPr>
        <p:spPr>
          <a:xfrm>
            <a:off x="45740" y="5865182"/>
            <a:ext cx="11808913" cy="83099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cap="none" spc="0" dirty="0" smtClean="0">
                <a:ln w="1905"/>
                <a:solidFill>
                  <a:srgbClr val="5D2D2D"/>
                </a:solidFill>
                <a:effectLst>
                  <a:innerShdw blurRad="69850" dist="43180" dir="5400000">
                    <a:srgbClr val="000000">
                      <a:alpha val="65000"/>
                    </a:srgbClr>
                  </a:innerShdw>
                </a:effectLst>
                <a:latin typeface="Comic Sans MS" pitchFamily="66" charset="0"/>
              </a:rPr>
              <a:t>On the </a:t>
            </a:r>
            <a:r>
              <a:rPr lang="en-US" sz="2400" b="1" cap="none" spc="0" dirty="0" smtClean="0">
                <a:ln w="1905"/>
                <a:solidFill>
                  <a:srgbClr val="5D2D2D"/>
                </a:solidFill>
                <a:effectLst>
                  <a:glow rad="127000">
                    <a:srgbClr val="FF99FF"/>
                  </a:glow>
                  <a:innerShdw blurRad="69850" dist="43180" dir="5400000">
                    <a:srgbClr val="000000">
                      <a:alpha val="65000"/>
                    </a:srgbClr>
                  </a:innerShdw>
                </a:effectLst>
                <a:latin typeface="Comic Sans MS" pitchFamily="66" charset="0"/>
              </a:rPr>
              <a:t>5</a:t>
            </a:r>
            <a:r>
              <a:rPr lang="en-US" sz="2400" b="1" cap="none" spc="0" baseline="30000" dirty="0" smtClean="0">
                <a:ln w="1905"/>
                <a:solidFill>
                  <a:srgbClr val="5D2D2D"/>
                </a:solidFill>
                <a:effectLst>
                  <a:glow rad="127000">
                    <a:srgbClr val="FF99FF"/>
                  </a:glow>
                  <a:innerShdw blurRad="69850" dist="43180" dir="5400000">
                    <a:srgbClr val="000000">
                      <a:alpha val="65000"/>
                    </a:srgbClr>
                  </a:innerShdw>
                </a:effectLst>
                <a:latin typeface="Comic Sans MS" pitchFamily="66" charset="0"/>
              </a:rPr>
              <a:t>th</a:t>
            </a:r>
            <a:r>
              <a:rPr lang="en-US" sz="2400" b="1" cap="none" spc="0" dirty="0" smtClean="0">
                <a:ln w="1905"/>
                <a:solidFill>
                  <a:srgbClr val="5D2D2D"/>
                </a:solidFill>
                <a:effectLst>
                  <a:innerShdw blurRad="69850" dist="43180" dir="5400000">
                    <a:srgbClr val="000000">
                      <a:alpha val="65000"/>
                    </a:srgbClr>
                  </a:innerShdw>
                </a:effectLst>
                <a:latin typeface="Comic Sans MS" pitchFamily="66" charset="0"/>
              </a:rPr>
              <a:t> cycle of the month, they camped before Mt Sinai. </a:t>
            </a:r>
            <a:br>
              <a:rPr lang="en-US" sz="2400" b="1" cap="none" spc="0" dirty="0" smtClean="0">
                <a:ln w="1905"/>
                <a:solidFill>
                  <a:srgbClr val="5D2D2D"/>
                </a:solidFill>
                <a:effectLst>
                  <a:innerShdw blurRad="69850" dist="43180" dir="5400000">
                    <a:srgbClr val="000000">
                      <a:alpha val="65000"/>
                    </a:srgbClr>
                  </a:innerShdw>
                </a:effectLst>
                <a:latin typeface="Comic Sans MS" pitchFamily="66" charset="0"/>
              </a:rPr>
            </a:br>
            <a:r>
              <a:rPr lang="en-US" sz="2400" b="1" cap="none" spc="0" dirty="0" smtClean="0">
                <a:ln w="1905"/>
                <a:solidFill>
                  <a:srgbClr val="5D2D2D"/>
                </a:solidFill>
                <a:effectLst>
                  <a:glow rad="88900">
                    <a:srgbClr val="00FFCC"/>
                  </a:glow>
                  <a:innerShdw blurRad="69850" dist="43180" dir="5400000">
                    <a:srgbClr val="000000">
                      <a:alpha val="65000"/>
                    </a:srgbClr>
                  </a:innerShdw>
                </a:effectLst>
                <a:latin typeface="Comic Sans MS" pitchFamily="66" charset="0"/>
              </a:rPr>
              <a:t>Moses makes a trip up the mount</a:t>
            </a:r>
            <a:r>
              <a:rPr lang="en-US" sz="2400" b="1" cap="none" spc="0" dirty="0" smtClean="0">
                <a:ln w="1905"/>
                <a:solidFill>
                  <a:srgbClr val="5D2D2D"/>
                </a:solidFill>
                <a:effectLst>
                  <a:innerShdw blurRad="69850" dist="43180" dir="5400000">
                    <a:srgbClr val="000000">
                      <a:alpha val="65000"/>
                    </a:srgbClr>
                  </a:innerShdw>
                </a:effectLst>
                <a:latin typeface="Comic Sans MS" pitchFamily="66" charset="0"/>
              </a:rPr>
              <a:t>; then delivers </a:t>
            </a:r>
            <a:r>
              <a:rPr lang="en-US" sz="2400" b="1" cap="none" spc="0" dirty="0" smtClean="0">
                <a:ln w="1905"/>
                <a:solidFill>
                  <a:srgbClr val="0070C0"/>
                </a:solidFill>
                <a:effectLst>
                  <a:innerShdw blurRad="69850" dist="43180" dir="5400000">
                    <a:srgbClr val="000000">
                      <a:alpha val="65000"/>
                    </a:srgbClr>
                  </a:innerShdw>
                </a:effectLst>
                <a:latin typeface="Comic Sans MS" pitchFamily="66" charset="0"/>
              </a:rPr>
              <a:t>Yah’s</a:t>
            </a:r>
            <a:r>
              <a:rPr lang="en-US" sz="2400" b="1" cap="none" spc="0" dirty="0" smtClean="0">
                <a:ln w="1905"/>
                <a:solidFill>
                  <a:srgbClr val="5D2D2D"/>
                </a:solidFill>
                <a:effectLst>
                  <a:innerShdw blurRad="69850" dist="43180" dir="5400000">
                    <a:srgbClr val="000000">
                      <a:alpha val="65000"/>
                    </a:srgbClr>
                  </a:innerShdw>
                </a:effectLst>
                <a:latin typeface="Comic Sans MS" pitchFamily="66" charset="0"/>
              </a:rPr>
              <a:t> message to the people.</a:t>
            </a:r>
            <a:endParaRPr lang="en-US" sz="2400" b="1" cap="none" spc="0" dirty="0">
              <a:ln w="1905"/>
              <a:solidFill>
                <a:srgbClr val="5D2D2D"/>
              </a:solidFill>
              <a:effectLst>
                <a:innerShdw blurRad="69850" dist="43180" dir="5400000">
                  <a:srgbClr val="000000">
                    <a:alpha val="65000"/>
                  </a:srgbClr>
                </a:innerShdw>
              </a:effectLst>
              <a:latin typeface="Comic Sans MS" pitchFamily="66" charset="0"/>
            </a:endParaRPr>
          </a:p>
        </p:txBody>
      </p:sp>
      <p:sp>
        <p:nvSpPr>
          <p:cNvPr id="2" name="Rectangle 1"/>
          <p:cNvSpPr/>
          <p:nvPr/>
        </p:nvSpPr>
        <p:spPr>
          <a:xfrm>
            <a:off x="10648060" y="5912704"/>
            <a:ext cx="1368152" cy="316366"/>
          </a:xfrm>
          <a:prstGeom prst="rect">
            <a:avLst/>
          </a:prstGeom>
          <a:solidFill>
            <a:srgbClr val="00FFCC"/>
          </a:solidFill>
          <a:ln>
            <a:solidFill>
              <a:schemeClr val="tx1"/>
            </a:solidFill>
          </a:ln>
          <a:effectLst>
            <a:outerShdw blurRad="76200" dist="12700" dir="2700000" sy="-23000" kx="-800400" algn="bl" rotWithShape="0">
              <a:prstClr val="black">
                <a:alpha val="2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err="1" smtClean="0">
                <a:solidFill>
                  <a:srgbClr val="0000FF"/>
                </a:solidFill>
                <a:effectLst>
                  <a:outerShdw blurRad="38100" dist="38100" dir="2700000" algn="tl">
                    <a:srgbClr val="000000">
                      <a:alpha val="43137"/>
                    </a:srgbClr>
                  </a:outerShdw>
                </a:effectLst>
                <a:latin typeface="Comic Sans MS" pitchFamily="66" charset="0"/>
              </a:rPr>
              <a:t>Exo</a:t>
            </a:r>
            <a:r>
              <a:rPr lang="en-CA" sz="1600" b="1" dirty="0" smtClean="0">
                <a:solidFill>
                  <a:srgbClr val="0000FF"/>
                </a:solidFill>
                <a:effectLst>
                  <a:outerShdw blurRad="38100" dist="38100" dir="2700000" algn="tl">
                    <a:srgbClr val="000000">
                      <a:alpha val="43137"/>
                    </a:srgbClr>
                  </a:outerShdw>
                </a:effectLst>
                <a:latin typeface="Comic Sans MS" pitchFamily="66" charset="0"/>
              </a:rPr>
              <a:t> 19:3-6</a:t>
            </a:r>
            <a:r>
              <a:rPr lang="en-CA" sz="2400" b="1" dirty="0" smtClean="0">
                <a:solidFill>
                  <a:srgbClr val="0000FF"/>
                </a:solidFill>
                <a:effectLst>
                  <a:outerShdw blurRad="38100" dist="38100" dir="2700000" algn="tl">
                    <a:srgbClr val="000000">
                      <a:alpha val="43137"/>
                    </a:srgbClr>
                  </a:outerShdw>
                </a:effectLst>
                <a:latin typeface="Comic Sans MS" pitchFamily="66" charset="0"/>
              </a:rPr>
              <a:t> </a:t>
            </a:r>
            <a:endParaRPr lang="en-CA" sz="2400" b="1" dirty="0">
              <a:solidFill>
                <a:srgbClr val="0000FF"/>
              </a:solidFill>
              <a:effectLst>
                <a:outerShdw blurRad="38100" dist="38100" dir="2700000" algn="tl">
                  <a:srgbClr val="000000">
                    <a:alpha val="43137"/>
                  </a:srgbClr>
                </a:outerShdw>
              </a:effectLst>
              <a:latin typeface="Comic Sans MS" pitchFamily="66" charset="0"/>
            </a:endParaRPr>
          </a:p>
        </p:txBody>
      </p:sp>
      <p:sp>
        <p:nvSpPr>
          <p:cNvPr id="20" name="Rectangle 19"/>
          <p:cNvSpPr/>
          <p:nvPr/>
        </p:nvSpPr>
        <p:spPr>
          <a:xfrm>
            <a:off x="7632461" y="2015559"/>
            <a:ext cx="1370290" cy="1382867"/>
          </a:xfrm>
          <a:prstGeom prst="rect">
            <a:avLst/>
          </a:prstGeom>
          <a:noFill/>
          <a:ln w="76200">
            <a:solidFill>
              <a:srgbClr val="663300"/>
            </a:solidFill>
          </a:ln>
          <a:effectLst>
            <a:glow rad="101600">
              <a:srgbClr val="FF99FF"/>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41715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checkerboard(across)">
                                      <p:cBhvr>
                                        <p:cTn id="14" dur="1000"/>
                                        <p:tgtEl>
                                          <p:spTgt spid="54"/>
                                        </p:tgtEl>
                                      </p:cBhvr>
                                    </p:animEffect>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2000"/>
                                        <p:tgtEl>
                                          <p:spTgt spid="55"/>
                                        </p:tgtEl>
                                      </p:cBhvr>
                                    </p:animEffect>
                                    <p:anim calcmode="lin" valueType="num">
                                      <p:cBhvr>
                                        <p:cTn id="19" dur="2000" fill="hold"/>
                                        <p:tgtEl>
                                          <p:spTgt spid="55"/>
                                        </p:tgtEl>
                                        <p:attrNameLst>
                                          <p:attrName>ppt_x</p:attrName>
                                        </p:attrNameLst>
                                      </p:cBhvr>
                                      <p:tavLst>
                                        <p:tav tm="0">
                                          <p:val>
                                            <p:strVal val="#ppt_x"/>
                                          </p:val>
                                        </p:tav>
                                        <p:tav tm="100000">
                                          <p:val>
                                            <p:strVal val="#ppt_x"/>
                                          </p:val>
                                        </p:tav>
                                      </p:tavLst>
                                    </p:anim>
                                    <p:anim calcmode="lin" valueType="num">
                                      <p:cBhvr>
                                        <p:cTn id="20" dur="2000" fill="hold"/>
                                        <p:tgtEl>
                                          <p:spTgt spid="5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31"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1000" fill="hold"/>
                                        <p:tgtEl>
                                          <p:spTgt spid="56"/>
                                        </p:tgtEl>
                                        <p:attrNameLst>
                                          <p:attrName>ppt_w</p:attrName>
                                        </p:attrNameLst>
                                      </p:cBhvr>
                                      <p:tavLst>
                                        <p:tav tm="0">
                                          <p:val>
                                            <p:fltVal val="0"/>
                                          </p:val>
                                        </p:tav>
                                        <p:tav tm="100000">
                                          <p:val>
                                            <p:strVal val="#ppt_w"/>
                                          </p:val>
                                        </p:tav>
                                      </p:tavLst>
                                    </p:anim>
                                    <p:anim calcmode="lin" valueType="num">
                                      <p:cBhvr>
                                        <p:cTn id="25" dur="1000" fill="hold"/>
                                        <p:tgtEl>
                                          <p:spTgt spid="56"/>
                                        </p:tgtEl>
                                        <p:attrNameLst>
                                          <p:attrName>ppt_h</p:attrName>
                                        </p:attrNameLst>
                                      </p:cBhvr>
                                      <p:tavLst>
                                        <p:tav tm="0">
                                          <p:val>
                                            <p:fltVal val="0"/>
                                          </p:val>
                                        </p:tav>
                                        <p:tav tm="100000">
                                          <p:val>
                                            <p:strVal val="#ppt_h"/>
                                          </p:val>
                                        </p:tav>
                                      </p:tavLst>
                                    </p:anim>
                                    <p:anim calcmode="lin" valueType="num">
                                      <p:cBhvr>
                                        <p:cTn id="26" dur="1000" fill="hold"/>
                                        <p:tgtEl>
                                          <p:spTgt spid="56"/>
                                        </p:tgtEl>
                                        <p:attrNameLst>
                                          <p:attrName>style.rotation</p:attrName>
                                        </p:attrNameLst>
                                      </p:cBhvr>
                                      <p:tavLst>
                                        <p:tav tm="0">
                                          <p:val>
                                            <p:fltVal val="90"/>
                                          </p:val>
                                        </p:tav>
                                        <p:tav tm="100000">
                                          <p:val>
                                            <p:fltVal val="0"/>
                                          </p:val>
                                        </p:tav>
                                      </p:tavLst>
                                    </p:anim>
                                    <p:animEffect transition="in" filter="fade">
                                      <p:cBhvr>
                                        <p:cTn id="27" dur="10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1">
                                            <p:txEl>
                                              <p:pRg st="0" end="0"/>
                                            </p:txEl>
                                          </p:spTgt>
                                        </p:tgtEl>
                                        <p:attrNameLst>
                                          <p:attrName>style.visibility</p:attrName>
                                        </p:attrNameLst>
                                      </p:cBhvr>
                                      <p:to>
                                        <p:strVal val="visible"/>
                                      </p:to>
                                    </p:set>
                                    <p:animEffect transition="in" filter="wipe(left)">
                                      <p:cBhvr>
                                        <p:cTn id="32" dur="1250"/>
                                        <p:tgtEl>
                                          <p:spTgt spid="51">
                                            <p:txEl>
                                              <p:pRg st="0" end="0"/>
                                            </p:txEl>
                                          </p:spTgt>
                                        </p:tgtEl>
                                      </p:cBhvr>
                                    </p:animEffect>
                                  </p:childTnLst>
                                </p:cTn>
                              </p:par>
                            </p:childTnLst>
                          </p:cTn>
                        </p:par>
                        <p:par>
                          <p:cTn id="33" fill="hold">
                            <p:stCondLst>
                              <p:cond delay="1250"/>
                            </p:stCondLst>
                            <p:childTnLst>
                              <p:par>
                                <p:cTn id="34" presetID="22" presetClass="entr" presetSubtype="8" fill="hold" nodeType="afterEffect">
                                  <p:stCondLst>
                                    <p:cond delay="0"/>
                                  </p:stCondLst>
                                  <p:childTnLst>
                                    <p:set>
                                      <p:cBhvr>
                                        <p:cTn id="35" dur="1" fill="hold">
                                          <p:stCondLst>
                                            <p:cond delay="0"/>
                                          </p:stCondLst>
                                        </p:cTn>
                                        <p:tgtEl>
                                          <p:spTgt spid="51">
                                            <p:txEl>
                                              <p:pRg st="1" end="1"/>
                                            </p:txEl>
                                          </p:spTgt>
                                        </p:tgtEl>
                                        <p:attrNameLst>
                                          <p:attrName>style.visibility</p:attrName>
                                        </p:attrNameLst>
                                      </p:cBhvr>
                                      <p:to>
                                        <p:strVal val="visible"/>
                                      </p:to>
                                    </p:set>
                                    <p:animEffect transition="in" filter="wipe(left)">
                                      <p:cBhvr>
                                        <p:cTn id="36" dur="1250"/>
                                        <p:tgtEl>
                                          <p:spTgt spid="51">
                                            <p:txEl>
                                              <p:pRg st="1" end="1"/>
                                            </p:txEl>
                                          </p:spTgt>
                                        </p:tgtEl>
                                      </p:cBhvr>
                                    </p:animEffect>
                                  </p:childTnLst>
                                </p:cTn>
                              </p:par>
                            </p:childTnLst>
                          </p:cTn>
                        </p:par>
                        <p:par>
                          <p:cTn id="37" fill="hold">
                            <p:stCondLst>
                              <p:cond delay="2500"/>
                            </p:stCondLst>
                            <p:childTnLst>
                              <p:par>
                                <p:cTn id="38" presetID="22" presetClass="entr" presetSubtype="8" fill="hold" nodeType="afterEffect">
                                  <p:stCondLst>
                                    <p:cond delay="1750"/>
                                  </p:stCondLst>
                                  <p:childTnLst>
                                    <p:set>
                                      <p:cBhvr>
                                        <p:cTn id="39" dur="1" fill="hold">
                                          <p:stCondLst>
                                            <p:cond delay="0"/>
                                          </p:stCondLst>
                                        </p:cTn>
                                        <p:tgtEl>
                                          <p:spTgt spid="51">
                                            <p:txEl>
                                              <p:pRg st="3" end="3"/>
                                            </p:txEl>
                                          </p:spTgt>
                                        </p:tgtEl>
                                        <p:attrNameLst>
                                          <p:attrName>style.visibility</p:attrName>
                                        </p:attrNameLst>
                                      </p:cBhvr>
                                      <p:to>
                                        <p:strVal val="visible"/>
                                      </p:to>
                                    </p:set>
                                    <p:animEffect transition="in" filter="wipe(left)">
                                      <p:cBhvr>
                                        <p:cTn id="40" dur="1250"/>
                                        <p:tgtEl>
                                          <p:spTgt spid="51">
                                            <p:txEl>
                                              <p:pRg st="3" end="3"/>
                                            </p:txEl>
                                          </p:spTgt>
                                        </p:tgtEl>
                                      </p:cBhvr>
                                    </p:animEffect>
                                  </p:childTnLst>
                                </p:cTn>
                              </p:par>
                            </p:childTnLst>
                          </p:cTn>
                        </p:par>
                        <p:par>
                          <p:cTn id="41" fill="hold">
                            <p:stCondLst>
                              <p:cond delay="5500"/>
                            </p:stCondLst>
                            <p:childTnLst>
                              <p:par>
                                <p:cTn id="42" presetID="9"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dissolve">
                                      <p:cBhvr>
                                        <p:cTn id="44" dur="1000"/>
                                        <p:tgtEl>
                                          <p:spTgt spid="57"/>
                                        </p:tgtEl>
                                      </p:cBhvr>
                                    </p:animEffect>
                                  </p:childTnLst>
                                </p:cTn>
                              </p:par>
                            </p:childTnLst>
                          </p:cTn>
                        </p:par>
                        <p:par>
                          <p:cTn id="45" fill="hold">
                            <p:stCondLst>
                              <p:cond delay="6500"/>
                            </p:stCondLst>
                            <p:childTnLst>
                              <p:par>
                                <p:cTn id="46" presetID="22" presetClass="entr" presetSubtype="1" fill="hold" grpId="0" nodeType="afterEffect">
                                  <p:stCondLst>
                                    <p:cond delay="1000"/>
                                  </p:stCondLst>
                                  <p:childTnLst>
                                    <p:set>
                                      <p:cBhvr>
                                        <p:cTn id="47" dur="1" fill="hold">
                                          <p:stCondLst>
                                            <p:cond delay="0"/>
                                          </p:stCondLst>
                                        </p:cTn>
                                        <p:tgtEl>
                                          <p:spTgt spid="53"/>
                                        </p:tgtEl>
                                        <p:attrNameLst>
                                          <p:attrName>style.visibility</p:attrName>
                                        </p:attrNameLst>
                                      </p:cBhvr>
                                      <p:to>
                                        <p:strVal val="visible"/>
                                      </p:to>
                                    </p:set>
                                    <p:animEffect transition="in" filter="wipe(up)">
                                      <p:cBhvr>
                                        <p:cTn id="48" dur="1000"/>
                                        <p:tgtEl>
                                          <p:spTgt spid="5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1000" fill="hold"/>
                                        <p:tgtEl>
                                          <p:spTgt spid="34"/>
                                        </p:tgtEl>
                                        <p:attrNameLst>
                                          <p:attrName>ppt_w</p:attrName>
                                        </p:attrNameLst>
                                      </p:cBhvr>
                                      <p:tavLst>
                                        <p:tav tm="0">
                                          <p:val>
                                            <p:fltVal val="0"/>
                                          </p:val>
                                        </p:tav>
                                        <p:tav tm="100000">
                                          <p:val>
                                            <p:strVal val="#ppt_w"/>
                                          </p:val>
                                        </p:tav>
                                      </p:tavLst>
                                    </p:anim>
                                    <p:anim calcmode="lin" valueType="num">
                                      <p:cBhvr>
                                        <p:cTn id="54" dur="1000" fill="hold"/>
                                        <p:tgtEl>
                                          <p:spTgt spid="34"/>
                                        </p:tgtEl>
                                        <p:attrNameLst>
                                          <p:attrName>ppt_h</p:attrName>
                                        </p:attrNameLst>
                                      </p:cBhvr>
                                      <p:tavLst>
                                        <p:tav tm="0">
                                          <p:val>
                                            <p:fltVal val="0"/>
                                          </p:val>
                                        </p:tav>
                                        <p:tav tm="100000">
                                          <p:val>
                                            <p:strVal val="#ppt_h"/>
                                          </p:val>
                                        </p:tav>
                                      </p:tavLst>
                                    </p:anim>
                                    <p:animEffect transition="in" filter="fade">
                                      <p:cBhvr>
                                        <p:cTn id="55" dur="1000"/>
                                        <p:tgtEl>
                                          <p:spTgt spid="34"/>
                                        </p:tgtEl>
                                      </p:cBhvr>
                                    </p:animEffect>
                                  </p:childTnLst>
                                </p:cTn>
                              </p:par>
                            </p:childTnLst>
                          </p:cTn>
                        </p:par>
                        <p:par>
                          <p:cTn id="56" fill="hold">
                            <p:stCondLst>
                              <p:cond delay="1000"/>
                            </p:stCondLst>
                            <p:childTnLst>
                              <p:par>
                                <p:cTn id="57" presetID="47" presetClass="entr" presetSubtype="0" fill="hold" grpId="0" nodeType="afterEffect">
                                  <p:stCondLst>
                                    <p:cond delay="450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000"/>
                                        <p:tgtEl>
                                          <p:spTgt spid="2"/>
                                        </p:tgtEl>
                                      </p:cBhvr>
                                    </p:animEffect>
                                    <p:anim calcmode="lin" valueType="num">
                                      <p:cBhvr>
                                        <p:cTn id="60" dur="1000" fill="hold"/>
                                        <p:tgtEl>
                                          <p:spTgt spid="2"/>
                                        </p:tgtEl>
                                        <p:attrNameLst>
                                          <p:attrName>ppt_x</p:attrName>
                                        </p:attrNameLst>
                                      </p:cBhvr>
                                      <p:tavLst>
                                        <p:tav tm="0">
                                          <p:val>
                                            <p:strVal val="#ppt_x"/>
                                          </p:val>
                                        </p:tav>
                                        <p:tav tm="100000">
                                          <p:val>
                                            <p:strVal val="#ppt_x"/>
                                          </p:val>
                                        </p:tav>
                                      </p:tavLst>
                                    </p:anim>
                                    <p:anim calcmode="lin" valueType="num">
                                      <p:cBhvr>
                                        <p:cTn id="61" dur="1000" fill="hold"/>
                                        <p:tgtEl>
                                          <p:spTgt spid="2"/>
                                        </p:tgtEl>
                                        <p:attrNameLst>
                                          <p:attrName>ppt_y</p:attrName>
                                        </p:attrNameLst>
                                      </p:cBhvr>
                                      <p:tavLst>
                                        <p:tav tm="0">
                                          <p:val>
                                            <p:strVal val="#ppt_y-.1"/>
                                          </p:val>
                                        </p:tav>
                                        <p:tav tm="100000">
                                          <p:val>
                                            <p:strVal val="#ppt_y"/>
                                          </p:val>
                                        </p:tav>
                                      </p:tavLst>
                                    </p:anim>
                                  </p:childTnLst>
                                </p:cTn>
                              </p:par>
                            </p:childTnLst>
                          </p:cTn>
                        </p:par>
                        <p:par>
                          <p:cTn id="62" fill="hold">
                            <p:stCondLst>
                              <p:cond delay="6500"/>
                            </p:stCondLst>
                            <p:childTnLst>
                              <p:par>
                                <p:cTn id="63" presetID="21" presetClass="entr" presetSubtype="1" repeatCount="3000" fill="hold" grpId="0" nodeType="afterEffect">
                                  <p:stCondLst>
                                    <p:cond delay="2000"/>
                                  </p:stCondLst>
                                  <p:childTnLst>
                                    <p:set>
                                      <p:cBhvr>
                                        <p:cTn id="64" dur="1" fill="hold">
                                          <p:stCondLst>
                                            <p:cond delay="0"/>
                                          </p:stCondLst>
                                        </p:cTn>
                                        <p:tgtEl>
                                          <p:spTgt spid="20"/>
                                        </p:tgtEl>
                                        <p:attrNameLst>
                                          <p:attrName>style.visibility</p:attrName>
                                        </p:attrNameLst>
                                      </p:cBhvr>
                                      <p:to>
                                        <p:strVal val="visible"/>
                                      </p:to>
                                    </p:set>
                                    <p:animEffect transition="in" filter="wheel(1)">
                                      <p:cBhvr>
                                        <p:cTn id="65" dur="1000"/>
                                        <p:tgtEl>
                                          <p:spTgt spid="20"/>
                                        </p:tgtEl>
                                      </p:cBhvr>
                                    </p:animEffect>
                                  </p:childTnLst>
                                </p:cTn>
                              </p:par>
                            </p:childTnLst>
                          </p:cTn>
                        </p:par>
                        <p:par>
                          <p:cTn id="66" fill="hold">
                            <p:stCondLst>
                              <p:cond delay="11500"/>
                            </p:stCondLst>
                            <p:childTnLst>
                              <p:par>
                                <p:cTn id="67" presetID="22" presetClass="entr" presetSubtype="4"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down)">
                                      <p:cBhvr>
                                        <p:cTn id="69" dur="1000"/>
                                        <p:tgtEl>
                                          <p:spTgt spid="42"/>
                                        </p:tgtEl>
                                      </p:cBhvr>
                                    </p:animEffect>
                                  </p:childTnLst>
                                </p:cTn>
                              </p:par>
                            </p:childTnLst>
                          </p:cTn>
                        </p:par>
                        <p:par>
                          <p:cTn id="70" fill="hold">
                            <p:stCondLst>
                              <p:cond delay="12500"/>
                            </p:stCondLst>
                            <p:childTnLst>
                              <p:par>
                                <p:cTn id="71" presetID="22" presetClass="entr" presetSubtype="1" fill="hold" nodeType="afterEffect">
                                  <p:stCondLst>
                                    <p:cond delay="500"/>
                                  </p:stCondLst>
                                  <p:childTnLst>
                                    <p:set>
                                      <p:cBhvr>
                                        <p:cTn id="72" dur="1" fill="hold">
                                          <p:stCondLst>
                                            <p:cond delay="0"/>
                                          </p:stCondLst>
                                        </p:cTn>
                                        <p:tgtEl>
                                          <p:spTgt spid="44"/>
                                        </p:tgtEl>
                                        <p:attrNameLst>
                                          <p:attrName>style.visibility</p:attrName>
                                        </p:attrNameLst>
                                      </p:cBhvr>
                                      <p:to>
                                        <p:strVal val="visible"/>
                                      </p:to>
                                    </p:set>
                                    <p:animEffect transition="in" filter="wipe(up)">
                                      <p:cBhvr>
                                        <p:cTn id="7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animBg="1"/>
      <p:bldP spid="55" grpId="0" animBg="1"/>
      <p:bldP spid="56" grpId="0" animBg="1"/>
      <p:bldP spid="57" grpId="0" animBg="1"/>
      <p:bldP spid="34" grpId="0"/>
      <p:bldP spid="2"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216028" y="5872388"/>
            <a:ext cx="9639024" cy="914400"/>
          </a:xfrm>
          <a:prstGeom prst="rect">
            <a:avLst/>
          </a:prstGeom>
          <a:solidFill>
            <a:srgbClr val="F7EAE9"/>
          </a:solidFill>
          <a:ln w="38100" cap="flat" cmpd="sng" algn="ctr">
            <a:solidFill>
              <a:schemeClr val="tx1"/>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274320" marR="0" indent="-274320">
              <a:lnSpc>
                <a:spcPct val="115000"/>
              </a:lnSpc>
              <a:spcBef>
                <a:spcPts val="0"/>
              </a:spcBef>
              <a:spcAft>
                <a:spcPts val="0"/>
              </a:spcAft>
            </a:pPr>
            <a:r>
              <a:rPr lang="en-US" sz="1600" b="1" dirty="0" smtClean="0">
                <a:solidFill>
                  <a:srgbClr val="008080"/>
                </a:solidFill>
                <a:effectLst/>
                <a:latin typeface="Calibri"/>
                <a:ea typeface="Calibri"/>
                <a:cs typeface="Calibri"/>
              </a:rPr>
              <a:t>Exo </a:t>
            </a:r>
            <a:r>
              <a:rPr lang="en-US" sz="1600" b="1" dirty="0">
                <a:solidFill>
                  <a:srgbClr val="008080"/>
                </a:solidFill>
                <a:effectLst/>
                <a:latin typeface="Calibri"/>
                <a:ea typeface="Calibri"/>
                <a:cs typeface="Calibri"/>
              </a:rPr>
              <a:t>19:10-11</a:t>
            </a:r>
            <a:r>
              <a:rPr lang="en-US" sz="1600" dirty="0">
                <a:effectLst/>
                <a:latin typeface="Calibri"/>
                <a:ea typeface="Calibri"/>
                <a:cs typeface="Calibri"/>
              </a:rPr>
              <a:t>  </a:t>
            </a:r>
            <a:r>
              <a:rPr lang="en-US" sz="16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And</a:t>
            </a:r>
            <a:r>
              <a:rPr lang="en-US" sz="1600" dirty="0">
                <a:solidFill>
                  <a:srgbClr val="0D0D0D"/>
                </a:solidFill>
                <a:effectLst/>
                <a:latin typeface="Calibri"/>
                <a:ea typeface="Calibri"/>
                <a:cs typeface="Calibri"/>
              </a:rPr>
              <a:t> </a:t>
            </a:r>
            <a:r>
              <a:rPr lang="en-US" sz="1600" b="1" dirty="0" smtClean="0">
                <a:solidFill>
                  <a:srgbClr val="0000FF"/>
                </a:solidFill>
                <a:effectLst/>
                <a:latin typeface="Calibri"/>
                <a:ea typeface="Calibri"/>
                <a:cs typeface="Calibri"/>
              </a:rPr>
              <a:t>Yahuah </a:t>
            </a:r>
            <a:r>
              <a:rPr lang="en-US" sz="16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said to </a:t>
            </a:r>
            <a:r>
              <a:rPr lang="en-US" sz="16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Mosheh, </a:t>
            </a:r>
            <a:r>
              <a:rPr lang="en-US" sz="1600" b="1" dirty="0">
                <a:solidFill>
                  <a:srgbClr val="CC00CC"/>
                </a:solidFill>
                <a:effectLst/>
                <a:latin typeface="Calibri"/>
                <a:ea typeface="Calibri"/>
                <a:cs typeface="Calibri"/>
              </a:rPr>
              <a:t>“</a:t>
            </a:r>
            <a:r>
              <a:rPr lang="en-US" sz="1600" b="1" dirty="0">
                <a:solidFill>
                  <a:srgbClr val="CC00CC"/>
                </a:solidFill>
                <a:effectLst>
                  <a:glow rad="127000">
                    <a:srgbClr val="00FF00"/>
                  </a:glow>
                </a:effectLst>
                <a:latin typeface="Calibri"/>
                <a:ea typeface="Calibri"/>
                <a:cs typeface="Calibri"/>
              </a:rPr>
              <a:t>Go</a:t>
            </a:r>
            <a:r>
              <a:rPr lang="en-US" sz="1600" dirty="0">
                <a:solidFill>
                  <a:srgbClr val="E36C0A"/>
                </a:solidFill>
                <a:effectLst/>
                <a:latin typeface="Calibri"/>
                <a:ea typeface="Calibri"/>
                <a:cs typeface="Calibri"/>
              </a:rPr>
              <a:t> </a:t>
            </a:r>
            <a:r>
              <a:rPr lang="en-US" sz="16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to the people and set them apart </a:t>
            </a:r>
            <a:r>
              <a:rPr lang="en-US" sz="1600" b="1" u="sng" dirty="0">
                <a:ln>
                  <a:noFill/>
                </a:ln>
                <a:solidFill>
                  <a:srgbClr val="FF0000"/>
                </a:solidFill>
                <a:effectLst>
                  <a:outerShdw blurRad="69850" dist="43180" dir="5400000" sx="0" sy="0">
                    <a:srgbClr val="000000">
                      <a:alpha val="65000"/>
                    </a:srgbClr>
                  </a:outerShdw>
                </a:effectLst>
                <a:latin typeface="Calibri"/>
                <a:ea typeface="Calibri"/>
                <a:cs typeface="Calibri"/>
              </a:rPr>
              <a:t>toda</a:t>
            </a:r>
            <a:r>
              <a:rPr lang="en-US" sz="1600" b="1" dirty="0">
                <a:ln>
                  <a:noFill/>
                </a:ln>
                <a:solidFill>
                  <a:srgbClr val="FF0000"/>
                </a:solidFill>
                <a:effectLst>
                  <a:outerShdw blurRad="69850" dist="43180" dir="5400000" sx="0" sy="0">
                    <a:srgbClr val="000000">
                      <a:alpha val="65000"/>
                    </a:srgbClr>
                  </a:outerShdw>
                </a:effectLst>
                <a:latin typeface="Calibri"/>
                <a:ea typeface="Calibri"/>
                <a:cs typeface="Calibri"/>
              </a:rPr>
              <a:t>y</a:t>
            </a:r>
            <a:r>
              <a:rPr lang="en-US" sz="1600" b="1" dirty="0">
                <a:solidFill>
                  <a:srgbClr val="76923C"/>
                </a:solidFill>
                <a:effectLst/>
                <a:latin typeface="Calibri"/>
                <a:ea typeface="Calibri"/>
                <a:cs typeface="Calibri"/>
              </a:rPr>
              <a:t> </a:t>
            </a:r>
            <a:r>
              <a:rPr lang="en-US" sz="1600" dirty="0" smtClean="0">
                <a:solidFill>
                  <a:srgbClr val="7F7F7F"/>
                </a:solidFill>
                <a:effectLst/>
                <a:latin typeface="Calibri"/>
                <a:ea typeface="Calibri"/>
                <a:cs typeface="Calibri"/>
              </a:rPr>
              <a:t>[</a:t>
            </a:r>
            <a:r>
              <a:rPr lang="en-US" sz="1600" b="1" dirty="0" smtClean="0">
                <a:solidFill>
                  <a:srgbClr val="FF0000"/>
                </a:solidFill>
                <a:effectLst/>
                <a:latin typeface="Calibri"/>
                <a:ea typeface="Calibri"/>
                <a:cs typeface="Calibri"/>
              </a:rPr>
              <a:t>6</a:t>
            </a:r>
            <a:r>
              <a:rPr lang="en-US" sz="1600" b="1" baseline="30000" dirty="0" smtClean="0">
                <a:solidFill>
                  <a:srgbClr val="FF0000"/>
                </a:solidFill>
                <a:effectLst/>
                <a:latin typeface="Calibri"/>
                <a:ea typeface="Calibri"/>
                <a:cs typeface="Calibri"/>
              </a:rPr>
              <a:t>th</a:t>
            </a:r>
            <a:r>
              <a:rPr lang="en-US" sz="1600" b="1" dirty="0" smtClean="0">
                <a:solidFill>
                  <a:srgbClr val="FF0000"/>
                </a:solidFill>
                <a:effectLst/>
                <a:latin typeface="Calibri"/>
                <a:ea typeface="Calibri"/>
                <a:cs typeface="Calibri"/>
              </a:rPr>
              <a:t> day</a:t>
            </a:r>
            <a:r>
              <a:rPr lang="en-US" sz="1600" dirty="0" smtClean="0">
                <a:solidFill>
                  <a:srgbClr val="7F7F7F"/>
                </a:solidFill>
                <a:effectLst/>
                <a:latin typeface="Calibri"/>
                <a:ea typeface="Calibri"/>
                <a:cs typeface="Calibri"/>
              </a:rPr>
              <a:t>]</a:t>
            </a:r>
            <a:r>
              <a:rPr lang="en-US" sz="1600" dirty="0" smtClean="0">
                <a:solidFill>
                  <a:srgbClr val="0D0D0D"/>
                </a:solidFill>
                <a:effectLst/>
                <a:latin typeface="Calibri"/>
                <a:ea typeface="Calibri"/>
                <a:cs typeface="Calibri"/>
              </a:rPr>
              <a:t> </a:t>
            </a:r>
            <a:r>
              <a:rPr lang="en-US" sz="16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and</a:t>
            </a:r>
            <a:r>
              <a:rPr lang="en-US" sz="1600" dirty="0">
                <a:solidFill>
                  <a:srgbClr val="0D0D0D"/>
                </a:solidFill>
                <a:effectLst/>
                <a:latin typeface="Calibri"/>
                <a:ea typeface="Calibri"/>
                <a:cs typeface="Calibri"/>
              </a:rPr>
              <a:t> </a:t>
            </a:r>
            <a:r>
              <a:rPr lang="en-US" sz="1600" b="1" u="sng" dirty="0">
                <a:ln>
                  <a:noFill/>
                </a:ln>
                <a:solidFill>
                  <a:srgbClr val="31849B"/>
                </a:solidFill>
                <a:effectLst>
                  <a:outerShdw blurRad="69850" dist="43180" dir="5400000" sx="0" sy="0">
                    <a:srgbClr val="000000">
                      <a:alpha val="65000"/>
                    </a:srgbClr>
                  </a:outerShdw>
                </a:effectLst>
                <a:latin typeface="Calibri"/>
                <a:ea typeface="Calibri"/>
                <a:cs typeface="Calibri"/>
              </a:rPr>
              <a:t>tomorrow</a:t>
            </a:r>
            <a:r>
              <a:rPr lang="en-US" sz="1600" b="1" dirty="0">
                <a:ln>
                  <a:noFill/>
                </a:ln>
                <a:solidFill>
                  <a:srgbClr val="31849B"/>
                </a:solidFill>
                <a:effectLst>
                  <a:outerShdw blurRad="69850" dist="43180" dir="5400000" sx="0" sy="0">
                    <a:srgbClr val="000000">
                      <a:alpha val="65000"/>
                    </a:srgbClr>
                  </a:outerShdw>
                </a:effectLst>
                <a:latin typeface="Calibri"/>
                <a:ea typeface="Calibri"/>
                <a:cs typeface="Calibri"/>
              </a:rPr>
              <a:t> </a:t>
            </a:r>
            <a:r>
              <a:rPr lang="en-US" sz="1600" dirty="0" smtClean="0">
                <a:solidFill>
                  <a:srgbClr val="7F7F7F"/>
                </a:solidFill>
                <a:effectLst/>
                <a:latin typeface="Calibri"/>
                <a:ea typeface="Calibri"/>
                <a:cs typeface="Calibri"/>
              </a:rPr>
              <a:t>[</a:t>
            </a:r>
            <a:r>
              <a:rPr lang="en-US" sz="1600" b="1" dirty="0" smtClean="0">
                <a:solidFill>
                  <a:srgbClr val="FF0000"/>
                </a:solidFill>
                <a:effectLst/>
                <a:latin typeface="Calibri"/>
                <a:ea typeface="Calibri"/>
                <a:cs typeface="Calibri"/>
              </a:rPr>
              <a:t>7</a:t>
            </a:r>
            <a:r>
              <a:rPr lang="en-US" sz="1600" b="1" baseline="30000" dirty="0" smtClean="0">
                <a:solidFill>
                  <a:srgbClr val="FF0000"/>
                </a:solidFill>
                <a:effectLst/>
                <a:latin typeface="Calibri"/>
                <a:ea typeface="Calibri"/>
                <a:cs typeface="Calibri"/>
              </a:rPr>
              <a:t>th</a:t>
            </a:r>
            <a:r>
              <a:rPr lang="en-US" sz="1600" b="1" dirty="0" smtClean="0">
                <a:solidFill>
                  <a:srgbClr val="FF0000"/>
                </a:solidFill>
                <a:effectLst/>
                <a:latin typeface="Calibri"/>
                <a:ea typeface="Calibri"/>
                <a:cs typeface="Calibri"/>
              </a:rPr>
              <a:t> day</a:t>
            </a:r>
            <a:r>
              <a:rPr lang="en-US" sz="1600" dirty="0" smtClean="0">
                <a:solidFill>
                  <a:srgbClr val="7F7F7F"/>
                </a:solidFill>
                <a:effectLst/>
                <a:latin typeface="Calibri"/>
                <a:ea typeface="Calibri"/>
                <a:cs typeface="Calibri"/>
              </a:rPr>
              <a:t>].</a:t>
            </a:r>
          </a:p>
          <a:p>
            <a:pPr marL="274320" marR="0" indent="-274320">
              <a:lnSpc>
                <a:spcPct val="115000"/>
              </a:lnSpc>
              <a:spcBef>
                <a:spcPts val="0"/>
              </a:spcBef>
              <a:spcAft>
                <a:spcPts val="0"/>
              </a:spcAft>
            </a:pPr>
            <a:endParaRPr lang="en-US" sz="1600" dirty="0">
              <a:effectLst/>
              <a:latin typeface="Calibri"/>
              <a:ea typeface="Calibri"/>
              <a:cs typeface="Times New Roman"/>
            </a:endParaRPr>
          </a:p>
        </p:txBody>
      </p:sp>
      <p:graphicFrame>
        <p:nvGraphicFramePr>
          <p:cNvPr id="31" name="Content Placeholder 5"/>
          <p:cNvGraphicFramePr>
            <a:graphicFrameLocks noGrp="1"/>
          </p:cNvGraphicFramePr>
          <p:nvPr>
            <p:ph sz="half" idx="2"/>
            <p:extLst>
              <p:ext uri="{D42A27DB-BD31-4B8C-83A1-F6EECF244321}">
                <p14:modId xmlns:p14="http://schemas.microsoft.com/office/powerpoint/2010/main" val="1136037532"/>
              </p:ext>
            </p:extLst>
          </p:nvPr>
        </p:nvGraphicFramePr>
        <p:xfrm>
          <a:off x="2189480" y="1433198"/>
          <a:ext cx="9505054" cy="436372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prst="convex"/>
                      <a:lightRig rig="flood" dir="t"/>
                    </a:cell3D>
                    <a:solidFill>
                      <a:srgbClr val="FF99FF">
                        <a:alpha val="40000"/>
                      </a:srgbClr>
                    </a:solidFill>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b="1" u="sng" dirty="0" smtClean="0">
                          <a:solidFill>
                            <a:srgbClr val="3333FF"/>
                          </a:solidFill>
                          <a:latin typeface="Comic Sans MS" pitchFamily="66" charset="0"/>
                        </a:rPr>
                        <a:t>Sabbath</a:t>
                      </a:r>
                      <a:endParaRPr lang="en-US" b="1" u="sng" dirty="0">
                        <a:solidFill>
                          <a:srgbClr val="3333FF"/>
                        </a:solidFill>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a:lightRig rig="flood" dir="t"/>
                    </a:cell3D>
                    <a:solidFill>
                      <a:srgbClr val="FF99FF">
                        <a:alpha val="40000"/>
                      </a:srgbClr>
                    </a:solidFill>
                  </a:tcPr>
                </a:tc>
              </a:tr>
              <a:tr h="370840">
                <a:tc>
                  <a:txBody>
                    <a:bodyPr/>
                    <a:lstStyle/>
                    <a:p>
                      <a:pPr algn="l"/>
                      <a:r>
                        <a:rPr lang="en-US" sz="1600" b="1" dirty="0" smtClean="0">
                          <a:solidFill>
                            <a:schemeClr val="tx1"/>
                          </a:solidFill>
                          <a:latin typeface="Comic Sans MS" pitchFamily="66" charset="0"/>
                        </a:rPr>
                        <a:t>1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#43</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2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#44</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3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#45</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omic Sans MS" pitchFamily="66" charset="0"/>
                        </a:rPr>
                        <a:t>4 </a:t>
                      </a:r>
                      <a:r>
                        <a:rPr lang="en-US" sz="1200" b="1" dirty="0" smtClean="0">
                          <a:ln>
                            <a:solidFill>
                              <a:srgbClr val="5D2D2D"/>
                            </a:solidFill>
                          </a:ln>
                          <a:solidFill>
                            <a:srgbClr val="5D2D2D"/>
                          </a:solidFill>
                          <a:effectLst>
                            <a:glow rad="127000">
                              <a:srgbClr val="FFFFCC"/>
                            </a:glow>
                          </a:effectLst>
                          <a:latin typeface="Comic Sans MS" pitchFamily="66" charset="0"/>
                        </a:rPr>
                        <a:t>Wilderness</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smtClean="0">
                          <a:ln>
                            <a:solidFill>
                              <a:srgbClr val="5D2D2D"/>
                            </a:solidFill>
                          </a:ln>
                          <a:solidFill>
                            <a:srgbClr val="5D2D2D"/>
                          </a:solidFill>
                          <a:effectLst>
                            <a:glow rad="127000">
                              <a:srgbClr val="FFFFCC"/>
                            </a:glow>
                          </a:effectLst>
                          <a:latin typeface="Comic Sans MS" pitchFamily="66" charset="0"/>
                        </a:rPr>
                        <a:t>    of Sinai</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smtClean="0">
                          <a:ln>
                            <a:solidFill>
                              <a:srgbClr val="5D2D2D"/>
                            </a:solidFill>
                          </a:ln>
                          <a:solidFill>
                            <a:srgbClr val="5D2D2D"/>
                          </a:solidFill>
                          <a:effectLst>
                            <a:glow rad="127000">
                              <a:srgbClr val="FFFFCC"/>
                            </a:glow>
                          </a:effectLst>
                          <a:latin typeface="Comic Sans MS" pitchFamily="66" charset="0"/>
                        </a:rPr>
                        <a:t>   </a:t>
                      </a:r>
                      <a:r>
                        <a:rPr lang="en-US" sz="1200" b="1" dirty="0" err="1" smtClean="0">
                          <a:ln>
                            <a:solidFill>
                              <a:srgbClr val="5D2D2D"/>
                            </a:solidFill>
                          </a:ln>
                          <a:solidFill>
                            <a:srgbClr val="5D2D2D"/>
                          </a:solidFill>
                          <a:effectLst>
                            <a:glow rad="127000">
                              <a:srgbClr val="FFFFCC"/>
                            </a:glow>
                          </a:effectLst>
                          <a:latin typeface="Comic Sans MS" pitchFamily="66" charset="0"/>
                        </a:rPr>
                        <a:t>Exo</a:t>
                      </a:r>
                      <a:r>
                        <a:rPr lang="en-US" sz="1200" b="1" dirty="0" smtClean="0">
                          <a:ln>
                            <a:solidFill>
                              <a:srgbClr val="5D2D2D"/>
                            </a:solidFill>
                          </a:ln>
                          <a:solidFill>
                            <a:srgbClr val="5D2D2D"/>
                          </a:solidFill>
                          <a:effectLst>
                            <a:glow rad="127000">
                              <a:srgbClr val="FFFFCC"/>
                            </a:glow>
                          </a:effectLst>
                          <a:latin typeface="Comic Sans MS" pitchFamily="66" charset="0"/>
                        </a:rPr>
                        <a:t> 19:1</a:t>
                      </a: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#46</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5  </a:t>
                      </a:r>
                      <a:r>
                        <a:rPr lang="en-US" sz="1400" b="1" dirty="0" smtClean="0">
                          <a:solidFill>
                            <a:schemeClr val="tx1"/>
                          </a:solidFill>
                          <a:latin typeface="Comic Sans MS" pitchFamily="66" charset="0"/>
                        </a:rPr>
                        <a:t>Trip #2</a:t>
                      </a:r>
                      <a:endParaRPr lang="en-US" sz="1200" b="1" dirty="0" smtClean="0">
                        <a:solidFill>
                          <a:schemeClr val="tx1"/>
                        </a:solidFill>
                        <a:latin typeface="Comic Sans MS" pitchFamily="66" charset="0"/>
                      </a:endParaRPr>
                    </a:p>
                    <a:p>
                      <a:pPr algn="ctr"/>
                      <a:r>
                        <a:rPr lang="en-US" sz="1200" b="1" dirty="0" smtClean="0">
                          <a:ln>
                            <a:solidFill>
                              <a:srgbClr val="5D2D2D"/>
                            </a:solidFill>
                          </a:ln>
                          <a:solidFill>
                            <a:srgbClr val="5D2D2D"/>
                          </a:solidFill>
                          <a:effectLst>
                            <a:glow rad="127000">
                              <a:srgbClr val="FFFFCC"/>
                            </a:glow>
                          </a:effectLst>
                          <a:latin typeface="Comic Sans MS" pitchFamily="66" charset="0"/>
                        </a:rPr>
                        <a:t> Mt Sinai</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err="1" smtClean="0">
                          <a:ln>
                            <a:solidFill>
                              <a:srgbClr val="5D2D2D"/>
                            </a:solidFill>
                          </a:ln>
                          <a:solidFill>
                            <a:srgbClr val="5D2D2D"/>
                          </a:solidFill>
                          <a:effectLst>
                            <a:glow rad="127000">
                              <a:srgbClr val="FFFFCC"/>
                            </a:glow>
                          </a:effectLst>
                          <a:latin typeface="Comic Sans MS" pitchFamily="66" charset="0"/>
                        </a:rPr>
                        <a:t>Exo</a:t>
                      </a:r>
                      <a:r>
                        <a:rPr lang="en-US" sz="1200" b="1" dirty="0" smtClean="0">
                          <a:ln>
                            <a:solidFill>
                              <a:srgbClr val="5D2D2D"/>
                            </a:solidFill>
                          </a:ln>
                          <a:solidFill>
                            <a:srgbClr val="5D2D2D"/>
                          </a:solidFill>
                          <a:effectLst>
                            <a:glow rad="127000">
                              <a:srgbClr val="FFFFCC"/>
                            </a:glow>
                          </a:effectLst>
                          <a:latin typeface="Comic Sans MS" pitchFamily="66" charset="0"/>
                        </a:rPr>
                        <a:t> 19:2</a:t>
                      </a: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#47</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6</a:t>
                      </a:r>
                      <a:r>
                        <a:rPr lang="en-US" sz="1400" b="1" dirty="0" smtClean="0">
                          <a:solidFill>
                            <a:schemeClr val="tx1"/>
                          </a:solidFill>
                          <a:latin typeface="Comic Sans MS" pitchFamily="66" charset="0"/>
                        </a:rPr>
                        <a:t>  Trip #3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effectLst>
                            <a:glow rad="127000">
                              <a:schemeClr val="bg1"/>
                            </a:glow>
                          </a:effectLst>
                          <a:latin typeface="Comic Sans MS" pitchFamily="66" charset="0"/>
                        </a:rPr>
                        <a:t>“</a:t>
                      </a:r>
                      <a:r>
                        <a:rPr lang="en-US" sz="1400" b="1" u="sng" dirty="0" smtClean="0">
                          <a:solidFill>
                            <a:srgbClr val="FF0000"/>
                          </a:solidFill>
                          <a:effectLst>
                            <a:glow rad="127000">
                              <a:schemeClr val="bg1"/>
                            </a:glow>
                          </a:effectLst>
                          <a:latin typeface="Comic Sans MS" pitchFamily="66" charset="0"/>
                        </a:rPr>
                        <a:t>toda</a:t>
                      </a:r>
                      <a:r>
                        <a:rPr lang="en-US" sz="1400" b="1" u="none" dirty="0" smtClean="0">
                          <a:solidFill>
                            <a:srgbClr val="FF0000"/>
                          </a:solidFill>
                          <a:effectLst>
                            <a:glow rad="127000">
                              <a:schemeClr val="bg1"/>
                            </a:glow>
                          </a:effectLst>
                          <a:latin typeface="Comic Sans MS" pitchFamily="66" charset="0"/>
                        </a:rPr>
                        <a:t>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err="1" smtClean="0">
                          <a:ln>
                            <a:solidFill>
                              <a:srgbClr val="5D2D2D"/>
                            </a:solidFill>
                          </a:ln>
                          <a:solidFill>
                            <a:srgbClr val="5D2D2D"/>
                          </a:solidFill>
                          <a:effectLst>
                            <a:glow rad="127000">
                              <a:srgbClr val="FFFFCC"/>
                            </a:glow>
                          </a:effectLst>
                          <a:latin typeface="Comic Sans MS" pitchFamily="66" charset="0"/>
                        </a:rPr>
                        <a:t>Exo</a:t>
                      </a:r>
                      <a:r>
                        <a:rPr lang="en-US" sz="1000" b="1" dirty="0" smtClean="0">
                          <a:ln>
                            <a:solidFill>
                              <a:srgbClr val="5D2D2D"/>
                            </a:solidFill>
                          </a:ln>
                          <a:solidFill>
                            <a:srgbClr val="5D2D2D"/>
                          </a:solidFill>
                          <a:effectLst>
                            <a:glow rad="127000">
                              <a:srgbClr val="FFFFCC"/>
                            </a:glow>
                          </a:effectLst>
                          <a:latin typeface="Comic Sans MS" pitchFamily="66" charset="0"/>
                        </a:rPr>
                        <a:t> 19:10-11</a:t>
                      </a:r>
                      <a:endParaRPr lang="en-US" sz="8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#48</a:t>
                      </a:r>
                      <a:endParaRPr lang="en-US" sz="1400" b="1" dirty="0">
                        <a:solidFill>
                          <a:schemeClr val="tx1"/>
                        </a:solidFill>
                        <a:effectLst>
                          <a:glow rad="127000">
                            <a:srgbClr val="FFFF00"/>
                          </a:glow>
                        </a:effectLst>
                        <a:latin typeface="Comic Sans MS" pitchFamily="66" charset="0"/>
                      </a:endParaRPr>
                    </a:p>
                  </a:txBody>
                  <a:tcPr>
                    <a:cell3D prstMaterial="dkEdge">
                      <a:bevel prst="relaxedInset"/>
                      <a:lightRig rig="flood" dir="t"/>
                    </a:cell3D>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7</a:t>
                      </a:r>
                      <a:r>
                        <a:rPr lang="en-US" sz="1400" b="1" dirty="0" smtClean="0">
                          <a:solidFill>
                            <a:schemeClr val="tx1"/>
                          </a:solidFill>
                          <a:latin typeface="Comic Sans MS" pitchFamily="66" charset="0"/>
                        </a:rPr>
                        <a:t> </a:t>
                      </a:r>
                    </a:p>
                    <a:p>
                      <a:pPr algn="ctr"/>
                      <a:r>
                        <a:rPr lang="en-US" sz="1400" b="1" dirty="0" smtClean="0">
                          <a:solidFill>
                            <a:schemeClr val="bg1"/>
                          </a:solidFill>
                          <a:effectLst>
                            <a:glow rad="127000">
                              <a:srgbClr val="002060"/>
                            </a:glow>
                          </a:effectLst>
                          <a:latin typeface="Comic Sans MS" pitchFamily="66" charset="0"/>
                        </a:rPr>
                        <a:t>“</a:t>
                      </a:r>
                      <a:r>
                        <a:rPr lang="en-US" sz="1400" b="1" u="sng" dirty="0" smtClean="0">
                          <a:solidFill>
                            <a:schemeClr val="bg1"/>
                          </a:solidFill>
                          <a:effectLst>
                            <a:glow rad="127000">
                              <a:srgbClr val="002060"/>
                            </a:glow>
                          </a:effectLst>
                          <a:latin typeface="Comic Sans MS" pitchFamily="66" charset="0"/>
                        </a:rPr>
                        <a:t>tomorrow</a:t>
                      </a:r>
                      <a:r>
                        <a:rPr lang="en-US" sz="1400" b="1" dirty="0" smtClean="0">
                          <a:solidFill>
                            <a:schemeClr val="bg1"/>
                          </a:solidFill>
                          <a:effectLst>
                            <a:glow rad="127000">
                              <a:srgbClr val="002060"/>
                            </a:glow>
                          </a:effectLst>
                          <a:latin typeface="Comic Sans MS" pitchFamily="66" charset="0"/>
                        </a:rPr>
                        <a:t>”</a:t>
                      </a:r>
                    </a:p>
                    <a:p>
                      <a:pPr algn="ctr"/>
                      <a:endParaRPr lang="en-US" sz="1000" b="1" dirty="0" smtClean="0">
                        <a:solidFill>
                          <a:schemeClr val="bg1"/>
                        </a:solidFill>
                        <a:effectLst>
                          <a:glow rad="127000">
                            <a:srgbClr val="002060"/>
                          </a:glow>
                        </a:effectLst>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#49</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800" b="1" dirty="0" smtClean="0">
                          <a:ln>
                            <a:noFill/>
                          </a:ln>
                          <a:solidFill>
                            <a:srgbClr val="0000FF"/>
                          </a:solidFill>
                          <a:latin typeface="Comic Sans MS" pitchFamily="66" charset="0"/>
                        </a:rPr>
                        <a:t>8</a:t>
                      </a:r>
                      <a:r>
                        <a:rPr lang="en-US" sz="1400" b="1" dirty="0" smtClean="0">
                          <a:solidFill>
                            <a:schemeClr val="tx1"/>
                          </a:solidFill>
                          <a:latin typeface="Comic Sans MS" pitchFamily="66" charset="0"/>
                        </a:rPr>
                        <a:t> </a:t>
                      </a:r>
                      <a:r>
                        <a:rPr lang="en-US" sz="1600" b="1" dirty="0" smtClean="0">
                          <a:solidFill>
                            <a:schemeClr val="bg1"/>
                          </a:solidFill>
                          <a:effectLst>
                            <a:glow rad="127000">
                              <a:srgbClr val="002060"/>
                            </a:glow>
                          </a:effectLst>
                          <a:latin typeface="Comic Sans MS" pitchFamily="66" charset="0"/>
                        </a:rPr>
                        <a:t>“3</a:t>
                      </a:r>
                      <a:r>
                        <a:rPr lang="en-US" sz="1600" b="1" baseline="30000" dirty="0" smtClean="0">
                          <a:solidFill>
                            <a:schemeClr val="bg1"/>
                          </a:solidFill>
                          <a:effectLst>
                            <a:glow rad="127000">
                              <a:srgbClr val="002060"/>
                            </a:glow>
                          </a:effectLst>
                          <a:latin typeface="Comic Sans MS" pitchFamily="66" charset="0"/>
                        </a:rPr>
                        <a:t>rd</a:t>
                      </a:r>
                      <a:r>
                        <a:rPr lang="en-US" sz="1600" b="1" dirty="0" smtClean="0">
                          <a:solidFill>
                            <a:schemeClr val="bg1"/>
                          </a:solidFill>
                          <a:effectLst>
                            <a:glow rad="127000">
                              <a:srgbClr val="002060"/>
                            </a:glow>
                          </a:effectLst>
                          <a:latin typeface="Comic Sans MS" pitchFamily="66" charset="0"/>
                        </a:rPr>
                        <a:t> Day”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effectLst>
                            <a:glow rad="127000">
                              <a:srgbClr val="002060"/>
                            </a:glow>
                          </a:effectLst>
                          <a:latin typeface="Comic Sans MS" pitchFamily="66" charset="0"/>
                        </a:rPr>
                        <a:t>&amp; </a:t>
                      </a:r>
                      <a:r>
                        <a:rPr lang="en-US" sz="1600" b="1" dirty="0" smtClean="0">
                          <a:solidFill>
                            <a:schemeClr val="accent2">
                              <a:lumMod val="50000"/>
                            </a:schemeClr>
                          </a:solidFill>
                          <a:effectLst>
                            <a:glow rad="127000">
                              <a:srgbClr val="FFFF00"/>
                            </a:glow>
                          </a:effectLst>
                          <a:latin typeface="Comic Sans MS" pitchFamily="66" charset="0"/>
                        </a:rPr>
                        <a:t>50</a:t>
                      </a:r>
                      <a:r>
                        <a:rPr lang="en-US" sz="1600" b="1" baseline="30000" dirty="0" smtClean="0">
                          <a:solidFill>
                            <a:schemeClr val="accent2">
                              <a:lumMod val="50000"/>
                            </a:schemeClr>
                          </a:solidFill>
                          <a:effectLst>
                            <a:glow rad="127000">
                              <a:srgbClr val="FFFF00"/>
                            </a:glow>
                          </a:effectLst>
                          <a:latin typeface="Comic Sans MS" pitchFamily="66" charset="0"/>
                        </a:rPr>
                        <a:t>th</a:t>
                      </a:r>
                      <a:r>
                        <a:rPr lang="en-US" sz="1600" b="1" dirty="0" smtClean="0">
                          <a:solidFill>
                            <a:schemeClr val="accent2">
                              <a:lumMod val="50000"/>
                            </a:schemeClr>
                          </a:solidFill>
                          <a:effectLst>
                            <a:glow rad="127000">
                              <a:srgbClr val="FFFF00"/>
                            </a:glow>
                          </a:effectLst>
                          <a:latin typeface="Comic Sans MS" pitchFamily="66" charset="0"/>
                        </a:rPr>
                        <a:t> </a:t>
                      </a:r>
                      <a:r>
                        <a:rPr lang="en-US" sz="1600" b="1" dirty="0" smtClean="0">
                          <a:solidFill>
                            <a:schemeClr val="bg1"/>
                          </a:solidFill>
                          <a:effectLst>
                            <a:glow rad="127000">
                              <a:srgbClr val="002060"/>
                            </a:glow>
                          </a:effectLst>
                          <a:latin typeface="Comic Sans MS" pitchFamily="66" charset="0"/>
                        </a:rPr>
                        <a:t>Day</a:t>
                      </a:r>
                      <a:r>
                        <a:rPr lang="en-US" sz="1400" b="1" dirty="0" smtClean="0">
                          <a:solidFill>
                            <a:schemeClr val="bg1"/>
                          </a:solidFill>
                          <a:effectLst>
                            <a:glow rad="127000">
                              <a:srgbClr val="002060"/>
                            </a:glow>
                          </a:effectLst>
                          <a:latin typeface="Comic Sans MS" pitchFamily="66"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accent2">
                              <a:lumMod val="50000"/>
                            </a:schemeClr>
                          </a:solidFill>
                          <a:effectLst>
                            <a:glow rad="127000">
                              <a:srgbClr val="FFFF00"/>
                            </a:glow>
                          </a:effectLst>
                          <a:latin typeface="Comic Sans MS" pitchFamily="66" charset="0"/>
                        </a:rPr>
                        <a:t>[Shavuot]</a:t>
                      </a:r>
                      <a:r>
                        <a:rPr lang="en-US" sz="1400" b="1" dirty="0" smtClean="0">
                          <a:solidFill>
                            <a:srgbClr val="5D2D2D"/>
                          </a:solidFill>
                          <a:latin typeface="Comic Sans MS" pitchFamily="66" charset="0"/>
                        </a:rPr>
                        <a:t> </a:t>
                      </a:r>
                      <a:endParaRPr lang="en-US" sz="1400" b="1" dirty="0">
                        <a:solidFill>
                          <a:schemeClr val="tx1"/>
                        </a:solidFill>
                        <a:effectLst>
                          <a:glow rad="127000">
                            <a:srgbClr val="FFFF00"/>
                          </a:glow>
                        </a:effectLst>
                        <a:latin typeface="Comic Sans MS" pitchFamily="66" charset="0"/>
                      </a:endParaRPr>
                    </a:p>
                  </a:txBody>
                  <a:tcPr>
                    <a:cell3D prstMaterial="dkEdge">
                      <a:bevel/>
                      <a:lightRig rig="flood" dir="t"/>
                    </a:cell3D>
                    <a:blipFill>
                      <a:blip r:embed="rId3"/>
                      <a:tile tx="0" ty="0" sx="100000" sy="100000" flip="none" algn="tl"/>
                    </a:blipFill>
                  </a:tcPr>
                </a:tc>
                <a:tc>
                  <a:txBody>
                    <a:bodyPr/>
                    <a:lstStyle/>
                    <a:p>
                      <a:pPr algn="l"/>
                      <a:r>
                        <a:rPr lang="en-US" sz="1400" b="1" dirty="0" smtClean="0">
                          <a:solidFill>
                            <a:schemeClr val="tx1"/>
                          </a:solidFill>
                          <a:effectLst/>
                          <a:latin typeface="Comic Sans MS" pitchFamily="66" charset="0"/>
                        </a:rPr>
                        <a:t>9</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10</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11</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12</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13</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14</a:t>
                      </a:r>
                    </a:p>
                  </a:txBody>
                  <a:tcPr>
                    <a:solidFill>
                      <a:schemeClr val="bg1"/>
                    </a:solidFill>
                  </a:tcPr>
                </a:tc>
              </a:tr>
              <a:tr h="370840">
                <a:tc>
                  <a:txBody>
                    <a:bodyPr/>
                    <a:lstStyle/>
                    <a:p>
                      <a:pPr algn="l"/>
                      <a:r>
                        <a:rPr lang="en-US" sz="1400" b="1" dirty="0" smtClean="0">
                          <a:solidFill>
                            <a:schemeClr val="tx1"/>
                          </a:solidFill>
                          <a:effectLst/>
                          <a:latin typeface="Comic Sans MS" pitchFamily="66" charset="0"/>
                        </a:rPr>
                        <a:t>15</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16</a:t>
                      </a:r>
                      <a:endParaRPr lang="en-US" sz="1400" b="1" dirty="0">
                        <a:solidFill>
                          <a:schemeClr val="tx1"/>
                        </a:solidFill>
                        <a:effectLst/>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17</a:t>
                      </a:r>
                    </a:p>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18</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19</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20</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21</a:t>
                      </a:r>
                      <a:endParaRPr lang="en-US" sz="1400" b="1" dirty="0">
                        <a:solidFill>
                          <a:schemeClr val="tx1"/>
                        </a:solidFill>
                        <a:effectLst/>
                        <a:latin typeface="Comic Sans MS" pitchFamily="66" charset="0"/>
                      </a:endParaRPr>
                    </a:p>
                  </a:txBody>
                  <a:tcPr>
                    <a:solidFill>
                      <a:schemeClr val="bg1"/>
                    </a:solidFill>
                  </a:tcPr>
                </a:tc>
              </a:tr>
              <a:tr h="370840">
                <a:tc>
                  <a:txBody>
                    <a:bodyPr/>
                    <a:lstStyle/>
                    <a:p>
                      <a:pPr algn="l"/>
                      <a:r>
                        <a:rPr lang="en-US" sz="1400" b="1" dirty="0" smtClean="0">
                          <a:solidFill>
                            <a:schemeClr val="tx1"/>
                          </a:solidFill>
                          <a:effectLst/>
                          <a:latin typeface="Comic Sans MS" pitchFamily="66" charset="0"/>
                        </a:rPr>
                        <a:t>22</a:t>
                      </a:r>
                    </a:p>
                    <a:p>
                      <a:pPr algn="l"/>
                      <a:endParaRPr lang="en-US" sz="1400" b="1" dirty="0">
                        <a:solidFill>
                          <a:schemeClr val="tx1"/>
                        </a:solidFill>
                        <a:effectLst/>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23</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24</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25</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26</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27</a:t>
                      </a:r>
                      <a:endParaRPr lang="en-US" sz="1400" b="1" dirty="0">
                        <a:solidFill>
                          <a:schemeClr val="tx1"/>
                        </a:solidFill>
                        <a:effectLst/>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28</a:t>
                      </a:r>
                      <a:endParaRPr lang="en-US" sz="1400" b="1" dirty="0">
                        <a:solidFill>
                          <a:schemeClr val="tx1"/>
                        </a:solidFill>
                        <a:effectLst/>
                        <a:latin typeface="Comic Sans MS" pitchFamily="66" charset="0"/>
                      </a:endParaRPr>
                    </a:p>
                  </a:txBody>
                  <a:tcPr>
                    <a:solidFill>
                      <a:schemeClr val="bg1"/>
                    </a:solidFill>
                  </a:tcPr>
                </a:tc>
              </a:tr>
              <a:tr h="370840">
                <a:tc>
                  <a:txBody>
                    <a:bodyPr/>
                    <a:lstStyle/>
                    <a:p>
                      <a:pPr algn="l"/>
                      <a:r>
                        <a:rPr lang="en-US" sz="1400" b="1" dirty="0" smtClean="0">
                          <a:solidFill>
                            <a:schemeClr val="tx1"/>
                          </a:solidFill>
                          <a:effectLst/>
                          <a:latin typeface="Comic Sans MS" pitchFamily="66" charset="0"/>
                        </a:rPr>
                        <a:t>29</a:t>
                      </a:r>
                    </a:p>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30</a:t>
                      </a:r>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endParaRPr lang="en-US" sz="1400" b="1" dirty="0">
                        <a:solidFill>
                          <a:schemeClr val="tx1"/>
                        </a:solidFill>
                        <a:effectLst/>
                        <a:latin typeface="Comic Sans MS" pitchFamily="66" charset="0"/>
                      </a:endParaRPr>
                    </a:p>
                  </a:txBody>
                  <a:tcPr>
                    <a:solidFill>
                      <a:schemeClr val="bg1"/>
                    </a:solidFill>
                  </a:tcPr>
                </a:tc>
              </a:tr>
            </a:tbl>
          </a:graphicData>
        </a:graphic>
      </p:graphicFrame>
      <p:sp>
        <p:nvSpPr>
          <p:cNvPr id="32" name="Slide Number Placeholder 1"/>
          <p:cNvSpPr>
            <a:spLocks noGrp="1"/>
          </p:cNvSpPr>
          <p:nvPr>
            <p:ph type="sldNum" sz="quarter" idx="12"/>
          </p:nvPr>
        </p:nvSpPr>
        <p:spPr>
          <a:xfrm>
            <a:off x="9371033" y="6448251"/>
            <a:ext cx="2844059" cy="365125"/>
          </a:xfrm>
        </p:spPr>
        <p:txBody>
          <a:bodyPr/>
          <a:lstStyle/>
          <a:p>
            <a:fld id="{81FEFA0A-2F20-4B60-98C6-5FFDA469AA1C}" type="slidenum">
              <a:rPr lang="en-US" b="1" smtClean="0">
                <a:solidFill>
                  <a:srgbClr val="5D2D2D"/>
                </a:solidFill>
              </a:rPr>
              <a:pPr/>
              <a:t>45</a:t>
            </a:fld>
            <a:endParaRPr lang="en-US" b="1" dirty="0">
              <a:solidFill>
                <a:srgbClr val="5D2D2D"/>
              </a:solidFill>
            </a:endParaRPr>
          </a:p>
        </p:txBody>
      </p:sp>
      <p:pic>
        <p:nvPicPr>
          <p:cNvPr id="33" name="Picture 2" descr="C:\Users\Rae\Desktop\Passover flower them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4504" y="2039307"/>
            <a:ext cx="1905000" cy="38258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37" name="Rectangle 36"/>
          <p:cNvSpPr/>
          <p:nvPr/>
        </p:nvSpPr>
        <p:spPr>
          <a:xfrm>
            <a:off x="2133973" y="1370756"/>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874141"/>
                </a:solidFill>
                <a:effectLst>
                  <a:glow rad="127000">
                    <a:srgbClr val="FFFF00"/>
                  </a:glow>
                  <a:outerShdw blurRad="25400" algn="tl" rotWithShape="0">
                    <a:srgbClr val="000000">
                      <a:alpha val="43000"/>
                    </a:srgbClr>
                  </a:outerShdw>
                </a:effectLst>
                <a:latin typeface="Comic Sans MS" pitchFamily="66" charset="0"/>
              </a:rPr>
              <a:t>3</a:t>
            </a:r>
            <a:r>
              <a:rPr lang="en-US" sz="4000" b="1" spc="150" baseline="30000" dirty="0" smtClean="0">
                <a:ln w="11430"/>
                <a:solidFill>
                  <a:srgbClr val="874141"/>
                </a:solidFill>
                <a:effectLst>
                  <a:glow rad="127000">
                    <a:srgbClr val="FFFF00"/>
                  </a:glow>
                  <a:outerShdw blurRad="25400" algn="tl" rotWithShape="0">
                    <a:srgbClr val="000000">
                      <a:alpha val="43000"/>
                    </a:srgbClr>
                  </a:outerShdw>
                </a:effectLst>
                <a:latin typeface="Comic Sans MS" pitchFamily="66" charset="0"/>
              </a:rPr>
              <a:t>rd</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(Pentecost at Mt Sinai)</a:t>
            </a:r>
            <a:endParaRPr lang="en-US" sz="32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cxnSp>
        <p:nvCxnSpPr>
          <p:cNvPr id="42" name="Straight Arrow Connector 41"/>
          <p:cNvCxnSpPr/>
          <p:nvPr/>
        </p:nvCxnSpPr>
        <p:spPr>
          <a:xfrm flipV="1">
            <a:off x="7655051" y="2688441"/>
            <a:ext cx="360040" cy="504056"/>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002883" y="2688441"/>
            <a:ext cx="288032" cy="504056"/>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8663163" y="2718921"/>
            <a:ext cx="288032" cy="50405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10030427" y="2708761"/>
            <a:ext cx="288032" cy="50405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563" y="762206"/>
            <a:ext cx="1447800" cy="970026"/>
          </a:xfrm>
          <a:prstGeom prst="rect">
            <a:avLst/>
          </a:prstGeom>
          <a:solidFill>
            <a:srgbClr val="FFFFFF">
              <a:shade val="85000"/>
            </a:srgbClr>
          </a:solidFill>
          <a:ln w="190500" cap="rnd">
            <a:noFill/>
          </a:ln>
          <a:effectLst>
            <a:glow rad="127000">
              <a:srgbClr val="7030A0"/>
            </a:glow>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8" name="Rectangle 47"/>
          <p:cNvSpPr/>
          <p:nvPr/>
        </p:nvSpPr>
        <p:spPr>
          <a:xfrm>
            <a:off x="2422004" y="44624"/>
            <a:ext cx="9061746" cy="760496"/>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pPr marL="274320" marR="0" indent="-274320" algn="ctr">
              <a:spcBef>
                <a:spcPts val="0"/>
              </a:spcBef>
              <a:spcAft>
                <a:spcPts val="1000"/>
              </a:spcAft>
            </a:pPr>
            <a:r>
              <a:rPr lang="en-US" sz="2400" b="1" dirty="0" smtClean="0">
                <a:solidFill>
                  <a:srgbClr val="008080"/>
                </a:solidFill>
                <a:effectLst/>
                <a:latin typeface="Calibri"/>
                <a:ea typeface="Calibri"/>
                <a:cs typeface="Calibri"/>
              </a:rPr>
              <a:t>Exo </a:t>
            </a:r>
            <a:r>
              <a:rPr lang="en-US" sz="2400" b="1" dirty="0">
                <a:solidFill>
                  <a:srgbClr val="008080"/>
                </a:solidFill>
                <a:effectLst/>
                <a:latin typeface="Calibri"/>
                <a:ea typeface="Calibri"/>
                <a:cs typeface="Calibri"/>
              </a:rPr>
              <a:t>19:1</a:t>
            </a:r>
            <a:r>
              <a:rPr lang="en-US" sz="2400" dirty="0">
                <a:effectLst/>
                <a:latin typeface="Calibri"/>
                <a:ea typeface="Calibri"/>
                <a:cs typeface="Calibri"/>
              </a:rPr>
              <a:t>  </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In the </a:t>
            </a:r>
            <a:r>
              <a:rPr lang="en-US" sz="2000" b="1" dirty="0">
                <a:ln>
                  <a:noFill/>
                </a:ln>
                <a:solidFill>
                  <a:srgbClr val="FF0000"/>
                </a:solidFill>
                <a:effectLst>
                  <a:outerShdw blurRad="69850" dist="43180" dir="5400000" sx="0" sy="0">
                    <a:srgbClr val="000000">
                      <a:alpha val="65000"/>
                    </a:srgbClr>
                  </a:outerShdw>
                </a:effectLst>
                <a:latin typeface="Calibri"/>
                <a:ea typeface="Calibri"/>
                <a:cs typeface="Calibri"/>
              </a:rPr>
              <a:t>third month </a:t>
            </a:r>
            <a:r>
              <a:rPr lang="en-US" sz="2000" b="1" u="sng"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after</a:t>
            </a:r>
            <a:r>
              <a:rPr lang="en-US" sz="20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 </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the </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children of </a:t>
            </a:r>
            <a:r>
              <a:rPr lang="en-US" sz="20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Israe</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l </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had come out of the land </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of </a:t>
            </a:r>
            <a:r>
              <a:rPr lang="en-US" sz="20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Egypt</a:t>
            </a:r>
            <a:r>
              <a:rPr lang="en-US" sz="2000" b="1" dirty="0" smtClean="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a:t>
            </a:r>
            <a:r>
              <a:rPr lang="en-US" sz="2000" b="1" u="sng"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on this</a:t>
            </a:r>
            <a:r>
              <a:rPr lang="en-US" sz="2000" b="1" dirty="0">
                <a:ln>
                  <a:no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a:t>
            </a:r>
            <a:r>
              <a:rPr lang="en-US" dirty="0">
                <a:ln>
                  <a:noFill/>
                </a:ln>
                <a:solidFill>
                  <a:srgbClr val="FF0000"/>
                </a:solidFill>
                <a:effectLst>
                  <a:outerShdw blurRad="69850" dist="43180" dir="5400000" sx="0" sy="0">
                    <a:srgbClr val="000000">
                      <a:alpha val="65000"/>
                    </a:srgbClr>
                  </a:outerShdw>
                </a:effectLst>
                <a:latin typeface="Calibri"/>
                <a:ea typeface="Calibri"/>
                <a:cs typeface="Calibri"/>
              </a:rPr>
              <a:t>[same]</a:t>
            </a:r>
            <a:r>
              <a:rPr lang="en-US" b="1" dirty="0">
                <a:ln>
                  <a:noFill/>
                </a:ln>
                <a:solidFill>
                  <a:srgbClr val="FF0000"/>
                </a:solidFill>
                <a:effectLst>
                  <a:outerShdw blurRad="69850" dist="43180" dir="5400000" sx="0" sy="0">
                    <a:srgbClr val="000000">
                      <a:alpha val="65000"/>
                    </a:srgbClr>
                  </a:outerShdw>
                </a:effectLst>
                <a:latin typeface="Calibri"/>
                <a:ea typeface="Calibri"/>
                <a:cs typeface="Calibri"/>
              </a:rPr>
              <a:t> </a:t>
            </a:r>
            <a:r>
              <a:rPr lang="en-US" sz="2000" b="1" dirty="0" smtClean="0">
                <a:ln>
                  <a:solidFill>
                    <a:srgbClr val="3333FF"/>
                  </a:solidFill>
                </a:ln>
                <a:gradFill>
                  <a:gsLst>
                    <a:gs pos="0">
                      <a:srgbClr val="A54200"/>
                    </a:gs>
                    <a:gs pos="78000">
                      <a:srgbClr val="FF8C19"/>
                    </a:gs>
                    <a:gs pos="100000">
                      <a:srgbClr val="FFF1E9"/>
                    </a:gs>
                  </a:gsLst>
                  <a:lin ang="5400000" scaled="0"/>
                </a:gradFill>
                <a:effectLst>
                  <a:glow rad="127000">
                    <a:srgbClr val="00FF00"/>
                  </a:glow>
                  <a:outerShdw blurRad="69850" dist="43180" dir="5400000" sx="0" sy="0">
                    <a:srgbClr val="000000">
                      <a:alpha val="65000"/>
                    </a:srgbClr>
                  </a:outerShdw>
                </a:effectLst>
                <a:uFill>
                  <a:solidFill>
                    <a:srgbClr val="0070C0"/>
                  </a:solidFill>
                </a:uFill>
                <a:latin typeface="Calibri"/>
                <a:ea typeface="Calibri"/>
                <a:cs typeface="Calibri"/>
              </a:rPr>
              <a:t>DAY</a:t>
            </a:r>
            <a:r>
              <a:rPr lang="en-US" dirty="0" smtClean="0">
                <a:solidFill>
                  <a:srgbClr val="7F7F7F"/>
                </a:solidFill>
                <a:effectLst>
                  <a:outerShdw blurRad="69850" dist="43180" dir="5400000" sx="0" sy="0">
                    <a:srgbClr val="000000">
                      <a:alpha val="65000"/>
                    </a:srgbClr>
                  </a:outerShdw>
                </a:effectLst>
                <a:latin typeface="Calibri"/>
                <a:ea typeface="Calibri"/>
                <a:cs typeface="Calibri"/>
              </a:rPr>
              <a:t> </a:t>
            </a:r>
            <a:r>
              <a:rPr lang="en-US" dirty="0" smtClean="0">
                <a:solidFill>
                  <a:srgbClr val="FF0000"/>
                </a:solidFill>
                <a:effectLst>
                  <a:outerShdw blurRad="69850" dist="43180" dir="5400000" sx="0" sy="0">
                    <a:srgbClr val="000000">
                      <a:alpha val="65000"/>
                    </a:srgbClr>
                  </a:outerShdw>
                </a:effectLst>
                <a:latin typeface="Calibri"/>
                <a:ea typeface="Calibri"/>
                <a:cs typeface="Calibri"/>
              </a:rPr>
              <a:t>[NOT “</a:t>
            </a:r>
            <a:r>
              <a:rPr lang="en-US" b="1" u="sng" dirty="0" smtClean="0">
                <a:solidFill>
                  <a:srgbClr val="FF0000"/>
                </a:solidFill>
                <a:effectLst>
                  <a:outerShdw blurRad="69850" dist="43180" dir="5400000" sx="0" sy="0">
                    <a:srgbClr val="000000">
                      <a:alpha val="65000"/>
                    </a:srgbClr>
                  </a:outerShdw>
                </a:effectLst>
                <a:latin typeface="Calibri"/>
                <a:ea typeface="Calibri"/>
                <a:cs typeface="Calibri"/>
              </a:rPr>
              <a:t>DATE</a:t>
            </a:r>
            <a:r>
              <a:rPr lang="en-US" dirty="0" smtClean="0">
                <a:solidFill>
                  <a:srgbClr val="FF0000"/>
                </a:solidFill>
                <a:effectLst>
                  <a:outerShdw blurRad="69850" dist="43180" dir="5400000" sx="0" sy="0">
                    <a:srgbClr val="000000">
                      <a:alpha val="65000"/>
                    </a:srgbClr>
                  </a:outerShdw>
                </a:effectLst>
                <a:latin typeface="Calibri"/>
                <a:ea typeface="Calibri"/>
                <a:cs typeface="Calibri"/>
              </a:rPr>
              <a:t>”]</a:t>
            </a:r>
            <a:r>
              <a:rPr lang="en-US" b="1" dirty="0" smtClean="0">
                <a:ln>
                  <a:noFill/>
                </a:ln>
                <a:solidFill>
                  <a:srgbClr val="FF0000"/>
                </a:solidFill>
                <a:effectLst>
                  <a:outerShdw blurRad="69850" dist="43180" dir="5400000" sx="0" sy="0">
                    <a:srgbClr val="000000">
                      <a:alpha val="65000"/>
                    </a:srgbClr>
                  </a:outerShdw>
                </a:effectLst>
                <a:latin typeface="Calibri"/>
                <a:ea typeface="Calibri"/>
                <a:cs typeface="Calibri"/>
              </a:rPr>
              <a:t> </a:t>
            </a:r>
            <a:r>
              <a:rPr lang="en-US" sz="2000" b="1" u="sng" dirty="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they came to the Wilderness of Sinai</a:t>
            </a:r>
            <a:r>
              <a:rPr lang="en-US" sz="2000" b="1" dirty="0" smtClean="0">
                <a:ln>
                  <a:noFill/>
                </a:ln>
                <a:solidFill>
                  <a:schemeClr val="bg2">
                    <a:lumMod val="25000"/>
                  </a:schemeClr>
                </a:solidFill>
                <a:effectLst>
                  <a:outerShdw blurRad="69850" dist="43180" dir="5400000" sx="0" sy="0">
                    <a:srgbClr val="000000">
                      <a:alpha val="65000"/>
                    </a:srgbClr>
                  </a:outerShdw>
                </a:effectLst>
                <a:latin typeface="Calibri"/>
                <a:ea typeface="Calibri"/>
                <a:cs typeface="Calibri"/>
              </a:rPr>
              <a:t>.</a:t>
            </a:r>
          </a:p>
        </p:txBody>
      </p:sp>
      <p:pic>
        <p:nvPicPr>
          <p:cNvPr id="50" name="Picture 2" descr="C:\Users\Rae\Desktop\Mt sinai.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42284" y="3359663"/>
            <a:ext cx="6758034" cy="24272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2" name="Oval 51"/>
          <p:cNvSpPr/>
          <p:nvPr/>
        </p:nvSpPr>
        <p:spPr>
          <a:xfrm>
            <a:off x="11350995" y="2940468"/>
            <a:ext cx="720081" cy="632547"/>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b="1" dirty="0" smtClean="0">
                <a:solidFill>
                  <a:schemeClr val="accent2">
                    <a:lumMod val="50000"/>
                  </a:schemeClr>
                </a:solidFill>
                <a:effectLst>
                  <a:glow rad="228600">
                    <a:schemeClr val="accent3">
                      <a:satMod val="175000"/>
                      <a:alpha val="40000"/>
                    </a:schemeClr>
                  </a:glow>
                </a:effectLst>
                <a:latin typeface="Comic Sans MS" pitchFamily="66" charset="0"/>
              </a:rPr>
              <a:t>7</a:t>
            </a:r>
            <a:r>
              <a:rPr lang="en-CA" b="1" baseline="30000" dirty="0" smtClean="0">
                <a:solidFill>
                  <a:schemeClr val="accent2">
                    <a:lumMod val="50000"/>
                  </a:schemeClr>
                </a:solidFill>
                <a:effectLst>
                  <a:glow rad="228600">
                    <a:schemeClr val="accent3">
                      <a:satMod val="175000"/>
                      <a:alpha val="40000"/>
                    </a:schemeClr>
                  </a:glow>
                </a:effectLst>
                <a:latin typeface="Comic Sans MS" pitchFamily="66" charset="0"/>
              </a:rPr>
              <a:t>th</a:t>
            </a:r>
            <a:r>
              <a:rPr lang="en-CA" b="1" dirty="0" smtClean="0">
                <a:solidFill>
                  <a:schemeClr val="accent2">
                    <a:lumMod val="50000"/>
                  </a:schemeClr>
                </a:solidFill>
                <a:effectLst>
                  <a:glow rad="228600">
                    <a:schemeClr val="accent3">
                      <a:satMod val="175000"/>
                      <a:alpha val="40000"/>
                    </a:schemeClr>
                  </a:glow>
                </a:effectLst>
                <a:latin typeface="Comic Sans MS" pitchFamily="66" charset="0"/>
              </a:rPr>
              <a:t> </a:t>
            </a:r>
            <a:r>
              <a:rPr lang="en-CA" sz="1200" b="1" dirty="0" err="1" smtClean="0">
                <a:solidFill>
                  <a:schemeClr val="accent2">
                    <a:lumMod val="50000"/>
                  </a:schemeClr>
                </a:solidFill>
                <a:effectLst>
                  <a:glow rad="228600">
                    <a:schemeClr val="accent3">
                      <a:satMod val="175000"/>
                      <a:alpha val="40000"/>
                    </a:schemeClr>
                  </a:glow>
                </a:effectLst>
                <a:latin typeface="Comic Sans MS" pitchFamily="66" charset="0"/>
              </a:rPr>
              <a:t>Wk</a:t>
            </a:r>
            <a:endParaRPr lang="en-CA" sz="16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53" name="Title 2"/>
          <p:cNvSpPr>
            <a:spLocks noGrp="1"/>
          </p:cNvSpPr>
          <p:nvPr>
            <p:ph type="title"/>
          </p:nvPr>
        </p:nvSpPr>
        <p:spPr>
          <a:xfrm>
            <a:off x="4942284" y="3952244"/>
            <a:ext cx="6758034" cy="1614336"/>
          </a:xfrm>
          <a:noFill/>
          <a:scene3d>
            <a:camera prst="orthographicFront"/>
            <a:lightRig rig="threePt" dir="t"/>
          </a:scene3d>
          <a:sp3d>
            <a:bevelT w="152400" h="50800" prst="softRound"/>
          </a:sp3d>
        </p:spPr>
        <p:txBody>
          <a:bodyPr>
            <a:noAutofit/>
            <a:sp3d extrusionH="57150">
              <a:bevelT w="38100" h="38100" prst="angle"/>
            </a:sp3d>
          </a:bodyPr>
          <a:lstStyle/>
          <a:p>
            <a:pPr algn="ctr"/>
            <a:r>
              <a:rPr lang="en-US" sz="2000" b="1" dirty="0" smtClean="0">
                <a:solidFill>
                  <a:srgbClr val="D60093"/>
                </a:solidFill>
                <a:effectLst>
                  <a:glow rad="127000">
                    <a:srgbClr val="FFFFCC"/>
                  </a:glow>
                </a:effectLst>
              </a:rPr>
              <a:t>Question:</a:t>
            </a:r>
            <a:r>
              <a:rPr lang="en-US" sz="2000" b="1" dirty="0" smtClean="0">
                <a:effectLst>
                  <a:glow rad="127000">
                    <a:srgbClr val="FFFFCC"/>
                  </a:glow>
                </a:effectLst>
              </a:rPr>
              <a:t> How can this 8</a:t>
            </a:r>
            <a:r>
              <a:rPr lang="en-US" sz="2000" b="1" baseline="30000" dirty="0" smtClean="0">
                <a:effectLst>
                  <a:glow rad="127000">
                    <a:srgbClr val="FFFFCC"/>
                  </a:glow>
                </a:effectLst>
              </a:rPr>
              <a:t>th</a:t>
            </a:r>
            <a:r>
              <a:rPr lang="en-US" sz="2000" b="1" dirty="0" smtClean="0">
                <a:effectLst>
                  <a:glow rad="127000">
                    <a:srgbClr val="FFFFCC"/>
                  </a:glow>
                </a:effectLst>
              </a:rPr>
              <a:t> day be proven </a:t>
            </a:r>
            <a:br>
              <a:rPr lang="en-US" sz="2000" b="1" dirty="0" smtClean="0">
                <a:effectLst>
                  <a:glow rad="127000">
                    <a:srgbClr val="FFFFCC"/>
                  </a:glow>
                </a:effectLst>
              </a:rPr>
            </a:br>
            <a:r>
              <a:rPr lang="en-US" sz="2000" b="1" dirty="0" smtClean="0">
                <a:effectLst>
                  <a:glow rad="127000">
                    <a:srgbClr val="FFFFCC"/>
                  </a:glow>
                </a:effectLst>
              </a:rPr>
              <a:t>to be </a:t>
            </a:r>
            <a:r>
              <a:rPr lang="en-US" sz="2000" b="1" dirty="0" smtClean="0">
                <a:solidFill>
                  <a:srgbClr val="0000FF"/>
                </a:solidFill>
                <a:effectLst>
                  <a:glow rad="127000">
                    <a:srgbClr val="FFFFCC"/>
                  </a:glow>
                </a:effectLst>
              </a:rPr>
              <a:t>Yahuah’s</a:t>
            </a:r>
            <a:r>
              <a:rPr lang="en-US" sz="2000" b="1" dirty="0" smtClean="0">
                <a:effectLst>
                  <a:glow rad="127000">
                    <a:srgbClr val="FFFFCC"/>
                  </a:glow>
                </a:effectLst>
              </a:rPr>
              <a:t> Pentecost?</a:t>
            </a:r>
            <a:br>
              <a:rPr lang="en-US" sz="2000" b="1" dirty="0" smtClean="0">
                <a:effectLst>
                  <a:glow rad="127000">
                    <a:srgbClr val="FFFFCC"/>
                  </a:glow>
                </a:effectLst>
              </a:rPr>
            </a:br>
            <a:r>
              <a:rPr lang="en-US" sz="2000" b="1" dirty="0" smtClean="0">
                <a:effectLst>
                  <a:glow rad="127000">
                    <a:srgbClr val="FFFFCC"/>
                  </a:glow>
                </a:effectLst>
              </a:rPr>
              <a:t>  </a:t>
            </a:r>
            <a:br>
              <a:rPr lang="en-US" sz="2000" b="1" dirty="0" smtClean="0">
                <a:effectLst>
                  <a:glow rad="127000">
                    <a:srgbClr val="FFFFCC"/>
                  </a:glow>
                </a:effectLst>
              </a:rPr>
            </a:br>
            <a:r>
              <a:rPr lang="en-US" sz="2000" b="1" dirty="0" smtClean="0">
                <a:solidFill>
                  <a:srgbClr val="D60093"/>
                </a:solidFill>
                <a:effectLst>
                  <a:glow rad="127000">
                    <a:srgbClr val="FFFFCC"/>
                  </a:glow>
                </a:effectLst>
              </a:rPr>
              <a:t>Answer:</a:t>
            </a:r>
            <a:r>
              <a:rPr lang="en-US" sz="2000" b="1" dirty="0" smtClean="0">
                <a:effectLst>
                  <a:glow rad="127000">
                    <a:srgbClr val="FFFFCC"/>
                  </a:glow>
                </a:effectLst>
              </a:rPr>
              <a:t> It links back to Torah’s Wave Sheaf </a:t>
            </a:r>
            <a:br>
              <a:rPr lang="en-US" sz="2000" b="1" dirty="0" smtClean="0">
                <a:effectLst>
                  <a:glow rad="127000">
                    <a:srgbClr val="FFFFCC"/>
                  </a:glow>
                </a:effectLst>
              </a:rPr>
            </a:br>
            <a:r>
              <a:rPr lang="en-US" sz="2000" b="1" dirty="0" smtClean="0">
                <a:effectLst>
                  <a:glow rad="127000">
                    <a:srgbClr val="FFFFCC"/>
                  </a:glow>
                </a:effectLst>
              </a:rPr>
              <a:t>according to </a:t>
            </a:r>
            <a:r>
              <a:rPr lang="en-US" sz="2000" b="1" dirty="0" smtClean="0">
                <a:solidFill>
                  <a:srgbClr val="0000FF"/>
                </a:solidFill>
                <a:effectLst>
                  <a:glow rad="127000">
                    <a:srgbClr val="FFFFCC"/>
                  </a:glow>
                </a:effectLst>
              </a:rPr>
              <a:t>Yahuah’s</a:t>
            </a:r>
            <a:r>
              <a:rPr lang="en-US" sz="2000" b="1" dirty="0" smtClean="0">
                <a:effectLst>
                  <a:glow rad="127000">
                    <a:srgbClr val="FFFFCC"/>
                  </a:glow>
                </a:effectLst>
              </a:rPr>
              <a:t> Omer Count.</a:t>
            </a:r>
            <a:endParaRPr lang="en-US" sz="2000" b="1" dirty="0">
              <a:effectLst>
                <a:glow rad="127000">
                  <a:srgbClr val="FFFFCC"/>
                </a:glow>
              </a:effectLst>
            </a:endParaRPr>
          </a:p>
        </p:txBody>
      </p:sp>
      <p:sp>
        <p:nvSpPr>
          <p:cNvPr id="54" name="Rounded Rectangle 53"/>
          <p:cNvSpPr/>
          <p:nvPr/>
        </p:nvSpPr>
        <p:spPr>
          <a:xfrm>
            <a:off x="2175388" y="895651"/>
            <a:ext cx="9541633" cy="445117"/>
          </a:xfrm>
          <a:prstGeom prst="roundRect">
            <a:avLst/>
          </a:prstGeom>
          <a:gradFill>
            <a:gsLst>
              <a:gs pos="0">
                <a:srgbClr val="03D4A8"/>
              </a:gs>
              <a:gs pos="44000">
                <a:srgbClr val="FFFF00"/>
              </a:gs>
              <a:gs pos="75000">
                <a:srgbClr val="FF99FF"/>
              </a:gs>
            </a:gsLst>
            <a:lin ang="16200000" scaled="0"/>
          </a:gradFill>
          <a:ln w="38100">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274320" lvl="0" indent="-274320" algn="ctr">
              <a:spcAft>
                <a:spcPts val="1000"/>
              </a:spcAft>
            </a:pPr>
            <a:r>
              <a:rPr lang="en-US" sz="2000" b="1" dirty="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Note:  </a:t>
            </a:r>
            <a:r>
              <a:rPr lang="en-US" sz="2400" b="1" dirty="0">
                <a:solidFill>
                  <a:srgbClr val="FF0000"/>
                </a:solidFill>
                <a:effectLst>
                  <a:outerShdw blurRad="69850" dist="43180" dir="5400000" sx="0" sy="0">
                    <a:srgbClr val="000000">
                      <a:alpha val="65000"/>
                    </a:srgbClr>
                  </a:outerShdw>
                </a:effectLst>
                <a:latin typeface="Calibri"/>
                <a:ea typeface="Calibri"/>
                <a:cs typeface="Calibri"/>
              </a:rPr>
              <a:t>Left Egypt on a </a:t>
            </a:r>
            <a:r>
              <a:rPr lang="en-US" sz="2400" b="1"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4</a:t>
            </a:r>
            <a:r>
              <a:rPr lang="en-US" sz="2400" b="1" baseline="30000"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th</a:t>
            </a:r>
            <a:r>
              <a:rPr lang="en-US" sz="2400" b="1"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 cycle; </a:t>
            </a:r>
            <a:r>
              <a:rPr lang="en-US" sz="2400" b="1" dirty="0">
                <a:solidFill>
                  <a:srgbClr val="FF0000"/>
                </a:solidFill>
                <a:effectLst>
                  <a:outerShdw blurRad="69850" dist="43180" dir="5400000" sx="0" sy="0">
                    <a:srgbClr val="000000">
                      <a:alpha val="65000"/>
                    </a:srgbClr>
                  </a:outerShdw>
                </a:effectLst>
                <a:latin typeface="Calibri"/>
                <a:ea typeface="Calibri"/>
                <a:cs typeface="Calibri"/>
              </a:rPr>
              <a:t>entered Wilderness of Sinai on a </a:t>
            </a:r>
            <a:r>
              <a:rPr lang="en-US" sz="2400" b="1"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4</a:t>
            </a:r>
            <a:r>
              <a:rPr lang="en-US" sz="2400" b="1" baseline="30000"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th</a:t>
            </a:r>
            <a:r>
              <a:rPr lang="en-US" sz="2400" b="1" dirty="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 cycle.</a:t>
            </a:r>
            <a:endParaRPr lang="en-US" sz="2400" dirty="0">
              <a:solidFill>
                <a:schemeClr val="tx2">
                  <a:lumMod val="75000"/>
                  <a:lumOff val="25000"/>
                </a:schemeClr>
              </a:solidFill>
              <a:latin typeface="Calibri"/>
              <a:ea typeface="Calibri"/>
              <a:cs typeface="Times New Roman"/>
            </a:endParaRPr>
          </a:p>
        </p:txBody>
      </p:sp>
      <p:sp>
        <p:nvSpPr>
          <p:cNvPr id="55" name="Right Brace 54"/>
          <p:cNvSpPr/>
          <p:nvPr/>
        </p:nvSpPr>
        <p:spPr>
          <a:xfrm rot="16200000">
            <a:off x="5576188" y="335680"/>
            <a:ext cx="208713" cy="1044473"/>
          </a:xfrm>
          <a:prstGeom prst="rightBrace">
            <a:avLst>
              <a:gd name="adj1" fmla="val 43096"/>
              <a:gd name="adj2" fmla="val 50000"/>
            </a:avLst>
          </a:prstGeom>
          <a:solidFill>
            <a:srgbClr val="FFFF00"/>
          </a:solidFill>
          <a:ln w="12700">
            <a:solidFill>
              <a:srgbClr val="00FF00"/>
            </a:solidFill>
          </a:ln>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6" name="Rectangle 55"/>
          <p:cNvSpPr/>
          <p:nvPr/>
        </p:nvSpPr>
        <p:spPr>
          <a:xfrm>
            <a:off x="6255826" y="2019959"/>
            <a:ext cx="1370290" cy="1382867"/>
          </a:xfrm>
          <a:prstGeom prst="rect">
            <a:avLst/>
          </a:prstGeom>
          <a:noFill/>
          <a:ln w="76200">
            <a:solidFill>
              <a:srgbClr val="9933FF"/>
            </a:solidFill>
          </a:ln>
          <a:effectLst>
            <a:glow rad="127000">
              <a:srgbClr val="00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9" name="Curved Right Arrow 58"/>
          <p:cNvSpPr/>
          <p:nvPr/>
        </p:nvSpPr>
        <p:spPr>
          <a:xfrm flipV="1">
            <a:off x="477788" y="3102988"/>
            <a:ext cx="1746250" cy="3695422"/>
          </a:xfrm>
          <a:prstGeom prst="curvedRightArrow">
            <a:avLst/>
          </a:prstGeom>
          <a:gradFill>
            <a:gsLst>
              <a:gs pos="23000">
                <a:srgbClr val="FFFF00"/>
              </a:gs>
              <a:gs pos="38000">
                <a:srgbClr val="0A128C"/>
              </a:gs>
              <a:gs pos="67000">
                <a:srgbClr val="181CC7"/>
              </a:gs>
              <a:gs pos="79000">
                <a:srgbClr val="7005D4"/>
              </a:gs>
              <a:gs pos="49000">
                <a:srgbClr val="F4A77C"/>
              </a:gs>
              <a:gs pos="87000">
                <a:srgbClr val="874141"/>
              </a:gs>
            </a:gsLst>
            <a:lin ang="10800000" scaled="1"/>
          </a:gradFill>
          <a:ln>
            <a:solidFill>
              <a:srgbClr val="00FFFF"/>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60" name="Rectangle 59"/>
          <p:cNvSpPr/>
          <p:nvPr/>
        </p:nvSpPr>
        <p:spPr>
          <a:xfrm>
            <a:off x="2164440" y="6127319"/>
            <a:ext cx="9469050" cy="386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nSpc>
                <a:spcPct val="115000"/>
              </a:lnSpc>
            </a:pPr>
            <a:r>
              <a:rPr lang="en-US" sz="16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And </a:t>
            </a:r>
            <a:r>
              <a:rPr lang="en-US" sz="16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they shall wash their garments, </a:t>
            </a:r>
            <a:r>
              <a:rPr lang="en-US" sz="1600" dirty="0">
                <a:solidFill>
                  <a:srgbClr val="008080"/>
                </a:solidFill>
                <a:latin typeface="Calibri"/>
                <a:ea typeface="Calibri"/>
                <a:cs typeface="Calibri"/>
              </a:rPr>
              <a:t>[</a:t>
            </a:r>
            <a:r>
              <a:rPr lang="en-US" sz="1600" b="1" dirty="0">
                <a:solidFill>
                  <a:srgbClr val="008080"/>
                </a:solidFill>
                <a:latin typeface="Calibri"/>
                <a:ea typeface="Calibri"/>
                <a:cs typeface="Calibri"/>
              </a:rPr>
              <a:t>11</a:t>
            </a:r>
            <a:r>
              <a:rPr lang="en-US" sz="1600" dirty="0">
                <a:solidFill>
                  <a:srgbClr val="008080"/>
                </a:solidFill>
                <a:latin typeface="Calibri"/>
                <a:ea typeface="Calibri"/>
                <a:cs typeface="Calibri"/>
              </a:rPr>
              <a:t>]</a:t>
            </a:r>
            <a:r>
              <a:rPr lang="en-US" sz="1600" dirty="0">
                <a:solidFill>
                  <a:srgbClr val="164B4F"/>
                </a:solidFill>
                <a:latin typeface="Calibri"/>
                <a:ea typeface="Calibri"/>
                <a:cs typeface="Calibri"/>
              </a:rPr>
              <a:t> </a:t>
            </a:r>
            <a:r>
              <a:rPr lang="en-US" sz="16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and shall be prepared by </a:t>
            </a:r>
            <a:r>
              <a:rPr lang="en-US" sz="1600" b="1" u="sng" dirty="0">
                <a:solidFill>
                  <a:srgbClr val="00B050"/>
                </a:solidFill>
                <a:effectLst>
                  <a:outerShdw blurRad="69850" dist="43180" dir="5400000" sx="0" sy="0">
                    <a:srgbClr val="000000">
                      <a:alpha val="65000"/>
                    </a:srgbClr>
                  </a:outerShdw>
                </a:effectLst>
                <a:latin typeface="Calibri"/>
                <a:ea typeface="Calibri"/>
                <a:cs typeface="Calibri"/>
              </a:rPr>
              <a:t>the third da</a:t>
            </a:r>
            <a:r>
              <a:rPr lang="en-US" sz="1600" b="1" dirty="0">
                <a:solidFill>
                  <a:srgbClr val="00B050"/>
                </a:solidFill>
                <a:effectLst>
                  <a:outerShdw blurRad="69850" dist="43180" dir="5400000" sx="0" sy="0">
                    <a:srgbClr val="000000">
                      <a:alpha val="65000"/>
                    </a:srgbClr>
                  </a:outerShdw>
                </a:effectLst>
                <a:latin typeface="Calibri"/>
                <a:ea typeface="Calibri"/>
                <a:cs typeface="Calibri"/>
              </a:rPr>
              <a:t>y. </a:t>
            </a:r>
            <a:endParaRPr lang="en-US" sz="1600" dirty="0">
              <a:solidFill>
                <a:srgbClr val="164B4F"/>
              </a:solidFill>
              <a:latin typeface="Calibri"/>
              <a:ea typeface="Calibri"/>
              <a:cs typeface="Times New Roman"/>
            </a:endParaRPr>
          </a:p>
        </p:txBody>
      </p:sp>
      <p:sp>
        <p:nvSpPr>
          <p:cNvPr id="63" name="Oval 62"/>
          <p:cNvSpPr/>
          <p:nvPr/>
        </p:nvSpPr>
        <p:spPr>
          <a:xfrm>
            <a:off x="10168853" y="6149419"/>
            <a:ext cx="456482" cy="345266"/>
          </a:xfrm>
          <a:prstGeom prst="ellipse">
            <a:avLst/>
          </a:prstGeom>
          <a:gradFill>
            <a:gsLst>
              <a:gs pos="22000">
                <a:srgbClr val="FFFF00"/>
              </a:gs>
              <a:gs pos="49000">
                <a:srgbClr val="0A128C"/>
              </a:gs>
              <a:gs pos="77000">
                <a:srgbClr val="F4A77C"/>
              </a:gs>
            </a:gsLst>
            <a:lin ang="10800000" scaled="1"/>
          </a:gra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t>3</a:t>
            </a:r>
            <a:endParaRPr lang="en-CA" sz="2000" dirty="0"/>
          </a:p>
        </p:txBody>
      </p:sp>
      <p:sp>
        <p:nvSpPr>
          <p:cNvPr id="64" name="Rectangle 63"/>
          <p:cNvSpPr/>
          <p:nvPr/>
        </p:nvSpPr>
        <p:spPr>
          <a:xfrm>
            <a:off x="2133973" y="6346004"/>
            <a:ext cx="9461040" cy="457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B050"/>
                </a:solidFill>
                <a:effectLst>
                  <a:outerShdw blurRad="69850" dist="43180" dir="5400000" sx="0" sy="0">
                    <a:srgbClr val="000000">
                      <a:alpha val="65000"/>
                    </a:srgbClr>
                  </a:outerShdw>
                </a:effectLst>
                <a:latin typeface="Calibri"/>
                <a:ea typeface="Calibri"/>
                <a:cs typeface="Calibri"/>
              </a:rPr>
              <a:t>For on the third day </a:t>
            </a:r>
            <a:r>
              <a:rPr lang="en-US" sz="1600" dirty="0">
                <a:solidFill>
                  <a:srgbClr val="7F7F7F"/>
                </a:solidFill>
                <a:latin typeface="Calibri"/>
                <a:ea typeface="Calibri"/>
                <a:cs typeface="Calibri"/>
              </a:rPr>
              <a:t>[</a:t>
            </a:r>
            <a:r>
              <a:rPr lang="en-US" sz="1600" b="1" dirty="0">
                <a:solidFill>
                  <a:srgbClr val="FF0000"/>
                </a:solidFill>
                <a:latin typeface="Calibri"/>
                <a:ea typeface="Calibri"/>
                <a:cs typeface="Calibri"/>
              </a:rPr>
              <a:t>8</a:t>
            </a:r>
            <a:r>
              <a:rPr lang="en-US" sz="1600" b="1" baseline="30000" dirty="0">
                <a:solidFill>
                  <a:srgbClr val="FF0000"/>
                </a:solidFill>
                <a:latin typeface="Calibri"/>
                <a:ea typeface="Calibri"/>
                <a:cs typeface="Calibri"/>
              </a:rPr>
              <a:t>th</a:t>
            </a:r>
            <a:r>
              <a:rPr lang="en-US" sz="1600" b="1" dirty="0">
                <a:solidFill>
                  <a:srgbClr val="FF0000"/>
                </a:solidFill>
                <a:latin typeface="Calibri"/>
                <a:ea typeface="Calibri"/>
                <a:cs typeface="Calibri"/>
              </a:rPr>
              <a:t> day</a:t>
            </a:r>
            <a:r>
              <a:rPr lang="en-US" sz="1600" dirty="0">
                <a:solidFill>
                  <a:srgbClr val="7F7F7F"/>
                </a:solidFill>
                <a:latin typeface="Calibri"/>
                <a:ea typeface="Calibri"/>
                <a:cs typeface="Calibri"/>
              </a:rPr>
              <a:t>],</a:t>
            </a:r>
            <a:r>
              <a:rPr lang="en-US" sz="16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a:t>
            </a:r>
            <a:r>
              <a:rPr lang="en-US" sz="1600" b="1" dirty="0">
                <a:solidFill>
                  <a:srgbClr val="0000FF"/>
                </a:solidFill>
                <a:latin typeface="Calibri"/>
                <a:ea typeface="Calibri"/>
                <a:cs typeface="Calibri"/>
              </a:rPr>
              <a:t>Yahuah</a:t>
            </a:r>
            <a:r>
              <a:rPr lang="en-US" sz="1600" dirty="0">
                <a:solidFill>
                  <a:srgbClr val="0D0D0D"/>
                </a:solidFill>
                <a:latin typeface="Calibri"/>
                <a:ea typeface="Calibri"/>
                <a:cs typeface="Calibri"/>
              </a:rPr>
              <a:t> </a:t>
            </a:r>
            <a:r>
              <a:rPr lang="en-US" sz="16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shall come down upon Mount Sinai before the eyes of all the </a:t>
            </a:r>
            <a:r>
              <a:rPr lang="en-US" sz="16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people.</a:t>
            </a:r>
            <a:endParaRPr lang="en-CA" sz="2400" dirty="0"/>
          </a:p>
        </p:txBody>
      </p:sp>
      <p:sp>
        <p:nvSpPr>
          <p:cNvPr id="29" name="Rectangle 28"/>
          <p:cNvSpPr/>
          <p:nvPr/>
        </p:nvSpPr>
        <p:spPr>
          <a:xfrm>
            <a:off x="7632461" y="2015559"/>
            <a:ext cx="1370290" cy="1382867"/>
          </a:xfrm>
          <a:prstGeom prst="rect">
            <a:avLst/>
          </a:prstGeom>
          <a:noFill/>
          <a:ln w="76200">
            <a:solidFill>
              <a:srgbClr val="663300"/>
            </a:solidFill>
          </a:ln>
          <a:effectLst>
            <a:glow rad="101600">
              <a:srgbClr val="FF99FF"/>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4" name="Rectangle 33"/>
          <p:cNvSpPr/>
          <p:nvPr/>
        </p:nvSpPr>
        <p:spPr>
          <a:xfrm>
            <a:off x="8992361" y="2016510"/>
            <a:ext cx="1370290" cy="1368028"/>
          </a:xfrm>
          <a:prstGeom prst="rect">
            <a:avLst/>
          </a:prstGeom>
          <a:noFill/>
          <a:ln w="76200">
            <a:solidFill>
              <a:srgbClr val="0000FF"/>
            </a:solidFill>
          </a:ln>
          <a:effectLst>
            <a:glow rad="101600">
              <a:srgbClr val="00CCFF"/>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nvGrpSpPr>
          <p:cNvPr id="39" name="Group 38"/>
          <p:cNvGrpSpPr/>
          <p:nvPr/>
        </p:nvGrpSpPr>
        <p:grpSpPr>
          <a:xfrm>
            <a:off x="2926060" y="3912764"/>
            <a:ext cx="2160240" cy="1892500"/>
            <a:chOff x="113947" y="135536"/>
            <a:chExt cx="1398256" cy="1365078"/>
          </a:xfrm>
        </p:grpSpPr>
        <p:sp>
          <p:nvSpPr>
            <p:cNvPr id="40" name="Explosion 1 39"/>
            <p:cNvSpPr/>
            <p:nvPr/>
          </p:nvSpPr>
          <p:spPr>
            <a:xfrm rot="21014840">
              <a:off x="113947" y="135536"/>
              <a:ext cx="1398256" cy="1365078"/>
            </a:xfrm>
            <a:prstGeom prst="irregularSeal1">
              <a:avLst/>
            </a:prstGeom>
            <a:solidFill>
              <a:srgbClr val="FFFF99"/>
            </a:solidFill>
            <a:ln w="76200">
              <a:solidFill>
                <a:srgbClr val="009999"/>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endParaRPr lang="en-US"/>
            </a:p>
          </p:txBody>
        </p:sp>
        <p:sp>
          <p:nvSpPr>
            <p:cNvPr id="41" name="Text Box 24"/>
            <p:cNvSpPr txBox="1"/>
            <p:nvPr/>
          </p:nvSpPr>
          <p:spPr>
            <a:xfrm>
              <a:off x="276459" y="645398"/>
              <a:ext cx="1118977" cy="4402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2400" b="1" i="1" dirty="0" smtClean="0">
                  <a:ln>
                    <a:noFill/>
                  </a:ln>
                  <a:solidFill>
                    <a:srgbClr val="D60093"/>
                  </a:solidFill>
                  <a:effectLst>
                    <a:outerShdw blurRad="69850" dist="43180" dir="5400000" sx="0" sy="0">
                      <a:srgbClr val="000000">
                        <a:alpha val="65000"/>
                      </a:srgbClr>
                    </a:outerShdw>
                  </a:effectLst>
                  <a:latin typeface="Comic Sans MS"/>
                  <a:ea typeface="Calibri"/>
                  <a:cs typeface="Calibri"/>
                </a:rPr>
                <a:t>50</a:t>
              </a:r>
              <a:r>
                <a:rPr lang="en-US" sz="2400" b="1" i="1" cap="small" baseline="30000" dirty="0" smtClean="0">
                  <a:ln>
                    <a:noFill/>
                  </a:ln>
                  <a:solidFill>
                    <a:srgbClr val="D60093"/>
                  </a:solidFill>
                  <a:effectLst>
                    <a:outerShdw blurRad="69850" dist="43180" dir="5400000" sx="0" sy="0">
                      <a:srgbClr val="000000">
                        <a:alpha val="65000"/>
                      </a:srgbClr>
                    </a:outerShdw>
                  </a:effectLst>
                  <a:latin typeface="Comic Sans MS"/>
                  <a:ea typeface="Calibri"/>
                  <a:cs typeface="Calibri"/>
                </a:rPr>
                <a:t>th </a:t>
              </a:r>
              <a:r>
                <a:rPr lang="en-US" sz="2400" b="1" i="1" cap="small" dirty="0" smtClean="0">
                  <a:ln>
                    <a:noFill/>
                  </a:ln>
                  <a:solidFill>
                    <a:srgbClr val="D60093"/>
                  </a:solidFill>
                  <a:effectLst>
                    <a:outerShdw blurRad="69850" dist="43180" dir="5400000" sx="0" sy="0">
                      <a:srgbClr val="000000">
                        <a:alpha val="65000"/>
                      </a:srgbClr>
                    </a:outerShdw>
                  </a:effectLst>
                  <a:latin typeface="Comic Sans MS"/>
                  <a:ea typeface="Calibri"/>
                  <a:cs typeface="Calibri"/>
                </a:rPr>
                <a:t>Day</a:t>
              </a:r>
              <a:endParaRPr lang="en-US" sz="2400" dirty="0">
                <a:solidFill>
                  <a:srgbClr val="D60093"/>
                </a:solidFill>
                <a:effectLst/>
                <a:ea typeface="Calibri"/>
                <a:cs typeface="Times New Roman"/>
              </a:endParaRPr>
            </a:p>
          </p:txBody>
        </p:sp>
      </p:grpSp>
      <p:sp>
        <p:nvSpPr>
          <p:cNvPr id="62" name="Oval 61"/>
          <p:cNvSpPr/>
          <p:nvPr/>
        </p:nvSpPr>
        <p:spPr>
          <a:xfrm>
            <a:off x="10368435" y="3149295"/>
            <a:ext cx="456482" cy="345266"/>
          </a:xfrm>
          <a:prstGeom prst="ellipse">
            <a:avLst/>
          </a:prstGeom>
          <a:gradFill>
            <a:gsLst>
              <a:gs pos="22000">
                <a:srgbClr val="FFFF00"/>
              </a:gs>
              <a:gs pos="49000">
                <a:srgbClr val="0A128C"/>
              </a:gs>
              <a:gs pos="77000">
                <a:srgbClr val="F4A77C"/>
              </a:gs>
            </a:gsLst>
            <a:lin ang="10800000" scaled="1"/>
          </a:gra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t>2</a:t>
            </a:r>
            <a:endParaRPr lang="en-CA" sz="2000" dirty="0"/>
          </a:p>
        </p:txBody>
      </p:sp>
      <p:sp>
        <p:nvSpPr>
          <p:cNvPr id="61" name="Oval 60"/>
          <p:cNvSpPr/>
          <p:nvPr/>
        </p:nvSpPr>
        <p:spPr>
          <a:xfrm>
            <a:off x="9030245" y="3147243"/>
            <a:ext cx="456482" cy="345266"/>
          </a:xfrm>
          <a:prstGeom prst="ellipse">
            <a:avLst/>
          </a:prstGeom>
          <a:gradFill>
            <a:gsLst>
              <a:gs pos="22000">
                <a:srgbClr val="FFFF00"/>
              </a:gs>
              <a:gs pos="49000">
                <a:srgbClr val="0A128C"/>
              </a:gs>
              <a:gs pos="77000">
                <a:srgbClr val="F4A77C"/>
              </a:gs>
            </a:gsLst>
            <a:lin ang="10800000" scaled="1"/>
          </a:gra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t>1</a:t>
            </a:r>
            <a:endParaRPr lang="en-CA" sz="2000" dirty="0"/>
          </a:p>
        </p:txBody>
      </p:sp>
    </p:spTree>
    <p:extLst>
      <p:ext uri="{BB962C8B-B14F-4D97-AF65-F5344CB8AC3E}">
        <p14:creationId xmlns:p14="http://schemas.microsoft.com/office/powerpoint/2010/main" val="398734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400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1750"/>
                                        <p:tgtEl>
                                          <p:spTgt spid="30">
                                            <p:txEl>
                                              <p:pRg st="0" end="0"/>
                                            </p:txEl>
                                          </p:spTgt>
                                        </p:tgtEl>
                                      </p:cBhvr>
                                    </p:animEffect>
                                  </p:childTnLst>
                                </p:cTn>
                              </p:par>
                            </p:childTnLst>
                          </p:cTn>
                        </p:par>
                        <p:par>
                          <p:cTn id="13" fill="hold">
                            <p:stCondLst>
                              <p:cond delay="1750"/>
                            </p:stCondLst>
                            <p:childTnLst>
                              <p:par>
                                <p:cTn id="14" presetID="42" presetClass="entr" presetSubtype="0" fill="hold" nodeType="afterEffect">
                                  <p:stCondLst>
                                    <p:cond delay="10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anim calcmode="lin" valueType="num">
                                      <p:cBhvr>
                                        <p:cTn id="17" dur="1000" fill="hold"/>
                                        <p:tgtEl>
                                          <p:spTgt spid="43"/>
                                        </p:tgtEl>
                                        <p:attrNameLst>
                                          <p:attrName>ppt_x</p:attrName>
                                        </p:attrNameLst>
                                      </p:cBhvr>
                                      <p:tavLst>
                                        <p:tav tm="0">
                                          <p:val>
                                            <p:strVal val="#ppt_x"/>
                                          </p:val>
                                        </p:tav>
                                        <p:tav tm="100000">
                                          <p:val>
                                            <p:strVal val="#ppt_x"/>
                                          </p:val>
                                        </p:tav>
                                      </p:tavLst>
                                    </p:anim>
                                    <p:anim calcmode="lin" valueType="num">
                                      <p:cBhvr>
                                        <p:cTn id="18" dur="1000" fill="hold"/>
                                        <p:tgtEl>
                                          <p:spTgt spid="4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47" presetClass="entr" presetSubtype="0" fill="hold" nodeType="afterEffect">
                                  <p:stCondLst>
                                    <p:cond delay="100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par>
                          <p:cTn id="25" fill="hold">
                            <p:stCondLst>
                              <p:cond delay="5750"/>
                            </p:stCondLst>
                            <p:childTnLst>
                              <p:par>
                                <p:cTn id="26" presetID="2" presetClass="entr" presetSubtype="4" fill="hold" grpId="0" nodeType="afterEffect">
                                  <p:stCondLst>
                                    <p:cond delay="50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1000" fill="hold"/>
                                        <p:tgtEl>
                                          <p:spTgt spid="61"/>
                                        </p:tgtEl>
                                        <p:attrNameLst>
                                          <p:attrName>ppt_x</p:attrName>
                                        </p:attrNameLst>
                                      </p:cBhvr>
                                      <p:tavLst>
                                        <p:tav tm="0">
                                          <p:val>
                                            <p:strVal val="#ppt_x"/>
                                          </p:val>
                                        </p:tav>
                                        <p:tav tm="100000">
                                          <p:val>
                                            <p:strVal val="#ppt_x"/>
                                          </p:val>
                                        </p:tav>
                                      </p:tavLst>
                                    </p:anim>
                                    <p:anim calcmode="lin" valueType="num">
                                      <p:cBhvr additive="base">
                                        <p:cTn id="29" dur="1000" fill="hold"/>
                                        <p:tgtEl>
                                          <p:spTgt spid="61"/>
                                        </p:tgtEl>
                                        <p:attrNameLst>
                                          <p:attrName>ppt_y</p:attrName>
                                        </p:attrNameLst>
                                      </p:cBhvr>
                                      <p:tavLst>
                                        <p:tav tm="0">
                                          <p:val>
                                            <p:strVal val="1+#ppt_h/2"/>
                                          </p:val>
                                        </p:tav>
                                        <p:tav tm="100000">
                                          <p:val>
                                            <p:strVal val="#ppt_y"/>
                                          </p:val>
                                        </p:tav>
                                      </p:tavLst>
                                    </p:anim>
                                  </p:childTnLst>
                                </p:cTn>
                              </p:par>
                            </p:childTnLst>
                          </p:cTn>
                        </p:par>
                        <p:par>
                          <p:cTn id="30" fill="hold">
                            <p:stCondLst>
                              <p:cond delay="7250"/>
                            </p:stCondLst>
                            <p:childTnLst>
                              <p:par>
                                <p:cTn id="31" presetID="2" presetClass="entr" presetSubtype="4" fill="hold" grpId="0" nodeType="afterEffect">
                                  <p:stCondLst>
                                    <p:cond delay="500"/>
                                  </p:stCondLst>
                                  <p:childTnLst>
                                    <p:set>
                                      <p:cBhvr>
                                        <p:cTn id="32" dur="1" fill="hold">
                                          <p:stCondLst>
                                            <p:cond delay="0"/>
                                          </p:stCondLst>
                                        </p:cTn>
                                        <p:tgtEl>
                                          <p:spTgt spid="62"/>
                                        </p:tgtEl>
                                        <p:attrNameLst>
                                          <p:attrName>style.visibility</p:attrName>
                                        </p:attrNameLst>
                                      </p:cBhvr>
                                      <p:to>
                                        <p:strVal val="visible"/>
                                      </p:to>
                                    </p:set>
                                    <p:anim calcmode="lin" valueType="num">
                                      <p:cBhvr additive="base">
                                        <p:cTn id="33" dur="1000" fill="hold"/>
                                        <p:tgtEl>
                                          <p:spTgt spid="62"/>
                                        </p:tgtEl>
                                        <p:attrNameLst>
                                          <p:attrName>ppt_x</p:attrName>
                                        </p:attrNameLst>
                                      </p:cBhvr>
                                      <p:tavLst>
                                        <p:tav tm="0">
                                          <p:val>
                                            <p:strVal val="#ppt_x"/>
                                          </p:val>
                                        </p:tav>
                                        <p:tav tm="100000">
                                          <p:val>
                                            <p:strVal val="#ppt_x"/>
                                          </p:val>
                                        </p:tav>
                                      </p:tavLst>
                                    </p:anim>
                                    <p:anim calcmode="lin" valueType="num">
                                      <p:cBhvr additive="base">
                                        <p:cTn id="34" dur="1000" fill="hold"/>
                                        <p:tgtEl>
                                          <p:spTgt spid="62"/>
                                        </p:tgtEl>
                                        <p:attrNameLst>
                                          <p:attrName>ppt_y</p:attrName>
                                        </p:attrNameLst>
                                      </p:cBhvr>
                                      <p:tavLst>
                                        <p:tav tm="0">
                                          <p:val>
                                            <p:strVal val="1+#ppt_h/2"/>
                                          </p:val>
                                        </p:tav>
                                        <p:tav tm="100000">
                                          <p:val>
                                            <p:strVal val="#ppt_y"/>
                                          </p:val>
                                        </p:tav>
                                      </p:tavLst>
                                    </p:anim>
                                  </p:childTnLst>
                                </p:cTn>
                              </p:par>
                            </p:childTnLst>
                          </p:cTn>
                        </p:par>
                        <p:par>
                          <p:cTn id="35" fill="hold">
                            <p:stCondLst>
                              <p:cond delay="8750"/>
                            </p:stCondLst>
                            <p:childTnLst>
                              <p:par>
                                <p:cTn id="36" presetID="42"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childTnLst>
                          </p:cTn>
                        </p:par>
                        <p:par>
                          <p:cTn id="41" fill="hold">
                            <p:stCondLst>
                              <p:cond delay="9750"/>
                            </p:stCondLst>
                            <p:childTnLst>
                              <p:par>
                                <p:cTn id="42" presetID="47" presetClass="entr" presetSubtype="0" fill="hold" grpId="0" nodeType="afterEffect">
                                  <p:stCondLst>
                                    <p:cond delay="100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1000"/>
                                        <p:tgtEl>
                                          <p:spTgt spid="52"/>
                                        </p:tgtEl>
                                      </p:cBhvr>
                                    </p:animEffect>
                                    <p:anim calcmode="lin" valueType="num">
                                      <p:cBhvr>
                                        <p:cTn id="45" dur="1000" fill="hold"/>
                                        <p:tgtEl>
                                          <p:spTgt spid="52"/>
                                        </p:tgtEl>
                                        <p:attrNameLst>
                                          <p:attrName>ppt_x</p:attrName>
                                        </p:attrNameLst>
                                      </p:cBhvr>
                                      <p:tavLst>
                                        <p:tav tm="0">
                                          <p:val>
                                            <p:strVal val="#ppt_x"/>
                                          </p:val>
                                        </p:tav>
                                        <p:tav tm="100000">
                                          <p:val>
                                            <p:strVal val="#ppt_x"/>
                                          </p:val>
                                        </p:tav>
                                      </p:tavLst>
                                    </p:anim>
                                    <p:anim calcmode="lin" valueType="num">
                                      <p:cBhvr>
                                        <p:cTn id="4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1000"/>
                                        <p:tgtEl>
                                          <p:spTgt spid="64"/>
                                        </p:tgtEl>
                                      </p:cBhvr>
                                    </p:animEffect>
                                    <p:anim calcmode="lin" valueType="num">
                                      <p:cBhvr>
                                        <p:cTn id="52" dur="1000" fill="hold"/>
                                        <p:tgtEl>
                                          <p:spTgt spid="64"/>
                                        </p:tgtEl>
                                        <p:attrNameLst>
                                          <p:attrName>ppt_x</p:attrName>
                                        </p:attrNameLst>
                                      </p:cBhvr>
                                      <p:tavLst>
                                        <p:tav tm="0">
                                          <p:val>
                                            <p:strVal val="#ppt_x"/>
                                          </p:val>
                                        </p:tav>
                                        <p:tav tm="100000">
                                          <p:val>
                                            <p:strVal val="#ppt_x"/>
                                          </p:val>
                                        </p:tav>
                                      </p:tavLst>
                                    </p:anim>
                                    <p:anim calcmode="lin" valueType="num">
                                      <p:cBhvr>
                                        <p:cTn id="53" dur="1000" fill="hold"/>
                                        <p:tgtEl>
                                          <p:spTgt spid="64"/>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 presetClass="entr" presetSubtype="0" fill="hold" grpId="1" nodeType="after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par>
                          <p:cTn id="57" fill="hold">
                            <p:stCondLst>
                              <p:cond delay="1000"/>
                            </p:stCondLst>
                            <p:childTnLst>
                              <p:par>
                                <p:cTn id="58" presetID="50" presetClass="path" presetSubtype="0" accel="50000" decel="50000" fill="hold" grpId="0" nodeType="afterEffect">
                                  <p:stCondLst>
                                    <p:cond delay="1250"/>
                                  </p:stCondLst>
                                  <p:childTnLst>
                                    <p:animMotion origin="layout" path="M 0.00013 -0.00949 L -0.28906 -0.00949 C -0.41953 -0.00949 -0.57734 -0.13264 -0.57734 -0.23264 L -0.57734 -0.45324 " pathEditMode="relative" rAng="0" ptsTypes="AAAA">
                                      <p:cBhvr>
                                        <p:cTn id="59" dur="5000" fill="hold"/>
                                        <p:tgtEl>
                                          <p:spTgt spid="63"/>
                                        </p:tgtEl>
                                        <p:attrNameLst>
                                          <p:attrName>ppt_x</p:attrName>
                                          <p:attrName>ppt_y</p:attrName>
                                        </p:attrNameLst>
                                      </p:cBhvr>
                                      <p:rCtr x="-28880" y="-22199"/>
                                    </p:animMotion>
                                  </p:childTnLst>
                                </p:cTn>
                              </p:par>
                            </p:childTnLst>
                          </p:cTn>
                        </p:par>
                        <p:par>
                          <p:cTn id="60" fill="hold">
                            <p:stCondLst>
                              <p:cond delay="7250"/>
                            </p:stCondLst>
                            <p:childTnLst>
                              <p:par>
                                <p:cTn id="61" presetID="22" presetClass="entr" presetSubtype="4" fill="hold" grpId="0" nodeType="afterEffect">
                                  <p:stCondLst>
                                    <p:cond delay="1500"/>
                                  </p:stCondLst>
                                  <p:childTnLst>
                                    <p:set>
                                      <p:cBhvr>
                                        <p:cTn id="62" dur="1" fill="hold">
                                          <p:stCondLst>
                                            <p:cond delay="0"/>
                                          </p:stCondLst>
                                        </p:cTn>
                                        <p:tgtEl>
                                          <p:spTgt spid="59"/>
                                        </p:tgtEl>
                                        <p:attrNameLst>
                                          <p:attrName>style.visibility</p:attrName>
                                        </p:attrNameLst>
                                      </p:cBhvr>
                                      <p:to>
                                        <p:strVal val="visible"/>
                                      </p:to>
                                    </p:set>
                                    <p:animEffect transition="in" filter="wipe(down)">
                                      <p:cBhvr>
                                        <p:cTn id="63" dur="2000"/>
                                        <p:tgtEl>
                                          <p:spTgt spid="59"/>
                                        </p:tgtEl>
                                      </p:cBhvr>
                                    </p:animEffect>
                                  </p:childTnLst>
                                </p:cTn>
                              </p:par>
                            </p:childTnLst>
                          </p:cTn>
                        </p:par>
                        <p:par>
                          <p:cTn id="64" fill="hold">
                            <p:stCondLst>
                              <p:cond delay="10750"/>
                            </p:stCondLst>
                            <p:childTnLst>
                              <p:par>
                                <p:cTn id="65" presetID="21" presetClass="entr" presetSubtype="1"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heel(1)">
                                      <p:cBhvr>
                                        <p:cTn id="67" dur="2000"/>
                                        <p:tgtEl>
                                          <p:spTgt spid="39"/>
                                        </p:tgtEl>
                                      </p:cBhvr>
                                    </p:animEffect>
                                  </p:childTnLst>
                                </p:cTn>
                              </p:par>
                            </p:childTnLst>
                          </p:cTn>
                        </p:par>
                        <p:par>
                          <p:cTn id="68" fill="hold">
                            <p:stCondLst>
                              <p:cond delay="12750"/>
                            </p:stCondLst>
                            <p:childTnLst>
                              <p:par>
                                <p:cTn id="69" presetID="35" presetClass="emph" presetSubtype="0" repeatCount="5000" fill="hold" nodeType="afterEffect">
                                  <p:stCondLst>
                                    <p:cond delay="0"/>
                                  </p:stCondLst>
                                  <p:childTnLst>
                                    <p:anim calcmode="discrete" valueType="str">
                                      <p:cBhvr>
                                        <p:cTn id="70" dur="1000" fill="hold"/>
                                        <p:tgtEl>
                                          <p:spTgt spid="39"/>
                                        </p:tgtEl>
                                        <p:attrNameLst>
                                          <p:attrName>style.visibility</p:attrName>
                                        </p:attrNameLst>
                                      </p:cBhvr>
                                      <p:tavLst>
                                        <p:tav tm="0">
                                          <p:val>
                                            <p:strVal val="hidden"/>
                                          </p:val>
                                        </p:tav>
                                        <p:tav tm="50000">
                                          <p:val>
                                            <p:strVal val="visible"/>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wipe(up)">
                                      <p:cBhvr>
                                        <p:cTn id="75" dur="1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9" grpId="0" animBg="1"/>
      <p:bldP spid="60" grpId="0"/>
      <p:bldP spid="63" grpId="0" animBg="1"/>
      <p:bldP spid="63" grpId="1" animBg="1"/>
      <p:bldP spid="64" grpId="0"/>
      <p:bldP spid="34" grpId="0" animBg="1"/>
      <p:bldP spid="62" grpId="0" animBg="1"/>
      <p:bldP spid="6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0" y="116632"/>
            <a:ext cx="12230968" cy="1446550"/>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tabLst>
                <a:tab pos="9956800" algn="l"/>
              </a:tabLst>
            </a:pPr>
            <a:r>
              <a:rPr lang="en-US" sz="4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The </a:t>
            </a:r>
            <a:r>
              <a:rPr lang="en-US" sz="4400" b="1" cap="none" spc="0" dirty="0" smtClean="0">
                <a:ln w="1905"/>
                <a:solidFill>
                  <a:srgbClr val="5D2D2D"/>
                </a:solidFill>
                <a:effectLst>
                  <a:glow rad="127000">
                    <a:srgbClr val="FFFF00"/>
                  </a:glow>
                  <a:innerShdw blurRad="69850" dist="43180" dir="5400000">
                    <a:srgbClr val="000000">
                      <a:alpha val="65000"/>
                    </a:srgbClr>
                  </a:innerShdw>
                </a:effectLst>
                <a:latin typeface="Matura MT Script Capitals" pitchFamily="66" charset="0"/>
              </a:rPr>
              <a:t>8</a:t>
            </a:r>
            <a:r>
              <a:rPr lang="en-US" sz="4400" b="1" cap="none" spc="0" baseline="30000" dirty="0" smtClean="0">
                <a:ln w="1905"/>
                <a:solidFill>
                  <a:srgbClr val="5D2D2D"/>
                </a:solidFill>
                <a:effectLst>
                  <a:glow rad="127000">
                    <a:srgbClr val="FFFF00"/>
                  </a:glow>
                  <a:innerShdw blurRad="69850" dist="43180" dir="5400000">
                    <a:srgbClr val="000000">
                      <a:alpha val="65000"/>
                    </a:srgbClr>
                  </a:innerShdw>
                </a:effectLst>
                <a:latin typeface="Matura MT Script Capitals" pitchFamily="66" charset="0"/>
              </a:rPr>
              <a:t>th</a:t>
            </a:r>
            <a:r>
              <a:rPr lang="en-US" sz="4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 day of the 3</a:t>
            </a:r>
            <a:r>
              <a:rPr lang="en-US" sz="4400" b="1" cap="none" spc="0" baseline="30000" dirty="0" smtClean="0">
                <a:ln w="1905"/>
                <a:solidFill>
                  <a:srgbClr val="5D2D2D"/>
                </a:solidFill>
                <a:effectLst>
                  <a:innerShdw blurRad="69850" dist="43180" dir="5400000">
                    <a:srgbClr val="000000">
                      <a:alpha val="65000"/>
                    </a:srgbClr>
                  </a:innerShdw>
                </a:effectLst>
                <a:latin typeface="Matura MT Script Capitals" pitchFamily="66" charset="0"/>
              </a:rPr>
              <a:t>rd</a:t>
            </a:r>
            <a:r>
              <a:rPr lang="en-US" sz="4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 month fulfills</a:t>
            </a:r>
            <a:br>
              <a:rPr lang="en-US" sz="4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br>
            <a:r>
              <a:rPr lang="en-US" sz="6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 </a:t>
            </a:r>
            <a:r>
              <a:rPr lang="en-US" sz="4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the </a:t>
            </a:r>
            <a:r>
              <a:rPr lang="en-US" sz="4400" b="1" cap="none" spc="0" dirty="0" smtClean="0">
                <a:ln w="1905">
                  <a:solidFill>
                    <a:srgbClr val="0000FF"/>
                  </a:solidFill>
                </a:ln>
                <a:solidFill>
                  <a:srgbClr val="00FFCC"/>
                </a:solidFill>
                <a:effectLst>
                  <a:innerShdw blurRad="69850" dist="43180" dir="5400000">
                    <a:srgbClr val="000000">
                      <a:alpha val="65000"/>
                    </a:srgbClr>
                  </a:innerShdw>
                </a:effectLst>
                <a:latin typeface="Matura MT Script Capitals" pitchFamily="66" charset="0"/>
              </a:rPr>
              <a:t>statute</a:t>
            </a:r>
            <a:r>
              <a:rPr lang="en-US" sz="4400" b="1" cap="none" spc="0" dirty="0" smtClean="0">
                <a:ln w="1905"/>
                <a:solidFill>
                  <a:srgbClr val="5D2D2D"/>
                </a:solidFill>
                <a:effectLst>
                  <a:innerShdw blurRad="69850" dist="43180" dir="5400000">
                    <a:srgbClr val="000000">
                      <a:alpha val="65000"/>
                    </a:srgbClr>
                  </a:innerShdw>
                </a:effectLst>
                <a:latin typeface="Matura MT Script Capitals" pitchFamily="66" charset="0"/>
              </a:rPr>
              <a:t> command for Shavuot!</a:t>
            </a:r>
          </a:p>
        </p:txBody>
      </p:sp>
      <p:sp>
        <p:nvSpPr>
          <p:cNvPr id="10" name="Slide Number Placeholder 1"/>
          <p:cNvSpPr>
            <a:spLocks noGrp="1"/>
          </p:cNvSpPr>
          <p:nvPr>
            <p:ph type="sldNum" sz="quarter" idx="12"/>
          </p:nvPr>
        </p:nvSpPr>
        <p:spPr>
          <a:xfrm>
            <a:off x="9262764" y="6453336"/>
            <a:ext cx="2844059" cy="365125"/>
          </a:xfrm>
        </p:spPr>
        <p:txBody>
          <a:bodyPr/>
          <a:lstStyle/>
          <a:p>
            <a:fld id="{81FEFA0A-2F20-4B60-98C6-5FFDA469AA1C}" type="slidenum">
              <a:rPr lang="en-US" b="1" smtClean="0">
                <a:solidFill>
                  <a:schemeClr val="bg1"/>
                </a:solidFill>
              </a:rPr>
              <a:pPr/>
              <a:t>46</a:t>
            </a:fld>
            <a:endParaRPr lang="en-US" b="1" dirty="0">
              <a:solidFill>
                <a:schemeClr val="bg1"/>
              </a:solidFill>
            </a:endParaRPr>
          </a:p>
        </p:txBody>
      </p:sp>
      <p:sp>
        <p:nvSpPr>
          <p:cNvPr id="13" name="Content Placeholder 5"/>
          <p:cNvSpPr txBox="1">
            <a:spLocks/>
          </p:cNvSpPr>
          <p:nvPr/>
        </p:nvSpPr>
        <p:spPr>
          <a:xfrm>
            <a:off x="405780" y="1507198"/>
            <a:ext cx="11464564" cy="4896544"/>
          </a:xfrm>
          <a:prstGeom prst="rect">
            <a:avLst/>
          </a:prstGeom>
          <a:solidFill>
            <a:schemeClr val="tx1">
              <a:lumMod val="10000"/>
              <a:lumOff val="90000"/>
              <a:alpha val="55000"/>
            </a:schemeClr>
          </a:solidFill>
          <a:ln w="76200" cap="flat" cmpd="sng" algn="ctr">
            <a:solidFill>
              <a:schemeClr val="tx1">
                <a:lumMod val="10000"/>
                <a:lumOff val="90000"/>
              </a:schemeClr>
            </a:solidFill>
            <a:prstDash val="solid"/>
          </a:ln>
          <a:effectLst/>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Arial" pitchFamily="34" charset="0"/>
                <a:ea typeface="+mn-ea"/>
                <a:cs typeface="Arial" pitchFamily="34" charset="0"/>
              </a:defRPr>
            </a:lvl1pPr>
            <a:lvl2pPr marL="4572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9pPr>
          </a:lstStyle>
          <a:p>
            <a:pPr algn="ctr">
              <a:lnSpc>
                <a:spcPct val="100000"/>
              </a:lnSpc>
              <a:spcAft>
                <a:spcPts val="1000"/>
              </a:spcAft>
            </a:pPr>
            <a:r>
              <a:rPr lang="en-US" sz="36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In Covenant Calendar, some feast days are: </a:t>
            </a:r>
          </a:p>
          <a:p>
            <a:pPr marL="514350" indent="-514350" algn="ctr">
              <a:lnSpc>
                <a:spcPct val="100000"/>
              </a:lnSpc>
              <a:spcAft>
                <a:spcPts val="1000"/>
              </a:spcAft>
              <a:buAutoNum type="arabicParenR"/>
            </a:pPr>
            <a:r>
              <a:rPr lang="en-US" sz="36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 Locked to a “</a:t>
            </a:r>
            <a:r>
              <a:rPr lang="en-US" sz="3600" b="1" u="sng"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da</a:t>
            </a:r>
            <a:r>
              <a:rPr lang="en-US" sz="36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y/cycle” </a:t>
            </a:r>
          </a:p>
          <a:p>
            <a:pPr marL="514350" indent="-514350" algn="ctr">
              <a:lnSpc>
                <a:spcPct val="100000"/>
              </a:lnSpc>
              <a:spcAft>
                <a:spcPts val="1000"/>
              </a:spcAft>
              <a:buAutoNum type="arabicParenR"/>
            </a:pPr>
            <a:r>
              <a:rPr lang="en-US" sz="36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 Locked to a “</a:t>
            </a:r>
            <a:r>
              <a:rPr lang="en-US" sz="3600" b="1" u="sng"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date</a:t>
            </a:r>
            <a:r>
              <a:rPr lang="en-US" sz="36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 of a month”</a:t>
            </a:r>
          </a:p>
          <a:p>
            <a:pPr algn="ctr">
              <a:lnSpc>
                <a:spcPct val="100000"/>
              </a:lnSpc>
              <a:spcAft>
                <a:spcPts val="1000"/>
              </a:spcAft>
            </a:pPr>
            <a:endParaRPr lang="en-US" sz="105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endParaRPr>
          </a:p>
          <a:p>
            <a:pPr algn="ctr">
              <a:lnSpc>
                <a:spcPct val="100000"/>
              </a:lnSpc>
              <a:spcAft>
                <a:spcPts val="1000"/>
              </a:spcAft>
            </a:pPr>
            <a:r>
              <a:rPr lang="en-US" sz="3200" b="1" dirty="0" smtClean="0">
                <a:solidFill>
                  <a:srgbClr val="874141"/>
                </a:solidFill>
                <a:effectLst>
                  <a:glow rad="127000">
                    <a:srgbClr val="FFFFCC">
                      <a:alpha val="50000"/>
                    </a:srgbClr>
                  </a:glow>
                </a:effectLst>
                <a:latin typeface="Comic Sans MS" pitchFamily="66" charset="0"/>
                <a:ea typeface="Calibri"/>
                <a:cs typeface="Calibri"/>
              </a:rPr>
              <a:t>Example #1:  Wave Sheaf, Shavuot &amp; the weekly Sabbath are fixed to a “cycle” but </a:t>
            </a:r>
            <a:r>
              <a:rPr lang="en-US" sz="3200" b="1" u="sng"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not</a:t>
            </a:r>
            <a:r>
              <a:rPr lang="en-US" sz="32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 </a:t>
            </a:r>
            <a:r>
              <a:rPr lang="en-US" sz="3200" b="1" u="sng"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to</a:t>
            </a:r>
            <a:r>
              <a:rPr lang="en-US" sz="32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 </a:t>
            </a:r>
            <a:r>
              <a:rPr lang="en-US" sz="3200" b="1" u="sng"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a</a:t>
            </a:r>
            <a:r>
              <a:rPr lang="en-US" sz="32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 “</a:t>
            </a:r>
            <a:r>
              <a:rPr lang="en-US" sz="3200" b="1" u="sng"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date</a:t>
            </a:r>
            <a:r>
              <a:rPr lang="en-US" sz="32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a:t>
            </a:r>
          </a:p>
          <a:p>
            <a:pPr algn="ctr">
              <a:lnSpc>
                <a:spcPct val="100000"/>
              </a:lnSpc>
              <a:spcAft>
                <a:spcPts val="1000"/>
              </a:spcAft>
            </a:pPr>
            <a:endParaRPr lang="en-US" sz="14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endParaRPr>
          </a:p>
          <a:p>
            <a:pPr algn="ctr">
              <a:lnSpc>
                <a:spcPct val="100000"/>
              </a:lnSpc>
              <a:spcAft>
                <a:spcPts val="1000"/>
              </a:spcAft>
            </a:pPr>
            <a:r>
              <a:rPr lang="en-US" sz="3200" b="1" dirty="0" smtClean="0">
                <a:solidFill>
                  <a:srgbClr val="002060"/>
                </a:solidFill>
                <a:effectLst>
                  <a:glow rad="139700">
                    <a:schemeClr val="accent3">
                      <a:satMod val="175000"/>
                      <a:alpha val="40000"/>
                    </a:schemeClr>
                  </a:glow>
                </a:effectLst>
                <a:latin typeface="Comic Sans MS" pitchFamily="66" charset="0"/>
                <a:ea typeface="Calibri"/>
                <a:cs typeface="Calibri"/>
              </a:rPr>
              <a:t>Example #2: Other festival commands are </a:t>
            </a:r>
            <a:br>
              <a:rPr lang="en-US" sz="3200" b="1" dirty="0" smtClean="0">
                <a:solidFill>
                  <a:srgbClr val="002060"/>
                </a:solidFill>
                <a:effectLst>
                  <a:glow rad="139700">
                    <a:schemeClr val="accent3">
                      <a:satMod val="175000"/>
                      <a:alpha val="40000"/>
                    </a:schemeClr>
                  </a:glow>
                </a:effectLst>
                <a:latin typeface="Comic Sans MS" pitchFamily="66" charset="0"/>
                <a:ea typeface="Calibri"/>
                <a:cs typeface="Calibri"/>
              </a:rPr>
            </a:br>
            <a:r>
              <a:rPr lang="en-US" sz="3200" b="1" dirty="0" smtClean="0">
                <a:solidFill>
                  <a:srgbClr val="002060"/>
                </a:solidFill>
                <a:effectLst>
                  <a:glow rad="139700">
                    <a:schemeClr val="accent3">
                      <a:satMod val="175000"/>
                      <a:alpha val="40000"/>
                    </a:schemeClr>
                  </a:glow>
                </a:effectLst>
                <a:latin typeface="Comic Sans MS" pitchFamily="66" charset="0"/>
                <a:ea typeface="Calibri"/>
                <a:cs typeface="Calibri"/>
              </a:rPr>
              <a:t>fixed to a “date” but not to a “cycle.” </a:t>
            </a:r>
            <a:endParaRPr lang="en-US" sz="3600" b="1" dirty="0" smtClean="0">
              <a:solidFill>
                <a:srgbClr val="002060"/>
              </a:solidFill>
              <a:effectLst>
                <a:glow rad="139700">
                  <a:schemeClr val="accent3">
                    <a:satMod val="175000"/>
                    <a:alpha val="40000"/>
                  </a:schemeClr>
                </a:glow>
              </a:effectLst>
              <a:latin typeface="Comic Sans MS" pitchFamily="66" charset="0"/>
              <a:ea typeface="Calibri"/>
              <a:cs typeface="Calibri"/>
            </a:endParaRPr>
          </a:p>
        </p:txBody>
      </p:sp>
      <p:sp>
        <p:nvSpPr>
          <p:cNvPr id="7" name="Content Placeholder 5"/>
          <p:cNvSpPr txBox="1">
            <a:spLocks/>
          </p:cNvSpPr>
          <p:nvPr/>
        </p:nvSpPr>
        <p:spPr>
          <a:xfrm>
            <a:off x="12431116" y="1384356"/>
            <a:ext cx="11464564" cy="4896544"/>
          </a:xfrm>
          <a:prstGeom prst="rect">
            <a:avLst/>
          </a:prstGeom>
          <a:solidFill>
            <a:schemeClr val="tx1">
              <a:lumMod val="10000"/>
              <a:lumOff val="90000"/>
              <a:alpha val="55000"/>
            </a:schemeClr>
          </a:solidFill>
          <a:ln w="76200" cap="flat" cmpd="sng" algn="ctr">
            <a:solidFill>
              <a:schemeClr val="tx1">
                <a:lumMod val="10000"/>
                <a:lumOff val="90000"/>
              </a:schemeClr>
            </a:solidFill>
            <a:prstDash val="solid"/>
          </a:ln>
          <a:effectLst/>
          <a:scene3d>
            <a:camera prst="orthographicFront"/>
            <a:lightRig rig="threePt" dir="t"/>
          </a:scene3d>
          <a:sp3d>
            <a:bevelT/>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lvl1pPr marL="0" indent="0" algn="l" defTabSz="914400" rtl="0" eaLnBrk="1" latinLnBrk="0" hangingPunct="1">
              <a:lnSpc>
                <a:spcPct val="90000"/>
              </a:lnSpc>
              <a:spcBef>
                <a:spcPts val="0"/>
              </a:spcBef>
              <a:buFont typeface="Arial" pitchFamily="34" charset="0"/>
              <a:buNone/>
              <a:defRPr sz="2400" kern="1200">
                <a:solidFill>
                  <a:schemeClr val="tx1"/>
                </a:solidFill>
                <a:latin typeface="Arial" pitchFamily="34" charset="0"/>
                <a:ea typeface="+mn-ea"/>
                <a:cs typeface="Arial" pitchFamily="34" charset="0"/>
              </a:defRPr>
            </a:lvl1pPr>
            <a:lvl2pPr marL="4572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lnSpc>
                <a:spcPct val="90000"/>
              </a:lnSpc>
              <a:spcBef>
                <a:spcPts val="600"/>
              </a:spcBef>
              <a:buFont typeface="Euphemia" pitchFamily="34" charset="0"/>
              <a:buNone/>
              <a:defRPr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9pPr>
          </a:lstStyle>
          <a:p>
            <a:pPr algn="ctr">
              <a:lnSpc>
                <a:spcPct val="100000"/>
              </a:lnSpc>
              <a:spcAft>
                <a:spcPts val="1000"/>
              </a:spcAft>
            </a:pPr>
            <a:r>
              <a:rPr lang="en-US" sz="32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Covenant Calendar is not “locked” </a:t>
            </a:r>
            <a:br>
              <a:rPr lang="en-US" sz="32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br>
            <a:r>
              <a:rPr lang="en-US" sz="3200" b="1" u="sng"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to</a:t>
            </a:r>
            <a:r>
              <a:rPr lang="en-US" sz="32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g</a:t>
            </a:r>
            <a:r>
              <a:rPr lang="en-US" sz="3200" b="1" u="sng"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ether </a:t>
            </a:r>
            <a:r>
              <a:rPr lang="en-US" sz="3200" b="1" u="sng" dirty="0">
                <a:solidFill>
                  <a:schemeClr val="accent1">
                    <a:lumMod val="60000"/>
                    <a:lumOff val="40000"/>
                  </a:schemeClr>
                </a:solidFill>
                <a:effectLst>
                  <a:glow rad="127000">
                    <a:srgbClr val="002060">
                      <a:alpha val="60000"/>
                    </a:srgbClr>
                  </a:glow>
                </a:effectLst>
                <a:latin typeface="Comic Sans MS" pitchFamily="66" charset="0"/>
                <a:ea typeface="Calibri"/>
                <a:cs typeface="Calibri"/>
              </a:rPr>
              <a:t>with</a:t>
            </a:r>
            <a:r>
              <a:rPr lang="en-US" sz="32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 “days” </a:t>
            </a:r>
            <a:r>
              <a:rPr lang="en-US" sz="3200" b="1" u="sng"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and</a:t>
            </a:r>
            <a:r>
              <a:rPr lang="en-US" sz="32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 “dates” </a:t>
            </a:r>
            <a:br>
              <a:rPr lang="en-US" sz="32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br>
            <a:r>
              <a:rPr lang="en-US" sz="320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rPr>
              <a:t>for weekly Sabbaths and feasts/festivals.</a:t>
            </a:r>
          </a:p>
          <a:p>
            <a:pPr algn="ctr">
              <a:lnSpc>
                <a:spcPct val="100000"/>
              </a:lnSpc>
              <a:spcAft>
                <a:spcPts val="1000"/>
              </a:spcAft>
            </a:pPr>
            <a:endParaRPr lang="en-US" sz="1050" b="1" dirty="0" smtClean="0">
              <a:solidFill>
                <a:schemeClr val="accent1">
                  <a:lumMod val="60000"/>
                  <a:lumOff val="40000"/>
                </a:schemeClr>
              </a:solidFill>
              <a:effectLst>
                <a:glow rad="127000">
                  <a:srgbClr val="002060">
                    <a:alpha val="60000"/>
                  </a:srgbClr>
                </a:glow>
              </a:effectLst>
              <a:latin typeface="Comic Sans MS" pitchFamily="66" charset="0"/>
              <a:ea typeface="Calibri"/>
              <a:cs typeface="Calibri"/>
            </a:endParaRPr>
          </a:p>
          <a:p>
            <a:pPr algn="ctr">
              <a:lnSpc>
                <a:spcPct val="100000"/>
              </a:lnSpc>
              <a:spcAft>
                <a:spcPts val="1000"/>
              </a:spcAft>
            </a:pPr>
            <a:r>
              <a:rPr lang="en-US" sz="3200" b="1" dirty="0" smtClean="0">
                <a:solidFill>
                  <a:srgbClr val="874141"/>
                </a:solidFill>
                <a:effectLst>
                  <a:glow rad="127000">
                    <a:srgbClr val="FFFFCC">
                      <a:alpha val="50000"/>
                    </a:srgbClr>
                  </a:glow>
                </a:effectLst>
                <a:latin typeface="Comic Sans MS" pitchFamily="66" charset="0"/>
                <a:ea typeface="Calibri"/>
                <a:cs typeface="Calibri"/>
              </a:rPr>
              <a:t>Example #1:  Wave Sheaf, Shavuot &amp; the weekly Sabbath are fixed to a “cycle” but </a:t>
            </a:r>
            <a:r>
              <a:rPr lang="en-US" sz="3200" b="1" u="sng"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not</a:t>
            </a:r>
            <a:r>
              <a:rPr lang="en-US" sz="32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 </a:t>
            </a:r>
            <a:r>
              <a:rPr lang="en-US" sz="3200" b="1" u="sng"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to</a:t>
            </a:r>
            <a:r>
              <a:rPr lang="en-US" sz="32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 </a:t>
            </a:r>
            <a:r>
              <a:rPr lang="en-US" sz="3200" b="1" u="sng"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a</a:t>
            </a:r>
            <a:r>
              <a:rPr lang="en-US" sz="32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 “</a:t>
            </a:r>
            <a:r>
              <a:rPr lang="en-US" sz="3200" b="1" u="sng"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date</a:t>
            </a:r>
            <a:r>
              <a:rPr lang="en-US" sz="32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rPr>
              <a:t>.”</a:t>
            </a:r>
          </a:p>
          <a:p>
            <a:pPr algn="ctr">
              <a:lnSpc>
                <a:spcPct val="100000"/>
              </a:lnSpc>
              <a:spcAft>
                <a:spcPts val="1000"/>
              </a:spcAft>
            </a:pPr>
            <a:endParaRPr lang="en-US" sz="1400" b="1" dirty="0" smtClean="0">
              <a:ln>
                <a:solidFill>
                  <a:srgbClr val="0000FF"/>
                </a:solidFill>
              </a:ln>
              <a:solidFill>
                <a:srgbClr val="FF99FF"/>
              </a:solidFill>
              <a:effectLst>
                <a:glow rad="127000">
                  <a:srgbClr val="FFFFCC">
                    <a:alpha val="50000"/>
                  </a:srgbClr>
                </a:glow>
              </a:effectLst>
              <a:latin typeface="Comic Sans MS" pitchFamily="66" charset="0"/>
              <a:ea typeface="Calibri"/>
              <a:cs typeface="Calibri"/>
            </a:endParaRPr>
          </a:p>
          <a:p>
            <a:pPr algn="ctr">
              <a:lnSpc>
                <a:spcPct val="100000"/>
              </a:lnSpc>
              <a:spcAft>
                <a:spcPts val="1000"/>
              </a:spcAft>
            </a:pPr>
            <a:r>
              <a:rPr lang="en-US" sz="3200" b="1" dirty="0" smtClean="0">
                <a:solidFill>
                  <a:srgbClr val="002060"/>
                </a:solidFill>
                <a:effectLst>
                  <a:glow rad="139700">
                    <a:schemeClr val="accent3">
                      <a:satMod val="175000"/>
                      <a:alpha val="40000"/>
                    </a:schemeClr>
                  </a:glow>
                </a:effectLst>
                <a:latin typeface="Comic Sans MS" pitchFamily="66" charset="0"/>
                <a:ea typeface="Calibri"/>
                <a:cs typeface="Calibri"/>
              </a:rPr>
              <a:t>Example #2: Other festival commands are </a:t>
            </a:r>
            <a:br>
              <a:rPr lang="en-US" sz="3200" b="1" dirty="0" smtClean="0">
                <a:solidFill>
                  <a:srgbClr val="002060"/>
                </a:solidFill>
                <a:effectLst>
                  <a:glow rad="139700">
                    <a:schemeClr val="accent3">
                      <a:satMod val="175000"/>
                      <a:alpha val="40000"/>
                    </a:schemeClr>
                  </a:glow>
                </a:effectLst>
                <a:latin typeface="Comic Sans MS" pitchFamily="66" charset="0"/>
                <a:ea typeface="Calibri"/>
                <a:cs typeface="Calibri"/>
              </a:rPr>
            </a:br>
            <a:r>
              <a:rPr lang="en-US" sz="3200" b="1" dirty="0" smtClean="0">
                <a:solidFill>
                  <a:srgbClr val="002060"/>
                </a:solidFill>
                <a:effectLst>
                  <a:glow rad="139700">
                    <a:schemeClr val="accent3">
                      <a:satMod val="175000"/>
                      <a:alpha val="40000"/>
                    </a:schemeClr>
                  </a:glow>
                </a:effectLst>
                <a:latin typeface="Comic Sans MS" pitchFamily="66" charset="0"/>
                <a:ea typeface="Calibri"/>
                <a:cs typeface="Calibri"/>
              </a:rPr>
              <a:t>fixed to a “date” but not to a “cycle.” </a:t>
            </a:r>
            <a:endParaRPr lang="en-US" sz="3600" b="1" dirty="0" smtClean="0">
              <a:solidFill>
                <a:srgbClr val="002060"/>
              </a:solidFill>
              <a:effectLst>
                <a:glow rad="139700">
                  <a:schemeClr val="accent3">
                    <a:satMod val="175000"/>
                    <a:alpha val="40000"/>
                  </a:schemeClr>
                </a:glow>
              </a:effectLst>
              <a:latin typeface="Comic Sans MS" pitchFamily="66" charset="0"/>
              <a:ea typeface="Calibri"/>
              <a:cs typeface="Calibri"/>
            </a:endParaRPr>
          </a:p>
        </p:txBody>
      </p:sp>
    </p:spTree>
    <p:extLst>
      <p:ext uri="{BB962C8B-B14F-4D97-AF65-F5344CB8AC3E}">
        <p14:creationId xmlns:p14="http://schemas.microsoft.com/office/powerpoint/2010/main" val="279395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up)">
                                      <p:cBhvr>
                                        <p:cTn id="7" dur="2000"/>
                                        <p:tgtEl>
                                          <p:spTgt spid="13">
                                            <p:txEl>
                                              <p:pRg st="1" end="1"/>
                                            </p:txEl>
                                          </p:spTgt>
                                        </p:tgtEl>
                                      </p:cBhvr>
                                    </p:animEffect>
                                  </p:childTnLst>
                                </p:cTn>
                              </p:par>
                            </p:childTnLst>
                          </p:cTn>
                        </p:par>
                        <p:par>
                          <p:cTn id="8" fill="hold">
                            <p:stCondLst>
                              <p:cond delay="2000"/>
                            </p:stCondLst>
                            <p:childTnLst>
                              <p:par>
                                <p:cTn id="9" presetID="22" presetClass="entr" presetSubtype="1" fill="hold" nodeType="afterEffect">
                                  <p:stCondLst>
                                    <p:cond delay="100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wipe(up)">
                                      <p:cBhvr>
                                        <p:cTn id="11" dur="2000"/>
                                        <p:tgtEl>
                                          <p:spTgt spid="1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xEl>
                                              <p:pRg st="4" end="4"/>
                                            </p:txEl>
                                          </p:spTgt>
                                        </p:tgtEl>
                                        <p:attrNameLst>
                                          <p:attrName>style.visibility</p:attrName>
                                        </p:attrNameLst>
                                      </p:cBhvr>
                                      <p:to>
                                        <p:strVal val="visible"/>
                                      </p:to>
                                    </p:set>
                                    <p:animEffect transition="in" filter="wipe(up)">
                                      <p:cBhvr>
                                        <p:cTn id="16" dur="2000"/>
                                        <p:tgtEl>
                                          <p:spTgt spid="1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animEffect transition="in" filter="wipe(up)">
                                      <p:cBhvr>
                                        <p:cTn id="21" dur="20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190756" y="6421932"/>
            <a:ext cx="2844059" cy="365125"/>
          </a:xfrm>
        </p:spPr>
        <p:txBody>
          <a:bodyPr/>
          <a:lstStyle/>
          <a:p>
            <a:fld id="{81FEFA0A-2F20-4B60-98C6-5FFDA469AA1C}" type="slidenum">
              <a:rPr lang="en-US" sz="1200" b="1" smtClean="0">
                <a:solidFill>
                  <a:srgbClr val="FFFFCC"/>
                </a:solidFill>
              </a:rPr>
              <a:pPr/>
              <a:t>47</a:t>
            </a:fld>
            <a:endParaRPr lang="en-US" b="1" dirty="0">
              <a:solidFill>
                <a:srgbClr val="FFFFCC"/>
              </a:solidFill>
            </a:endParaRPr>
          </a:p>
        </p:txBody>
      </p:sp>
      <p:grpSp>
        <p:nvGrpSpPr>
          <p:cNvPr id="3" name="Group 2"/>
          <p:cNvGrpSpPr/>
          <p:nvPr/>
        </p:nvGrpSpPr>
        <p:grpSpPr>
          <a:xfrm>
            <a:off x="765820" y="4149080"/>
            <a:ext cx="2822003" cy="2239391"/>
            <a:chOff x="477788" y="2293563"/>
            <a:chExt cx="4694653" cy="3869183"/>
          </a:xfrm>
        </p:grpSpPr>
        <p:pic>
          <p:nvPicPr>
            <p:cNvPr id="4" name="Picture 3" descr="C:\Users\Rae\Desktop\bunny trail sign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940" y="2293563"/>
              <a:ext cx="4381501" cy="3286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 name="Picture 4" descr="C:\Users\Rae\Desktop\bunny p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788" y="3140968"/>
              <a:ext cx="3021778" cy="302177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837828" y="2348880"/>
            <a:ext cx="7560840" cy="1446550"/>
          </a:xfrm>
          <a:prstGeom prst="rect">
            <a:avLst/>
          </a:prstGeom>
        </p:spPr>
        <p:txBody>
          <a:bodyPr wrap="square">
            <a:spAutoFit/>
            <a:scene3d>
              <a:camera prst="orthographicFront"/>
              <a:lightRig rig="threePt" dir="t"/>
            </a:scene3d>
            <a:sp3d extrusionH="57150">
              <a:bevelT h="25400" prst="softRound"/>
            </a:sp3d>
          </a:bodyPr>
          <a:lstStyle/>
          <a:p>
            <a:r>
              <a:rPr lang="en-US" sz="4400" dirty="0" smtClean="0">
                <a:solidFill>
                  <a:srgbClr val="F4A77C"/>
                </a:solidFill>
                <a:effectLst>
                  <a:glow rad="127000">
                    <a:srgbClr val="000000"/>
                  </a:glow>
                </a:effectLst>
                <a:latin typeface="Ravie" pitchFamily="82" charset="0"/>
              </a:rPr>
              <a:t>Are you ready </a:t>
            </a:r>
            <a:br>
              <a:rPr lang="en-US" sz="4400" dirty="0" smtClean="0">
                <a:solidFill>
                  <a:srgbClr val="F4A77C"/>
                </a:solidFill>
                <a:effectLst>
                  <a:glow rad="127000">
                    <a:srgbClr val="000000"/>
                  </a:glow>
                </a:effectLst>
                <a:latin typeface="Ravie" pitchFamily="82" charset="0"/>
              </a:rPr>
            </a:br>
            <a:r>
              <a:rPr lang="en-US" sz="4400" dirty="0" smtClean="0">
                <a:solidFill>
                  <a:srgbClr val="F4A77C"/>
                </a:solidFill>
                <a:effectLst>
                  <a:glow rad="127000">
                    <a:srgbClr val="000000"/>
                  </a:glow>
                </a:effectLst>
                <a:latin typeface="Ravie" pitchFamily="82" charset="0"/>
              </a:rPr>
              <a:t>to go on a …</a:t>
            </a:r>
            <a:r>
              <a:rPr lang="en-US" dirty="0" smtClean="0">
                <a:solidFill>
                  <a:srgbClr val="F4A77C"/>
                </a:solidFill>
                <a:effectLst>
                  <a:glow rad="127000">
                    <a:srgbClr val="000000"/>
                  </a:glow>
                </a:effectLst>
                <a:latin typeface="Ravie" pitchFamily="82" charset="0"/>
              </a:rPr>
              <a:t> </a:t>
            </a:r>
            <a:endParaRPr lang="en-US" dirty="0">
              <a:solidFill>
                <a:srgbClr val="164B4F"/>
              </a:solidFill>
            </a:endParaRPr>
          </a:p>
        </p:txBody>
      </p:sp>
      <p:sp>
        <p:nvSpPr>
          <p:cNvPr id="7" name="Rectangle 6"/>
          <p:cNvSpPr/>
          <p:nvPr/>
        </p:nvSpPr>
        <p:spPr>
          <a:xfrm>
            <a:off x="3358108" y="3861048"/>
            <a:ext cx="8496944" cy="2800767"/>
          </a:xfrm>
          <a:prstGeom prst="rect">
            <a:avLst/>
          </a:prstGeom>
        </p:spPr>
        <p:txBody>
          <a:bodyPr wrap="square">
            <a:spAutoFit/>
            <a:scene3d>
              <a:camera prst="orthographicFront"/>
              <a:lightRig rig="threePt" dir="t"/>
            </a:scene3d>
            <a:sp3d extrusionH="57150">
              <a:bevelT h="25400" prst="softRound"/>
            </a:sp3d>
          </a:bodyPr>
          <a:lstStyle/>
          <a:p>
            <a:pPr algn="ctr"/>
            <a:r>
              <a:rPr lang="en-US" sz="4400" dirty="0">
                <a:solidFill>
                  <a:srgbClr val="F4A77C"/>
                </a:solidFill>
                <a:effectLst>
                  <a:glow rad="127000">
                    <a:srgbClr val="000000"/>
                  </a:glow>
                </a:effectLst>
                <a:latin typeface="Ravie" pitchFamily="82" charset="0"/>
              </a:rPr>
              <a:t>t</a:t>
            </a:r>
            <a:r>
              <a:rPr lang="en-US" sz="4400" dirty="0" smtClean="0">
                <a:solidFill>
                  <a:srgbClr val="F4A77C"/>
                </a:solidFill>
                <a:effectLst>
                  <a:glow rad="127000">
                    <a:srgbClr val="000000"/>
                  </a:glow>
                </a:effectLst>
                <a:latin typeface="Ravie" pitchFamily="82" charset="0"/>
              </a:rPr>
              <a:t>o examine the </a:t>
            </a:r>
            <a:br>
              <a:rPr lang="en-US" sz="4400" dirty="0" smtClean="0">
                <a:solidFill>
                  <a:srgbClr val="F4A77C"/>
                </a:solidFill>
                <a:effectLst>
                  <a:glow rad="127000">
                    <a:srgbClr val="000000"/>
                  </a:glow>
                </a:effectLst>
                <a:latin typeface="Ravie" pitchFamily="82" charset="0"/>
              </a:rPr>
            </a:br>
            <a:r>
              <a:rPr lang="en-US" sz="4400" dirty="0" smtClean="0">
                <a:solidFill>
                  <a:srgbClr val="F4A77C"/>
                </a:solidFill>
                <a:effectLst>
                  <a:glow rad="127000">
                    <a:srgbClr val="000000"/>
                  </a:glow>
                </a:effectLst>
                <a:latin typeface="Ravie" pitchFamily="82" charset="0"/>
              </a:rPr>
              <a:t>99 day Pentecost count and the </a:t>
            </a:r>
            <a:r>
              <a:rPr lang="en-US" sz="4400" dirty="0" smtClean="0">
                <a:ln w="12700">
                  <a:solidFill>
                    <a:sysClr val="windowText" lastClr="000000"/>
                  </a:solidFill>
                </a:ln>
                <a:solidFill>
                  <a:srgbClr val="F4A77C"/>
                </a:solidFill>
                <a:effectLst>
                  <a:glow rad="127000">
                    <a:srgbClr val="FFFF00"/>
                  </a:glow>
                </a:effectLst>
                <a:latin typeface="Ravie" pitchFamily="82" charset="0"/>
              </a:rPr>
              <a:t>attached event?</a:t>
            </a:r>
            <a:endParaRPr lang="en-US" dirty="0">
              <a:ln w="12700">
                <a:solidFill>
                  <a:sysClr val="windowText" lastClr="000000"/>
                </a:solidFill>
              </a:ln>
              <a:solidFill>
                <a:srgbClr val="164B4F"/>
              </a:solidFill>
              <a:effectLst>
                <a:glow rad="127000">
                  <a:srgbClr val="FFFF00"/>
                </a:glow>
              </a:effectLst>
            </a:endParaRPr>
          </a:p>
        </p:txBody>
      </p:sp>
      <p:sp>
        <p:nvSpPr>
          <p:cNvPr id="8" name="Rectangle 7"/>
          <p:cNvSpPr/>
          <p:nvPr/>
        </p:nvSpPr>
        <p:spPr>
          <a:xfrm>
            <a:off x="172956" y="260648"/>
            <a:ext cx="11881320" cy="1815882"/>
          </a:xfrm>
          <a:prstGeom prst="rect">
            <a:avLst/>
          </a:prstGeom>
          <a:noFill/>
        </p:spPr>
        <p:txBody>
          <a:bodyPr wrap="square" lIns="91440" tIns="45720" rIns="91440" bIns="45720">
            <a:spAutoFit/>
            <a:scene3d>
              <a:camera prst="orthographicFront"/>
              <a:lightRig rig="threePt" dir="t"/>
            </a:scene3d>
            <a:sp3d extrusionH="57150">
              <a:bevelT w="82550" h="38100" prst="coolSlant"/>
            </a:sp3d>
          </a:bodyPr>
          <a:lstStyle/>
          <a:p>
            <a:pPr algn="ctr"/>
            <a:r>
              <a:rPr lang="en-US" sz="4000" b="1" dirty="0" smtClean="0">
                <a:ln w="1905"/>
                <a:solidFill>
                  <a:srgbClr val="FF9933"/>
                </a:solidFill>
                <a:effectLst>
                  <a:glow rad="889000">
                    <a:srgbClr val="FFFFCC"/>
                  </a:glow>
                  <a:innerShdw blurRad="69850" dist="43180" dir="5400000">
                    <a:srgbClr val="000000">
                      <a:alpha val="65000"/>
                    </a:srgbClr>
                  </a:innerShdw>
                </a:effectLst>
                <a:latin typeface="Matura MT Script Capitals" pitchFamily="66" charset="0"/>
              </a:rPr>
              <a:t>Next up:  </a:t>
            </a:r>
            <a:r>
              <a:rPr lang="en-US" sz="36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glow rad="889000">
                    <a:srgbClr val="FFFFCC"/>
                  </a:glow>
                  <a:innerShdw blurRad="69850" dist="43180" dir="5400000">
                    <a:srgbClr val="000000">
                      <a:alpha val="65000"/>
                    </a:srgbClr>
                  </a:innerShdw>
                </a:effectLst>
                <a:latin typeface="Matura MT Script Capitals" pitchFamily="66" charset="0"/>
              </a:rPr>
              <a:t>A comparison to an alternate Omer Count recognized as correct by some feast calendars </a:t>
            </a:r>
            <a:br>
              <a:rPr lang="en-US" sz="36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glow rad="889000">
                    <a:srgbClr val="FFFFCC"/>
                  </a:glow>
                  <a:innerShdw blurRad="69850" dist="43180" dir="5400000">
                    <a:srgbClr val="000000">
                      <a:alpha val="65000"/>
                    </a:srgbClr>
                  </a:innerShdw>
                </a:effectLst>
                <a:latin typeface="Matura MT Script Capitals" pitchFamily="66" charset="0"/>
              </a:rPr>
            </a:br>
            <a:r>
              <a:rPr lang="en-US" sz="36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glow rad="889000">
                    <a:srgbClr val="FFFFCC"/>
                  </a:glow>
                  <a:innerShdw blurRad="69850" dist="43180" dir="5400000">
                    <a:srgbClr val="000000">
                      <a:alpha val="65000"/>
                    </a:srgbClr>
                  </a:innerShdw>
                </a:effectLst>
                <a:latin typeface="Matura MT Script Capitals" pitchFamily="66" charset="0"/>
              </a:rPr>
              <a:t>looking for a </a:t>
            </a:r>
            <a:r>
              <a:rPr lang="en-US" sz="3600" b="1" dirty="0" smtClean="0">
                <a:ln w="1905"/>
                <a:solidFill>
                  <a:srgbClr val="FF9933"/>
                </a:solidFill>
                <a:effectLst>
                  <a:glow rad="889000">
                    <a:srgbClr val="FFFFCC"/>
                  </a:glow>
                  <a:innerShdw blurRad="69850" dist="43180" dir="5400000">
                    <a:srgbClr val="000000">
                      <a:alpha val="65000"/>
                    </a:srgbClr>
                  </a:innerShdw>
                </a:effectLst>
                <a:latin typeface="Matura MT Script Capitals" pitchFamily="66" charset="0"/>
              </a:rPr>
              <a:t>wheat harvest.</a:t>
            </a:r>
            <a:endParaRPr lang="en-US" sz="3600" b="1" dirty="0">
              <a:ln w="1905"/>
              <a:solidFill>
                <a:srgbClr val="FF9933"/>
              </a:solidFill>
              <a:effectLst>
                <a:glow rad="889000">
                  <a:srgbClr val="FFFFCC"/>
                </a:glow>
                <a:innerShdw blurRad="69850" dist="43180" dir="5400000">
                  <a:srgbClr val="000000">
                    <a:alpha val="65000"/>
                  </a:srgbClr>
                </a:innerShdw>
              </a:effectLst>
              <a:latin typeface="Matura MT Script Capitals" pitchFamily="66" charset="0"/>
            </a:endParaRPr>
          </a:p>
        </p:txBody>
      </p:sp>
    </p:spTree>
    <p:extLst>
      <p:ext uri="{BB962C8B-B14F-4D97-AF65-F5344CB8AC3E}">
        <p14:creationId xmlns:p14="http://schemas.microsoft.com/office/powerpoint/2010/main" val="241474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par>
                          <p:cTn id="8" fill="hold">
                            <p:stCondLst>
                              <p:cond delay="175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par>
                          <p:cTn id="25" fill="hold">
                            <p:stCondLst>
                              <p:cond delay="375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 name="Picture 5" descr="C:\Users\Rae\Desktop\child boy counting clear.pn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4356" b="100000" l="0" r="100000"/>
                    </a14:imgEffect>
                  </a14:imgLayer>
                </a14:imgProps>
              </a:ext>
              <a:ext uri="{28A0092B-C50C-407E-A947-70E740481C1C}">
                <a14:useLocalDpi xmlns:a14="http://schemas.microsoft.com/office/drawing/2010/main"/>
              </a:ext>
            </a:extLst>
          </a:blip>
          <a:srcRect/>
          <a:stretch/>
        </p:blipFill>
        <p:spPr bwMode="auto">
          <a:xfrm>
            <a:off x="9221181" y="-203216"/>
            <a:ext cx="2705879" cy="3466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598468" y="2780928"/>
            <a:ext cx="5182888" cy="2945608"/>
          </a:xfrm>
          <a:prstGeom prst="roundRect">
            <a:avLst>
              <a:gd name="adj" fmla="val 16667"/>
            </a:avLst>
          </a:prstGeom>
          <a:ln w="57150">
            <a:solidFill>
              <a:schemeClr val="accent6">
                <a:lumMod val="75000"/>
              </a:schemeClr>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1567020" y="6453336"/>
            <a:ext cx="549797" cy="365125"/>
          </a:xfrm>
        </p:spPr>
        <p:txBody>
          <a:bodyPr/>
          <a:lstStyle/>
          <a:p>
            <a:fld id="{81FEFA0A-2F20-4B60-98C6-5FFDA469AA1C}" type="slidenum">
              <a:rPr lang="en-US">
                <a:solidFill>
                  <a:srgbClr val="000000"/>
                </a:solidFill>
              </a:rPr>
              <a:pPr/>
              <a:t>48</a:t>
            </a:fld>
            <a:endParaRPr lang="en-US" dirty="0">
              <a:solidFill>
                <a:srgbClr val="000000"/>
              </a:solidFill>
            </a:endParaRPr>
          </a:p>
        </p:txBody>
      </p:sp>
      <p:grpSp>
        <p:nvGrpSpPr>
          <p:cNvPr id="8" name="Group 7"/>
          <p:cNvGrpSpPr/>
          <p:nvPr/>
        </p:nvGrpSpPr>
        <p:grpSpPr>
          <a:xfrm>
            <a:off x="333772" y="2293563"/>
            <a:ext cx="4694653" cy="3869183"/>
            <a:chOff x="477788" y="2293563"/>
            <a:chExt cx="4694653" cy="3869183"/>
          </a:xfrm>
        </p:grpSpPr>
        <p:pic>
          <p:nvPicPr>
            <p:cNvPr id="1027" name="Picture 3" descr="C:\Users\Rae\Desktop\bunny trail sign 2.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0940" y="2293563"/>
              <a:ext cx="4381501" cy="32861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8" name="Picture 4" descr="C:\Users\Rae\Desktop\bunny pn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7788" y="3140968"/>
              <a:ext cx="3021778" cy="3021778"/>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C:\Users\Rae\Desktop\child girl counting.jp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t="-2240" r="-2758" b="-2448"/>
          <a:stretch/>
        </p:blipFill>
        <p:spPr bwMode="auto">
          <a:xfrm>
            <a:off x="6974183" y="335214"/>
            <a:ext cx="2683346" cy="33646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5780" y="188640"/>
            <a:ext cx="7116468" cy="1754326"/>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dirty="0" smtClean="0">
                <a:ln w="1905">
                  <a:solidFill>
                    <a:srgbClr val="46AC6F">
                      <a:lumMod val="50000"/>
                    </a:srgbClr>
                  </a:solidFill>
                </a:ln>
                <a:solidFill>
                  <a:srgbClr val="D60093"/>
                </a:solidFill>
                <a:effectLst>
                  <a:innerShdw blurRad="69850" dist="43180" dir="5400000">
                    <a:srgbClr val="000000">
                      <a:alpha val="65000"/>
                    </a:srgbClr>
                  </a:innerShdw>
                </a:effectLst>
                <a:latin typeface="Rockwell" pitchFamily="18" charset="0"/>
              </a:rPr>
              <a:t>Shall we count to </a:t>
            </a:r>
            <a:r>
              <a:rPr lang="en-US" sz="5400" b="1" dirty="0" smtClean="0">
                <a:ln w="1905">
                  <a:solidFill>
                    <a:srgbClr val="46AC6F">
                      <a:lumMod val="50000"/>
                    </a:srgbClr>
                  </a:solidFill>
                </a:ln>
                <a:solidFill>
                  <a:srgbClr val="00B0F0"/>
                </a:solidFill>
                <a:effectLst>
                  <a:innerShdw blurRad="69850" dist="43180" dir="5400000">
                    <a:srgbClr val="000000">
                      <a:alpha val="65000"/>
                    </a:srgbClr>
                  </a:innerShdw>
                </a:effectLst>
                <a:latin typeface="Rockwell" pitchFamily="18" charset="0"/>
              </a:rPr>
              <a:t>50</a:t>
            </a:r>
            <a:r>
              <a:rPr lang="en-US" sz="5400" b="1" dirty="0" smtClean="0">
                <a:ln w="1905">
                  <a:solidFill>
                    <a:srgbClr val="46AC6F">
                      <a:lumMod val="50000"/>
                    </a:srgbClr>
                  </a:solidFill>
                </a:ln>
                <a:solidFill>
                  <a:srgbClr val="46AC6F">
                    <a:lumMod val="60000"/>
                    <a:lumOff val="40000"/>
                  </a:srgbClr>
                </a:solidFill>
                <a:effectLst>
                  <a:innerShdw blurRad="69850" dist="43180" dir="5400000">
                    <a:srgbClr val="000000">
                      <a:alpha val="65000"/>
                    </a:srgbClr>
                  </a:innerShdw>
                </a:effectLst>
                <a:latin typeface="Rockwell" pitchFamily="18" charset="0"/>
              </a:rPr>
              <a:t> </a:t>
            </a:r>
            <a:r>
              <a:rPr lang="en-US" sz="5400" b="1" dirty="0" smtClean="0">
                <a:ln w="1905">
                  <a:solidFill>
                    <a:srgbClr val="5D2D2D"/>
                  </a:solidFill>
                </a:ln>
                <a:solidFill>
                  <a:srgbClr val="D60093"/>
                </a:solidFill>
                <a:effectLst>
                  <a:innerShdw blurRad="69850" dist="43180" dir="5400000">
                    <a:srgbClr val="000000">
                      <a:alpha val="65000"/>
                    </a:srgbClr>
                  </a:innerShdw>
                </a:effectLst>
                <a:latin typeface="Rockwell" pitchFamily="18" charset="0"/>
              </a:rPr>
              <a:t>or</a:t>
            </a:r>
            <a:r>
              <a:rPr lang="en-US" sz="54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99 </a:t>
            </a:r>
            <a:r>
              <a:rPr lang="en-US" sz="5400" b="1" dirty="0" smtClean="0">
                <a:ln w="1905">
                  <a:solidFill>
                    <a:srgbClr val="46AC6F">
                      <a:lumMod val="50000"/>
                    </a:srgbClr>
                  </a:solidFill>
                </a:ln>
                <a:solidFill>
                  <a:srgbClr val="D60093"/>
                </a:solidFill>
                <a:effectLst>
                  <a:innerShdw blurRad="69850" dist="43180" dir="5400000">
                    <a:srgbClr val="000000">
                      <a:alpha val="65000"/>
                    </a:srgbClr>
                  </a:innerShdw>
                </a:effectLst>
                <a:latin typeface="Rockwell" pitchFamily="18" charset="0"/>
              </a:rPr>
              <a:t>for</a:t>
            </a:r>
            <a:r>
              <a:rPr lang="en-US" sz="5400" b="1" dirty="0" smtClean="0">
                <a:ln w="1905">
                  <a:solidFill>
                    <a:srgbClr val="46AC6F">
                      <a:lumMod val="50000"/>
                    </a:srgbClr>
                  </a:solidFill>
                </a:ln>
                <a:solidFill>
                  <a:srgbClr val="46AC6F">
                    <a:lumMod val="60000"/>
                    <a:lumOff val="40000"/>
                  </a:srgbClr>
                </a:solidFill>
                <a:effectLst>
                  <a:innerShdw blurRad="69850" dist="43180" dir="5400000">
                    <a:srgbClr val="000000">
                      <a:alpha val="65000"/>
                    </a:srgbClr>
                  </a:innerShdw>
                </a:effectLst>
                <a:latin typeface="Rockwell" pitchFamily="18" charset="0"/>
              </a:rPr>
              <a:t> </a:t>
            </a:r>
            <a:r>
              <a:rPr lang="en-US" sz="54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Pentecost?</a:t>
            </a:r>
            <a:endParaRPr lang="en-US" sz="5400" b="1" dirty="0">
              <a:ln w="1905">
                <a:solidFill>
                  <a:srgbClr val="46AC6F">
                    <a:lumMod val="50000"/>
                  </a:srgbClr>
                </a:solidFill>
              </a:ln>
              <a:solidFill>
                <a:srgbClr val="46AC6F">
                  <a:lumMod val="60000"/>
                  <a:lumOff val="40000"/>
                </a:srgbClr>
              </a:solidFill>
              <a:effectLst>
                <a:innerShdw blurRad="69850" dist="43180" dir="5400000">
                  <a:srgbClr val="000000">
                    <a:alpha val="65000"/>
                  </a:srgbClr>
                </a:innerShdw>
              </a:effectLst>
              <a:latin typeface="Rockwell" pitchFamily="18" charset="0"/>
            </a:endParaRPr>
          </a:p>
        </p:txBody>
      </p:sp>
      <p:sp>
        <p:nvSpPr>
          <p:cNvPr id="13" name="Rectangle 12"/>
          <p:cNvSpPr/>
          <p:nvPr/>
        </p:nvSpPr>
        <p:spPr>
          <a:xfrm>
            <a:off x="1472208" y="5517232"/>
            <a:ext cx="9374732" cy="120032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dirty="0" smtClean="0">
                <a:ln w="1905">
                  <a:solidFill>
                    <a:srgbClr val="46AC6F">
                      <a:lumMod val="50000"/>
                    </a:srgbClr>
                  </a:solidFill>
                </a:ln>
                <a:solidFill>
                  <a:srgbClr val="D60093"/>
                </a:solidFill>
                <a:effectLst>
                  <a:innerShdw blurRad="69850" dist="43180" dir="5400000">
                    <a:srgbClr val="000000">
                      <a:alpha val="65000"/>
                    </a:srgbClr>
                  </a:innerShdw>
                </a:effectLst>
                <a:latin typeface="Rockwell" pitchFamily="18" charset="0"/>
              </a:rPr>
              <a:t>Or anywhere between </a:t>
            </a:r>
            <a:r>
              <a:rPr lang="en-US" sz="36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92-99 days depending on the week day of Abib 16?</a:t>
            </a:r>
            <a:endParaRPr lang="en-US" sz="3600" b="1" dirty="0">
              <a:ln w="1905">
                <a:solidFill>
                  <a:srgbClr val="46AC6F">
                    <a:lumMod val="50000"/>
                  </a:srgbClr>
                </a:solidFill>
              </a:ln>
              <a:solidFill>
                <a:srgbClr val="46AC6F">
                  <a:lumMod val="60000"/>
                  <a:lumOff val="40000"/>
                </a:srgbClr>
              </a:solidFill>
              <a:effectLst>
                <a:innerShdw blurRad="69850" dist="43180" dir="5400000">
                  <a:srgbClr val="000000">
                    <a:alpha val="65000"/>
                  </a:srgbClr>
                </a:innerShdw>
              </a:effectLst>
              <a:latin typeface="Rockwell" pitchFamily="18" charset="0"/>
            </a:endParaRPr>
          </a:p>
        </p:txBody>
      </p:sp>
    </p:spTree>
    <p:extLst>
      <p:ext uri="{BB962C8B-B14F-4D97-AF65-F5344CB8AC3E}">
        <p14:creationId xmlns:p14="http://schemas.microsoft.com/office/powerpoint/2010/main" val="70220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7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750"/>
                            </p:stCondLst>
                            <p:childTnLst>
                              <p:par>
                                <p:cTn id="22" presetID="22" presetClass="entr" presetSubtype="8" fill="hold" nodeType="after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wipe(left)">
                                      <p:cBhvr>
                                        <p:cTn id="24" dur="2750"/>
                                        <p:tgtEl>
                                          <p:spTgt spid="103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1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7020" y="6453336"/>
            <a:ext cx="549797" cy="365125"/>
          </a:xfrm>
        </p:spPr>
        <p:txBody>
          <a:bodyPr/>
          <a:lstStyle/>
          <a:p>
            <a:fld id="{81FEFA0A-2F20-4B60-98C6-5FFDA469AA1C}" type="slidenum">
              <a:rPr lang="en-US">
                <a:solidFill>
                  <a:schemeClr val="tx2"/>
                </a:solidFill>
              </a:rPr>
              <a:pPr/>
              <a:t>49</a:t>
            </a:fld>
            <a:endParaRPr lang="en-US" dirty="0">
              <a:solidFill>
                <a:schemeClr val="tx2"/>
              </a:solidFill>
            </a:endParaRPr>
          </a:p>
        </p:txBody>
      </p:sp>
      <p:pic>
        <p:nvPicPr>
          <p:cNvPr id="4098" name="Picture 2" descr="C:\Users\Rae\Desktop\Mt sina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564" y="764704"/>
            <a:ext cx="4320480" cy="4320480"/>
          </a:xfrm>
          <a:prstGeom prst="ellipse">
            <a:avLst/>
          </a:prstGeom>
          <a:ln w="76200" cap="rnd">
            <a:solidFill>
              <a:srgbClr val="663300"/>
            </a:solidFill>
          </a:ln>
          <a:effectLst>
            <a:outerShdw blurRad="76200" dir="18900000" sy="23000" kx="-1200000" algn="bl" rotWithShape="0">
              <a:prstClr val="black">
                <a:alpha val="2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3" name="Snip Diagonal Corner Rectangle 12"/>
          <p:cNvSpPr/>
          <p:nvPr/>
        </p:nvSpPr>
        <p:spPr>
          <a:xfrm>
            <a:off x="1125860" y="332656"/>
            <a:ext cx="5760640" cy="914400"/>
          </a:xfrm>
          <a:prstGeom prst="snip2DiagRect">
            <a:avLst>
              <a:gd name="adj1" fmla="val 0"/>
              <a:gd name="adj2" fmla="val 48413"/>
            </a:avLst>
          </a:prstGeom>
          <a:solidFill>
            <a:schemeClr val="accent3">
              <a:lumMod val="50000"/>
            </a:schemeClr>
          </a:solidFill>
          <a:effectLst>
            <a:glow rad="2794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6000" b="1" dirty="0" smtClean="0"/>
              <a:t>Campsite #</a:t>
            </a:r>
            <a:r>
              <a:rPr lang="en-US" sz="6000" b="1" dirty="0" smtClean="0">
                <a:solidFill>
                  <a:srgbClr val="00FF00"/>
                </a:solidFill>
              </a:rPr>
              <a:t>11</a:t>
            </a:r>
            <a:endParaRPr lang="en-CA" sz="6000" b="1" dirty="0">
              <a:solidFill>
                <a:srgbClr val="00FF00"/>
              </a:solidFill>
            </a:endParaRPr>
          </a:p>
        </p:txBody>
      </p:sp>
      <p:sp>
        <p:nvSpPr>
          <p:cNvPr id="2" name="TextBox 1"/>
          <p:cNvSpPr txBox="1"/>
          <p:nvPr/>
        </p:nvSpPr>
        <p:spPr>
          <a:xfrm>
            <a:off x="333772" y="2134592"/>
            <a:ext cx="7139144" cy="4339650"/>
          </a:xfrm>
          <a:prstGeom prst="rect">
            <a:avLst/>
          </a:prstGeom>
          <a:noFill/>
        </p:spPr>
        <p:txBody>
          <a:bodyPr wrap="square" rtlCol="0">
            <a:spAutoFit/>
            <a:scene3d>
              <a:camera prst="orthographicFront"/>
              <a:lightRig rig="threePt" dir="t"/>
            </a:scene3d>
            <a:sp3d extrusionH="57150">
              <a:bevelT w="38100" h="38100" prst="angle"/>
            </a:sp3d>
          </a:bodyPr>
          <a:lstStyle/>
          <a:p>
            <a:pPr marL="285750" indent="-285750">
              <a:buFont typeface="Arial" pitchFamily="34" charset="0"/>
              <a:buChar char="•"/>
            </a:pPr>
            <a:r>
              <a:rPr lang="en-US" sz="2400" b="1" dirty="0" smtClean="0">
                <a:ln w="1905"/>
                <a:solidFill>
                  <a:srgbClr val="5D2D2D"/>
                </a:solidFill>
                <a:effectLst>
                  <a:innerShdw blurRad="69850" dist="43180" dir="5400000">
                    <a:srgbClr val="000000">
                      <a:alpha val="65000"/>
                    </a:srgbClr>
                  </a:innerShdw>
                </a:effectLst>
                <a:latin typeface="Comic Sans MS" pitchFamily="66" charset="0"/>
                <a:cs typeface="Arial" pitchFamily="34" charset="0"/>
              </a:rPr>
              <a:t>Mt Sinai is the 11</a:t>
            </a:r>
            <a:r>
              <a:rPr lang="en-US" sz="2400" b="1" baseline="30000" dirty="0" smtClean="0">
                <a:ln w="1905"/>
                <a:solidFill>
                  <a:srgbClr val="5D2D2D"/>
                </a:solidFill>
                <a:effectLst>
                  <a:innerShdw blurRad="69850" dist="43180" dir="5400000">
                    <a:srgbClr val="000000">
                      <a:alpha val="65000"/>
                    </a:srgbClr>
                  </a:innerShdw>
                </a:effectLst>
                <a:latin typeface="Comic Sans MS" pitchFamily="66" charset="0"/>
                <a:cs typeface="Arial" pitchFamily="34" charset="0"/>
              </a:rPr>
              <a:t>th</a:t>
            </a:r>
            <a:r>
              <a:rPr lang="en-US" sz="2400" b="1" dirty="0" smtClean="0">
                <a:ln w="1905"/>
                <a:solidFill>
                  <a:srgbClr val="5D2D2D"/>
                </a:solidFill>
                <a:effectLst>
                  <a:innerShdw blurRad="69850" dist="43180" dir="5400000">
                    <a:srgbClr val="000000">
                      <a:alpha val="65000"/>
                    </a:srgbClr>
                  </a:innerShdw>
                </a:effectLst>
                <a:latin typeface="Comic Sans MS" pitchFamily="66" charset="0"/>
                <a:cs typeface="Arial" pitchFamily="34" charset="0"/>
              </a:rPr>
              <a:t> camping place out of </a:t>
            </a:r>
            <a:br>
              <a:rPr lang="en-US" sz="2400" b="1" dirty="0" smtClean="0">
                <a:ln w="1905"/>
                <a:solidFill>
                  <a:srgbClr val="5D2D2D"/>
                </a:solidFill>
                <a:effectLst>
                  <a:innerShdw blurRad="69850" dist="43180" dir="5400000">
                    <a:srgbClr val="000000">
                      <a:alpha val="65000"/>
                    </a:srgbClr>
                  </a:innerShdw>
                </a:effectLst>
                <a:latin typeface="Comic Sans MS" pitchFamily="66" charset="0"/>
                <a:cs typeface="Arial" pitchFamily="34" charset="0"/>
              </a:rPr>
            </a:br>
            <a:r>
              <a:rPr lang="en-US" sz="2400" b="1" dirty="0" smtClean="0">
                <a:ln w="1905"/>
                <a:solidFill>
                  <a:srgbClr val="5D2D2D"/>
                </a:solidFill>
                <a:effectLst>
                  <a:innerShdw blurRad="69850" dist="43180" dir="5400000">
                    <a:srgbClr val="000000">
                      <a:alpha val="65000"/>
                    </a:srgbClr>
                  </a:innerShdw>
                </a:effectLst>
                <a:latin typeface="Comic Sans MS" pitchFamily="66" charset="0"/>
                <a:cs typeface="Arial" pitchFamily="34" charset="0"/>
              </a:rPr>
              <a:t>the 42 camp sites on the way to Canaan. </a:t>
            </a:r>
            <a:br>
              <a:rPr lang="en-US" sz="2400" b="1" dirty="0" smtClean="0">
                <a:ln w="1905"/>
                <a:solidFill>
                  <a:srgbClr val="5D2D2D"/>
                </a:solidFill>
                <a:effectLst>
                  <a:innerShdw blurRad="69850" dist="43180" dir="5400000">
                    <a:srgbClr val="000000">
                      <a:alpha val="65000"/>
                    </a:srgbClr>
                  </a:innerShdw>
                </a:effectLst>
                <a:latin typeface="Comic Sans MS" pitchFamily="66" charset="0"/>
                <a:cs typeface="Arial" pitchFamily="34" charset="0"/>
              </a:rPr>
            </a:br>
            <a:r>
              <a:rPr lang="en-US" sz="1200" b="1" dirty="0" smtClean="0">
                <a:solidFill>
                  <a:schemeClr val="tx2"/>
                </a:solidFill>
                <a:latin typeface="Comic Sans MS" pitchFamily="66" charset="0"/>
                <a:cs typeface="Arial" pitchFamily="34" charset="0"/>
              </a:rPr>
              <a:t> </a:t>
            </a:r>
          </a:p>
          <a:p>
            <a:pPr marL="285750" indent="-285750">
              <a:buFont typeface="Arial" pitchFamily="34" charset="0"/>
              <a:buChar char="•"/>
            </a:pPr>
            <a:r>
              <a:rPr lang="en-US" sz="2400" b="1" dirty="0" smtClean="0">
                <a:ln>
                  <a:solidFill>
                    <a:srgbClr val="002060"/>
                  </a:solidFill>
                </a:ln>
                <a:solidFill>
                  <a:srgbClr val="0070C0"/>
                </a:solidFill>
                <a:latin typeface="Comic Sans MS" pitchFamily="66" charset="0"/>
                <a:cs typeface="Arial" pitchFamily="34" charset="0"/>
              </a:rPr>
              <a:t>Israel was encompassed by pagan nations on every side – being held at bay by the divine protection of the Pillars of Cloud and Fire.</a:t>
            </a:r>
            <a:br>
              <a:rPr lang="en-US" sz="2400" b="1" dirty="0" smtClean="0">
                <a:ln>
                  <a:solidFill>
                    <a:srgbClr val="002060"/>
                  </a:solidFill>
                </a:ln>
                <a:solidFill>
                  <a:srgbClr val="0070C0"/>
                </a:solidFill>
                <a:latin typeface="Comic Sans MS" pitchFamily="66" charset="0"/>
                <a:cs typeface="Arial" pitchFamily="34" charset="0"/>
              </a:rPr>
            </a:br>
            <a:endParaRPr lang="en-US" sz="1200" b="1" dirty="0" smtClean="0">
              <a:ln>
                <a:solidFill>
                  <a:srgbClr val="002060"/>
                </a:solidFill>
              </a:ln>
              <a:solidFill>
                <a:srgbClr val="0070C0"/>
              </a:solidFill>
              <a:latin typeface="Comic Sans MS" pitchFamily="66" charset="0"/>
              <a:cs typeface="Arial" pitchFamily="34" charset="0"/>
            </a:endParaRPr>
          </a:p>
          <a:p>
            <a:pPr marL="285750" indent="-285750">
              <a:buFont typeface="Arial" pitchFamily="34" charset="0"/>
              <a:buChar char="•"/>
            </a:pPr>
            <a:r>
              <a:rPr lang="en-US" sz="2400" b="1" dirty="0" smtClean="0">
                <a:solidFill>
                  <a:srgbClr val="990033"/>
                </a:solidFill>
                <a:latin typeface="Comic Sans MS" pitchFamily="66" charset="0"/>
                <a:cs typeface="Arial" pitchFamily="34" charset="0"/>
              </a:rPr>
              <a:t>The root word for “Sinai” means </a:t>
            </a:r>
            <a:br>
              <a:rPr lang="en-US" sz="2400" b="1" dirty="0" smtClean="0">
                <a:solidFill>
                  <a:srgbClr val="990033"/>
                </a:solidFill>
                <a:latin typeface="Comic Sans MS" pitchFamily="66" charset="0"/>
                <a:cs typeface="Arial" pitchFamily="34" charset="0"/>
              </a:rPr>
            </a:br>
            <a:r>
              <a:rPr lang="en-US" sz="2400" b="1" dirty="0" smtClean="0">
                <a:solidFill>
                  <a:srgbClr val="990033"/>
                </a:solidFill>
                <a:latin typeface="Comic Sans MS" pitchFamily="66" charset="0"/>
                <a:cs typeface="Arial" pitchFamily="34" charset="0"/>
              </a:rPr>
              <a:t>“tares, thorns and demons.”  </a:t>
            </a:r>
            <a:r>
              <a:rPr lang="en-US" sz="2400" b="1" dirty="0" smtClean="0">
                <a:solidFill>
                  <a:schemeClr val="tx2"/>
                </a:solidFill>
                <a:latin typeface="Comic Sans MS" pitchFamily="66" charset="0"/>
                <a:cs typeface="Arial" pitchFamily="34" charset="0"/>
              </a:rPr>
              <a:t/>
            </a:r>
            <a:br>
              <a:rPr lang="en-US" sz="2400" b="1" dirty="0" smtClean="0">
                <a:solidFill>
                  <a:schemeClr val="tx2"/>
                </a:solidFill>
                <a:latin typeface="Comic Sans MS" pitchFamily="66" charset="0"/>
                <a:cs typeface="Arial" pitchFamily="34" charset="0"/>
              </a:rPr>
            </a:br>
            <a:endParaRPr lang="en-US" sz="1200" b="1" dirty="0" smtClean="0">
              <a:solidFill>
                <a:schemeClr val="tx2"/>
              </a:solidFill>
              <a:latin typeface="Comic Sans MS" pitchFamily="66" charset="0"/>
              <a:cs typeface="Arial" pitchFamily="34" charset="0"/>
            </a:endParaRPr>
          </a:p>
          <a:p>
            <a:pPr marL="285750" indent="-285750">
              <a:buFont typeface="Arial" pitchFamily="34" charset="0"/>
              <a:buChar char="•"/>
            </a:pPr>
            <a:r>
              <a:rPr lang="en-US" sz="2400" b="1" dirty="0" smtClean="0">
                <a:solidFill>
                  <a:schemeClr val="accent2">
                    <a:lumMod val="50000"/>
                  </a:schemeClr>
                </a:solidFill>
                <a:latin typeface="Comic Sans MS" pitchFamily="66" charset="0"/>
                <a:cs typeface="Arial" pitchFamily="34" charset="0"/>
              </a:rPr>
              <a:t>In the </a:t>
            </a:r>
            <a:r>
              <a:rPr lang="en-US" sz="2400" b="1" dirty="0" err="1" smtClean="0">
                <a:solidFill>
                  <a:schemeClr val="accent2">
                    <a:lumMod val="50000"/>
                  </a:schemeClr>
                </a:solidFill>
                <a:latin typeface="Comic Sans MS" pitchFamily="66" charset="0"/>
                <a:cs typeface="Arial" pitchFamily="34" charset="0"/>
              </a:rPr>
              <a:t>Syriac</a:t>
            </a:r>
            <a:r>
              <a:rPr lang="en-US" sz="2400" b="1" dirty="0" smtClean="0">
                <a:solidFill>
                  <a:schemeClr val="accent2">
                    <a:lumMod val="50000"/>
                  </a:schemeClr>
                </a:solidFill>
                <a:latin typeface="Comic Sans MS" pitchFamily="66" charset="0"/>
                <a:cs typeface="Arial" pitchFamily="34" charset="0"/>
              </a:rPr>
              <a:t> language, “Sinai” means </a:t>
            </a:r>
            <a:br>
              <a:rPr lang="en-US" sz="2400" b="1" dirty="0" smtClean="0">
                <a:solidFill>
                  <a:schemeClr val="accent2">
                    <a:lumMod val="50000"/>
                  </a:schemeClr>
                </a:solidFill>
                <a:latin typeface="Comic Sans MS" pitchFamily="66" charset="0"/>
                <a:cs typeface="Arial" pitchFamily="34" charset="0"/>
              </a:rPr>
            </a:br>
            <a:r>
              <a:rPr lang="en-US" sz="2400" b="1" dirty="0" smtClean="0">
                <a:solidFill>
                  <a:schemeClr val="accent2">
                    <a:lumMod val="50000"/>
                  </a:schemeClr>
                </a:solidFill>
                <a:latin typeface="Comic Sans MS" pitchFamily="66" charset="0"/>
                <a:cs typeface="Arial" pitchFamily="34" charset="0"/>
              </a:rPr>
              <a:t>“to shine as the moon,” </a:t>
            </a:r>
            <a:r>
              <a:rPr lang="en-US" sz="2400" b="1" u="sng" dirty="0" smtClean="0">
                <a:solidFill>
                  <a:schemeClr val="accent2">
                    <a:lumMod val="50000"/>
                  </a:schemeClr>
                </a:solidFill>
                <a:latin typeface="Comic Sans MS" pitchFamily="66" charset="0"/>
                <a:cs typeface="Arial" pitchFamily="34" charset="0"/>
              </a:rPr>
              <a:t>which was an </a:t>
            </a:r>
            <a:br>
              <a:rPr lang="en-US" sz="2400" b="1" u="sng" dirty="0" smtClean="0">
                <a:solidFill>
                  <a:schemeClr val="accent2">
                    <a:lumMod val="50000"/>
                  </a:schemeClr>
                </a:solidFill>
                <a:latin typeface="Comic Sans MS" pitchFamily="66" charset="0"/>
                <a:cs typeface="Arial" pitchFamily="34" charset="0"/>
              </a:rPr>
            </a:br>
            <a:r>
              <a:rPr lang="en-US" sz="2400" b="1" u="sng" dirty="0" smtClean="0">
                <a:solidFill>
                  <a:schemeClr val="accent2">
                    <a:lumMod val="50000"/>
                  </a:schemeClr>
                </a:solidFill>
                <a:latin typeface="Comic Sans MS" pitchFamily="66" charset="0"/>
                <a:cs typeface="Arial" pitchFamily="34" charset="0"/>
              </a:rPr>
              <a:t>ob</a:t>
            </a:r>
            <a:r>
              <a:rPr lang="en-US" sz="2400" b="1" dirty="0" smtClean="0">
                <a:solidFill>
                  <a:schemeClr val="accent2">
                    <a:lumMod val="50000"/>
                  </a:schemeClr>
                </a:solidFill>
                <a:latin typeface="Comic Sans MS" pitchFamily="66" charset="0"/>
                <a:cs typeface="Arial" pitchFamily="34" charset="0"/>
              </a:rPr>
              <a:t>j</a:t>
            </a:r>
            <a:r>
              <a:rPr lang="en-US" sz="2400" b="1" u="sng" dirty="0" smtClean="0">
                <a:solidFill>
                  <a:schemeClr val="accent2">
                    <a:lumMod val="50000"/>
                  </a:schemeClr>
                </a:solidFill>
                <a:latin typeface="Comic Sans MS" pitchFamily="66" charset="0"/>
                <a:cs typeface="Arial" pitchFamily="34" charset="0"/>
              </a:rPr>
              <a:t>ect of worship in this area</a:t>
            </a:r>
            <a:r>
              <a:rPr lang="en-US" sz="2400" b="1" dirty="0" smtClean="0">
                <a:solidFill>
                  <a:schemeClr val="accent2">
                    <a:lumMod val="50000"/>
                  </a:schemeClr>
                </a:solidFill>
                <a:latin typeface="Comic Sans MS" pitchFamily="66" charset="0"/>
                <a:cs typeface="Arial" pitchFamily="34" charset="0"/>
              </a:rPr>
              <a:t>.  </a:t>
            </a:r>
          </a:p>
        </p:txBody>
      </p:sp>
      <p:sp>
        <p:nvSpPr>
          <p:cNvPr id="5" name="Rectangle 4"/>
          <p:cNvSpPr/>
          <p:nvPr/>
        </p:nvSpPr>
        <p:spPr>
          <a:xfrm>
            <a:off x="539444" y="1363415"/>
            <a:ext cx="6851112" cy="76944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cap="none" spc="0"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haroni" pitchFamily="2" charset="-79"/>
                <a:cs typeface="Aharoni" pitchFamily="2" charset="-79"/>
              </a:rPr>
              <a:t>Introduction</a:t>
            </a:r>
            <a:endParaRPr lang="en-US" sz="5400" b="1" cap="none" spc="0" dirty="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haroni" pitchFamily="2" charset="-79"/>
              <a:cs typeface="Aharoni" pitchFamily="2" charset="-79"/>
            </a:endParaRPr>
          </a:p>
        </p:txBody>
      </p:sp>
      <p:pic>
        <p:nvPicPr>
          <p:cNvPr id="6151" name="Picture 7" descr="C:\Users\Rae\Desktop\to shine as the moo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0716" y="4058187"/>
            <a:ext cx="2665223" cy="2438797"/>
          </a:xfrm>
          <a:prstGeom prst="ellipse">
            <a:avLst/>
          </a:prstGeom>
          <a:ln>
            <a:noFill/>
          </a:ln>
          <a:effectLst>
            <a:outerShdw blurRad="76200" dir="18900000" sy="23000" kx="-1200000" algn="bl" rotWithShape="0">
              <a:prstClr val="black">
                <a:alpha val="20000"/>
              </a:prstClr>
            </a:outerShdw>
            <a:softEdge rad="112500"/>
          </a:effectLst>
          <a:extLst>
            <a:ext uri="{909E8E84-426E-40DD-AFC4-6F175D3DCCD1}">
              <a14:hiddenFill xmlns:a14="http://schemas.microsoft.com/office/drawing/2010/main">
                <a:solidFill>
                  <a:srgbClr val="FFFFFF"/>
                </a:solidFill>
              </a14:hiddenFill>
            </a:ext>
          </a:extLst>
        </p:spPr>
      </p:pic>
      <p:pic>
        <p:nvPicPr>
          <p:cNvPr id="6149" name="Picture 5" descr="C:\Users\Rae\Desktop\thistle.pn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9541" b="89753" l="0" r="1000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rot="21439195" flipH="1">
            <a:off x="6749127" y="1918262"/>
            <a:ext cx="2774352" cy="4313237"/>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4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wipe(down)">
                                      <p:cBhvr>
                                        <p:cTn id="13" dur="2000"/>
                                        <p:tgtEl>
                                          <p:spTgt spid="614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1000"/>
                                        <p:tgtEl>
                                          <p:spTgt spid="2">
                                            <p:txEl>
                                              <p:pRg st="3" end="3"/>
                                            </p:txEl>
                                          </p:spTgt>
                                        </p:tgtEl>
                                      </p:cBhvr>
                                    </p:animEffect>
                                    <p:anim calcmode="lin" valueType="num">
                                      <p:cBhvr>
                                        <p:cTn id="1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6151"/>
                                        </p:tgtEl>
                                        <p:attrNameLst>
                                          <p:attrName>style.visibility</p:attrName>
                                        </p:attrNameLst>
                                      </p:cBhvr>
                                      <p:to>
                                        <p:strVal val="visible"/>
                                      </p:to>
                                    </p:set>
                                    <p:animEffect transition="in" filter="circle(out)">
                                      <p:cBhvr>
                                        <p:cTn id="24" dur="225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236"/>
        </a:solidFill>
        <a:effectLst/>
      </p:bgPr>
    </p:bg>
    <p:spTree>
      <p:nvGrpSpPr>
        <p:cNvPr id="1" name=""/>
        <p:cNvGrpSpPr/>
        <p:nvPr/>
      </p:nvGrpSpPr>
      <p:grpSpPr>
        <a:xfrm>
          <a:off x="0" y="0"/>
          <a:ext cx="0" cy="0"/>
          <a:chOff x="0" y="0"/>
          <a:chExt cx="0" cy="0"/>
        </a:xfrm>
      </p:grpSpPr>
      <p:pic>
        <p:nvPicPr>
          <p:cNvPr id="4102" name="Picture 6" descr="C:\Users\Rae\Desktop\Aust  99 Omer count\deceived Col 2 vs 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764" y="260648"/>
            <a:ext cx="9073008" cy="6408712"/>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58508" y="7677472"/>
            <a:ext cx="1440160" cy="341632"/>
          </a:xfrm>
          <a:prstGeom prst="rect">
            <a:avLst/>
          </a:prstGeom>
          <a:noFill/>
        </p:spPr>
        <p:txBody>
          <a:bodyPr wrap="square" rtlCol="0">
            <a:spAutoFit/>
          </a:bodyPr>
          <a:lstStyle/>
          <a:p>
            <a:pPr>
              <a:lnSpc>
                <a:spcPct val="90000"/>
              </a:lnSpc>
            </a:pPr>
            <a:r>
              <a:rPr lang="en-US" dirty="0" smtClean="0"/>
              <a:t>… </a:t>
            </a:r>
            <a:endParaRPr lang="en-US" dirty="0"/>
          </a:p>
        </p:txBody>
      </p:sp>
      <p:sp>
        <p:nvSpPr>
          <p:cNvPr id="5" name="Rectangle 4"/>
          <p:cNvSpPr/>
          <p:nvPr/>
        </p:nvSpPr>
        <p:spPr>
          <a:xfrm>
            <a:off x="3286100" y="116632"/>
            <a:ext cx="5798744" cy="2800767"/>
          </a:xfrm>
          <a:prstGeom prst="rect">
            <a:avLst/>
          </a:prstGeom>
          <a:noFill/>
        </p:spPr>
        <p:txBody>
          <a:bodyPr wrap="square" lIns="91440" tIns="45720" rIns="91440" bIns="45720">
            <a:spAutoFit/>
            <a:scene3d>
              <a:camera prst="perspectiveHeroicExtremeLeftFacing"/>
              <a:lightRig rig="flat" dir="tl"/>
            </a:scene3d>
            <a:sp3d contourW="19050" prstMaterial="clear">
              <a:bevelT w="50800" h="50800"/>
              <a:contourClr>
                <a:schemeClr val="accent5">
                  <a:tint val="70000"/>
                  <a:satMod val="180000"/>
                  <a:alpha val="70000"/>
                </a:schemeClr>
              </a:contourClr>
            </a:sp3d>
          </a:bodyPr>
          <a:lstStyle/>
          <a:p>
            <a:pPr algn="ctr"/>
            <a:r>
              <a:rPr lang="en-US" sz="8800" b="1" cap="none" spc="0" dirty="0" smtClean="0">
                <a:ln/>
                <a:solidFill>
                  <a:schemeClr val="accent5">
                    <a:tint val="50000"/>
                    <a:satMod val="180000"/>
                  </a:schemeClr>
                </a:solidFill>
                <a:effectLst/>
                <a:latin typeface="Cooper Black" pitchFamily="18" charset="0"/>
              </a:rPr>
              <a:t>Deceived How?</a:t>
            </a:r>
            <a:endParaRPr lang="en-US" sz="8800" b="1" cap="none" spc="0" dirty="0">
              <a:ln/>
              <a:solidFill>
                <a:schemeClr val="accent5">
                  <a:tint val="50000"/>
                  <a:satMod val="180000"/>
                </a:schemeClr>
              </a:solidFill>
              <a:effectLst/>
              <a:latin typeface="Cooper Black" pitchFamily="18" charset="0"/>
            </a:endParaRPr>
          </a:p>
        </p:txBody>
      </p:sp>
      <p:sp>
        <p:nvSpPr>
          <p:cNvPr id="6" name="Rectangle 5"/>
          <p:cNvSpPr/>
          <p:nvPr/>
        </p:nvSpPr>
        <p:spPr>
          <a:xfrm>
            <a:off x="8974732" y="548680"/>
            <a:ext cx="3053720" cy="550920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smtClean="0">
                <a:ln w="11430"/>
                <a:solidFill>
                  <a:srgbClr val="F8F8F8"/>
                </a:solidFill>
                <a:effectLst>
                  <a:outerShdw blurRad="25400" algn="tl" rotWithShape="0">
                    <a:srgbClr val="000000">
                      <a:alpha val="43000"/>
                    </a:srgbClr>
                  </a:outerShdw>
                </a:effectLst>
              </a:rPr>
              <a:t>… through </a:t>
            </a:r>
            <a:r>
              <a:rPr lang="en-US" sz="3600" b="1" cap="none" spc="150" dirty="0" smtClean="0">
                <a:ln w="11430"/>
                <a:solidFill>
                  <a:srgbClr val="FFC000"/>
                </a:solidFill>
                <a:effectLst>
                  <a:outerShdw blurRad="25400" algn="tl" rotWithShape="0">
                    <a:srgbClr val="000000">
                      <a:alpha val="43000"/>
                    </a:srgbClr>
                  </a:outerShdw>
                </a:effectLst>
                <a:latin typeface="Cooper Black" pitchFamily="18" charset="0"/>
              </a:rPr>
              <a:t>philosophy</a:t>
            </a:r>
            <a:r>
              <a:rPr lang="en-US" sz="4000" b="1" cap="none" spc="150" dirty="0" smtClean="0">
                <a:ln w="11430"/>
                <a:solidFill>
                  <a:srgbClr val="F8F8F8"/>
                </a:solidFill>
                <a:effectLst>
                  <a:outerShdw blurRad="25400" algn="tl" rotWithShape="0">
                    <a:srgbClr val="000000">
                      <a:alpha val="43000"/>
                    </a:srgbClr>
                  </a:outerShdw>
                </a:effectLst>
              </a:rPr>
              <a:t> and empty </a:t>
            </a:r>
            <a:r>
              <a:rPr lang="en-US" sz="4000" b="1" cap="none" spc="150" dirty="0" smtClean="0">
                <a:ln w="11430"/>
                <a:solidFill>
                  <a:srgbClr val="FFC000"/>
                </a:solidFill>
                <a:effectLst>
                  <a:outerShdw blurRad="25400" algn="tl" rotWithShape="0">
                    <a:srgbClr val="000000">
                      <a:alpha val="43000"/>
                    </a:srgbClr>
                  </a:outerShdw>
                </a:effectLst>
                <a:latin typeface="Cooper Black" pitchFamily="18" charset="0"/>
              </a:rPr>
              <a:t>deceit</a:t>
            </a:r>
            <a:r>
              <a:rPr lang="en-US" sz="4000" b="1" cap="none" spc="150" dirty="0" smtClean="0">
                <a:ln w="11430"/>
                <a:solidFill>
                  <a:srgbClr val="F8F8F8"/>
                </a:solidFill>
                <a:effectLst>
                  <a:outerShdw blurRad="25400" algn="tl" rotWithShape="0">
                    <a:srgbClr val="000000">
                      <a:alpha val="43000"/>
                    </a:srgbClr>
                  </a:outerShdw>
                </a:effectLst>
              </a:rPr>
              <a:t>, according to the </a:t>
            </a:r>
            <a:r>
              <a:rPr lang="en-US" sz="4000" b="1" cap="none" spc="150" dirty="0" smtClean="0">
                <a:ln w="11430"/>
                <a:solidFill>
                  <a:srgbClr val="FFC000"/>
                </a:solidFill>
                <a:effectLst>
                  <a:outerShdw blurRad="38100" dist="38100" dir="2700000" algn="tl">
                    <a:srgbClr val="000000">
                      <a:alpha val="43137"/>
                    </a:srgbClr>
                  </a:outerShdw>
                </a:effectLst>
                <a:latin typeface="Cooper Black" pitchFamily="18" charset="0"/>
              </a:rPr>
              <a:t>tradition</a:t>
            </a:r>
            <a:r>
              <a:rPr lang="en-US" sz="4000" b="1" cap="none" spc="150" dirty="0" smtClean="0">
                <a:ln w="11430"/>
                <a:solidFill>
                  <a:srgbClr val="F8F8F8"/>
                </a:solidFill>
                <a:effectLst>
                  <a:outerShdw blurRad="25400" algn="tl" rotWithShape="0">
                    <a:srgbClr val="000000">
                      <a:alpha val="43000"/>
                    </a:srgbClr>
                  </a:outerShdw>
                </a:effectLst>
              </a:rPr>
              <a:t> </a:t>
            </a:r>
            <a:br>
              <a:rPr lang="en-US" sz="4000" b="1" cap="none" spc="150" dirty="0" smtClean="0">
                <a:ln w="11430"/>
                <a:solidFill>
                  <a:srgbClr val="F8F8F8"/>
                </a:solidFill>
                <a:effectLst>
                  <a:outerShdw blurRad="25400" algn="tl" rotWithShape="0">
                    <a:srgbClr val="000000">
                      <a:alpha val="43000"/>
                    </a:srgbClr>
                  </a:outerShdw>
                </a:effectLst>
              </a:rPr>
            </a:br>
            <a:r>
              <a:rPr lang="en-US" sz="4000" b="1" cap="none" spc="150" dirty="0" smtClean="0">
                <a:ln w="11430"/>
                <a:solidFill>
                  <a:srgbClr val="F8F8F8"/>
                </a:solidFill>
                <a:effectLst>
                  <a:outerShdw blurRad="25400" algn="tl" rotWithShape="0">
                    <a:srgbClr val="000000">
                      <a:alpha val="43000"/>
                    </a:srgbClr>
                  </a:outerShdw>
                </a:effectLst>
              </a:rPr>
              <a:t>of </a:t>
            </a:r>
            <a:r>
              <a:rPr lang="en-US" sz="4000" b="1" cap="none" spc="150" dirty="0" smtClean="0">
                <a:ln w="11430"/>
                <a:solidFill>
                  <a:srgbClr val="FFC000"/>
                </a:solidFill>
                <a:effectLst>
                  <a:outerShdw blurRad="25400" algn="tl" rotWithShape="0">
                    <a:srgbClr val="000000">
                      <a:alpha val="43000"/>
                    </a:srgbClr>
                  </a:outerShdw>
                </a:effectLst>
                <a:latin typeface="Cooper Black" pitchFamily="18" charset="0"/>
              </a:rPr>
              <a:t>men</a:t>
            </a:r>
            <a:r>
              <a:rPr lang="en-US" sz="2000" b="1" spc="150" dirty="0">
                <a:ln w="11430"/>
                <a:solidFill>
                  <a:srgbClr val="F8F8F8"/>
                </a:solidFill>
                <a:effectLst>
                  <a:outerShdw blurRad="25400" algn="tl" rotWithShape="0">
                    <a:srgbClr val="000000">
                      <a:alpha val="43000"/>
                    </a:srgbClr>
                  </a:outerShdw>
                </a:effectLst>
              </a:rPr>
              <a:t> </a:t>
            </a:r>
            <a:r>
              <a:rPr lang="en-US" sz="4000" b="1" cap="none" spc="150" dirty="0" smtClean="0">
                <a:ln w="11430"/>
                <a:solidFill>
                  <a:srgbClr val="F8F8F8"/>
                </a:solidFill>
                <a:effectLst>
                  <a:outerShdw blurRad="25400" algn="tl" rotWithShape="0">
                    <a:srgbClr val="000000">
                      <a:alpha val="43000"/>
                    </a:srgbClr>
                  </a:outerShdw>
                </a:effectLst>
              </a:rPr>
              <a:t>…!</a:t>
            </a:r>
          </a:p>
          <a:p>
            <a:pPr algn="ctr"/>
            <a:endParaRPr lang="en-US" sz="1200" b="1" i="1" spc="150" dirty="0" smtClean="0">
              <a:ln w="11430"/>
              <a:solidFill>
                <a:srgbClr val="F8F8F8"/>
              </a:solidFill>
              <a:effectLst>
                <a:outerShdw blurRad="25400" algn="tl" rotWithShape="0">
                  <a:srgbClr val="000000">
                    <a:alpha val="43000"/>
                  </a:srgbClr>
                </a:outerShdw>
              </a:effectLst>
            </a:endParaRPr>
          </a:p>
          <a:p>
            <a:pPr algn="ctr"/>
            <a:r>
              <a:rPr lang="en-US" sz="2000" b="1" i="1" spc="150" dirty="0" smtClean="0">
                <a:ln w="11430"/>
                <a:solidFill>
                  <a:srgbClr val="F8F8F8"/>
                </a:solidFill>
                <a:effectLst>
                  <a:outerShdw blurRad="25400" algn="tl" rotWithShape="0">
                    <a:srgbClr val="000000">
                      <a:alpha val="43000"/>
                    </a:srgbClr>
                  </a:outerShdw>
                </a:effectLst>
              </a:rPr>
              <a:t>[TS2009]</a:t>
            </a:r>
            <a:endParaRPr lang="en-US" b="1" i="1" cap="none" spc="150" dirty="0">
              <a:ln w="11430"/>
              <a:solidFill>
                <a:srgbClr val="F8F8F8"/>
              </a:solidFill>
              <a:effectLst>
                <a:outerShdw blurRad="25400" algn="tl" rotWithShape="0">
                  <a:srgbClr val="000000">
                    <a:alpha val="43000"/>
                  </a:srgbClr>
                </a:outerShdw>
              </a:effectLst>
            </a:endParaRPr>
          </a:p>
        </p:txBody>
      </p:sp>
      <p:sp>
        <p:nvSpPr>
          <p:cNvPr id="12" name="Slide Number Placeholder 1"/>
          <p:cNvSpPr txBox="1">
            <a:spLocks/>
          </p:cNvSpPr>
          <p:nvPr/>
        </p:nvSpPr>
        <p:spPr>
          <a:xfrm>
            <a:off x="9344766" y="6486797"/>
            <a:ext cx="284405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bg1"/>
                </a:solidFill>
              </a:rPr>
              <a:pPr/>
              <a:t>5</a:t>
            </a:fld>
            <a:endParaRPr lang="en-US" dirty="0">
              <a:solidFill>
                <a:schemeClr val="bg1"/>
              </a:solidFill>
            </a:endParaRPr>
          </a:p>
        </p:txBody>
      </p:sp>
      <p:pic>
        <p:nvPicPr>
          <p:cNvPr id="4109" name="Picture 13" descr="C:\Users\Rae\Desktop\Aust  99 Omer count\questions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1764" y="647575"/>
            <a:ext cx="3989388"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C:\Users\Rae\Desktop\questions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88825" y="5733256"/>
            <a:ext cx="3290888" cy="270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09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500"/>
                                  </p:stCondLst>
                                  <p:childTnLst>
                                    <p:set>
                                      <p:cBhvr>
                                        <p:cTn id="6" dur="1" fill="hold">
                                          <p:stCondLst>
                                            <p:cond delay="0"/>
                                          </p:stCondLst>
                                        </p:cTn>
                                        <p:tgtEl>
                                          <p:spTgt spid="4102"/>
                                        </p:tgtEl>
                                        <p:attrNameLst>
                                          <p:attrName>style.visibility</p:attrName>
                                        </p:attrNameLst>
                                      </p:cBhvr>
                                      <p:to>
                                        <p:strVal val="visible"/>
                                      </p:to>
                                    </p:set>
                                    <p:animEffect transition="in" filter="diamond(in)">
                                      <p:cBhvr>
                                        <p:cTn id="7" dur="1250"/>
                                        <p:tgtEl>
                                          <p:spTgt spid="4102"/>
                                        </p:tgtEl>
                                      </p:cBhvr>
                                    </p:animEffect>
                                  </p:childTnLst>
                                </p:cTn>
                              </p:par>
                            </p:childTnLst>
                          </p:cTn>
                        </p:par>
                        <p:par>
                          <p:cTn id="8" fill="hold">
                            <p:stCondLst>
                              <p:cond delay="1750"/>
                            </p:stCondLst>
                            <p:childTnLst>
                              <p:par>
                                <p:cTn id="9" presetID="42" presetClass="entr" presetSubtype="0" fill="hold" grpId="0" nodeType="after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anim calcmode="lin" valueType="num">
                                      <p:cBhvr>
                                        <p:cTn id="12" dur="750" fill="hold"/>
                                        <p:tgtEl>
                                          <p:spTgt spid="6"/>
                                        </p:tgtEl>
                                        <p:attrNameLst>
                                          <p:attrName>ppt_x</p:attrName>
                                        </p:attrNameLst>
                                      </p:cBhvr>
                                      <p:tavLst>
                                        <p:tav tm="0">
                                          <p:val>
                                            <p:strVal val="#ppt_x"/>
                                          </p:val>
                                        </p:tav>
                                        <p:tav tm="100000">
                                          <p:val>
                                            <p:strVal val="#ppt_x"/>
                                          </p:val>
                                        </p:tav>
                                      </p:tavLst>
                                    </p:anim>
                                    <p:anim calcmode="lin" valueType="num">
                                      <p:cBhvr>
                                        <p:cTn id="13"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7020" y="6453336"/>
            <a:ext cx="549797" cy="365125"/>
          </a:xfrm>
        </p:spPr>
        <p:txBody>
          <a:bodyPr/>
          <a:lstStyle/>
          <a:p>
            <a:fld id="{81FEFA0A-2F20-4B60-98C6-5FFDA469AA1C}" type="slidenum">
              <a:rPr lang="en-US">
                <a:solidFill>
                  <a:schemeClr val="tx2"/>
                </a:solidFill>
              </a:rPr>
              <a:pPr/>
              <a:t>50</a:t>
            </a:fld>
            <a:endParaRPr lang="en-US" dirty="0">
              <a:solidFill>
                <a:schemeClr val="tx2"/>
              </a:solidFill>
            </a:endParaRPr>
          </a:p>
        </p:txBody>
      </p:sp>
      <p:sp>
        <p:nvSpPr>
          <p:cNvPr id="2" name="TextBox 1"/>
          <p:cNvSpPr txBox="1"/>
          <p:nvPr/>
        </p:nvSpPr>
        <p:spPr>
          <a:xfrm>
            <a:off x="306175" y="1358490"/>
            <a:ext cx="7632848" cy="5447645"/>
          </a:xfrm>
          <a:prstGeom prst="rect">
            <a:avLst/>
          </a:prstGeom>
          <a:noFill/>
        </p:spPr>
        <p:txBody>
          <a:bodyPr wrap="square" rtlCol="0">
            <a:spAutoFit/>
            <a:scene3d>
              <a:camera prst="orthographicFront"/>
              <a:lightRig rig="threePt" dir="t"/>
            </a:scene3d>
            <a:sp3d extrusionH="57150">
              <a:bevelT w="38100" h="38100" prst="angle"/>
            </a:sp3d>
          </a:bodyPr>
          <a:lstStyle/>
          <a:p>
            <a:pPr marL="285750" indent="-285750">
              <a:buFont typeface="Arial" pitchFamily="34" charset="0"/>
              <a:buChar char="•"/>
            </a:pPr>
            <a:r>
              <a:rPr lang="en-US" sz="2400" b="1" dirty="0" smtClean="0">
                <a:solidFill>
                  <a:srgbClr val="990033"/>
                </a:solidFill>
                <a:latin typeface="Comic Sans MS" pitchFamily="66" charset="0"/>
                <a:cs typeface="Arial" pitchFamily="34" charset="0"/>
              </a:rPr>
              <a:t>In the New Testament these </a:t>
            </a:r>
            <a:br>
              <a:rPr lang="en-US" sz="2400" b="1" dirty="0" smtClean="0">
                <a:solidFill>
                  <a:srgbClr val="990033"/>
                </a:solidFill>
                <a:latin typeface="Comic Sans MS" pitchFamily="66" charset="0"/>
                <a:cs typeface="Arial" pitchFamily="34" charset="0"/>
              </a:rPr>
            </a:br>
            <a:r>
              <a:rPr lang="en-US" sz="2400" b="1" dirty="0" smtClean="0">
                <a:solidFill>
                  <a:srgbClr val="990033"/>
                </a:solidFill>
                <a:latin typeface="Comic Sans MS" pitchFamily="66" charset="0"/>
                <a:cs typeface="Arial" pitchFamily="34" charset="0"/>
              </a:rPr>
              <a:t>root meanings link to “anti-christ.”</a:t>
            </a:r>
          </a:p>
          <a:p>
            <a:endParaRPr lang="en-US" sz="1200" dirty="0" smtClean="0">
              <a:solidFill>
                <a:schemeClr val="tx2"/>
              </a:solidFill>
              <a:latin typeface="Comic Sans MS" pitchFamily="66" charset="0"/>
              <a:cs typeface="Arial" pitchFamily="34" charset="0"/>
            </a:endParaRPr>
          </a:p>
          <a:p>
            <a:pPr marL="285750" indent="-285750">
              <a:buFont typeface="Arial" pitchFamily="34" charset="0"/>
              <a:buChar char="•"/>
            </a:pPr>
            <a:r>
              <a:rPr lang="en-US" sz="2400" b="1" dirty="0" smtClean="0">
                <a:ln>
                  <a:solidFill>
                    <a:srgbClr val="002060"/>
                  </a:solidFill>
                </a:ln>
                <a:solidFill>
                  <a:srgbClr val="0070C0"/>
                </a:solidFill>
                <a:latin typeface="Comic Sans MS" pitchFamily="66" charset="0"/>
                <a:cs typeface="Arial" pitchFamily="34" charset="0"/>
              </a:rPr>
              <a:t>Yahuah chose this spot to proclaim Himself </a:t>
            </a:r>
            <a:br>
              <a:rPr lang="en-US" sz="2400" b="1" dirty="0" smtClean="0">
                <a:ln>
                  <a:solidFill>
                    <a:srgbClr val="002060"/>
                  </a:solidFill>
                </a:ln>
                <a:solidFill>
                  <a:srgbClr val="0070C0"/>
                </a:solidFill>
                <a:latin typeface="Comic Sans MS" pitchFamily="66" charset="0"/>
                <a:cs typeface="Arial" pitchFamily="34" charset="0"/>
              </a:rPr>
            </a:br>
            <a:r>
              <a:rPr lang="en-US" sz="2400" b="1" dirty="0" smtClean="0">
                <a:ln>
                  <a:solidFill>
                    <a:srgbClr val="002060"/>
                  </a:solidFill>
                </a:ln>
                <a:solidFill>
                  <a:srgbClr val="0070C0"/>
                </a:solidFill>
                <a:latin typeface="Comic Sans MS" pitchFamily="66" charset="0"/>
                <a:cs typeface="Arial" pitchFamily="34" charset="0"/>
              </a:rPr>
              <a:t>as the highest Elohim with plans to bring </a:t>
            </a:r>
            <a:br>
              <a:rPr lang="en-US" sz="2400" b="1" dirty="0" smtClean="0">
                <a:ln>
                  <a:solidFill>
                    <a:srgbClr val="002060"/>
                  </a:solidFill>
                </a:ln>
                <a:solidFill>
                  <a:srgbClr val="0070C0"/>
                </a:solidFill>
                <a:latin typeface="Comic Sans MS" pitchFamily="66" charset="0"/>
                <a:cs typeface="Arial" pitchFamily="34" charset="0"/>
              </a:rPr>
            </a:br>
            <a:r>
              <a:rPr lang="en-US" sz="2400" b="1" dirty="0" smtClean="0">
                <a:ln>
                  <a:solidFill>
                    <a:srgbClr val="002060"/>
                  </a:solidFill>
                </a:ln>
                <a:solidFill>
                  <a:srgbClr val="0070C0"/>
                </a:solidFill>
                <a:latin typeface="Comic Sans MS" pitchFamily="66" charset="0"/>
                <a:cs typeface="Arial" pitchFamily="34" charset="0"/>
              </a:rPr>
              <a:t>Israel into everlasting Covenant with Him – </a:t>
            </a:r>
            <a:br>
              <a:rPr lang="en-US" sz="2400" b="1" dirty="0" smtClean="0">
                <a:ln>
                  <a:solidFill>
                    <a:srgbClr val="002060"/>
                  </a:solidFill>
                </a:ln>
                <a:solidFill>
                  <a:srgbClr val="0070C0"/>
                </a:solidFill>
                <a:latin typeface="Comic Sans MS" pitchFamily="66" charset="0"/>
                <a:cs typeface="Arial" pitchFamily="34" charset="0"/>
              </a:rPr>
            </a:br>
            <a:r>
              <a:rPr lang="en-US" sz="2400" b="1" dirty="0" smtClean="0">
                <a:ln>
                  <a:solidFill>
                    <a:srgbClr val="002060"/>
                  </a:solidFill>
                </a:ln>
                <a:solidFill>
                  <a:srgbClr val="0070C0"/>
                </a:solidFill>
                <a:latin typeface="Comic Sans MS" pitchFamily="66" charset="0"/>
                <a:cs typeface="Arial" pitchFamily="34" charset="0"/>
              </a:rPr>
              <a:t>to which they agreed, </a:t>
            </a:r>
            <a:r>
              <a:rPr lang="en-US" sz="2000" b="1" dirty="0" smtClean="0">
                <a:ln>
                  <a:solidFill>
                    <a:srgbClr val="002060"/>
                  </a:solidFill>
                </a:ln>
                <a:solidFill>
                  <a:srgbClr val="0070C0"/>
                </a:solidFill>
                <a:latin typeface="Comic Sans MS" pitchFamily="66" charset="0"/>
                <a:cs typeface="Arial" pitchFamily="34" charset="0"/>
              </a:rPr>
              <a:t>(for a very short time).</a:t>
            </a:r>
            <a:endParaRPr lang="en-US" sz="2400" b="1" dirty="0" smtClean="0">
              <a:ln>
                <a:solidFill>
                  <a:srgbClr val="002060"/>
                </a:solidFill>
              </a:ln>
              <a:solidFill>
                <a:srgbClr val="0070C0"/>
              </a:solidFill>
              <a:latin typeface="Comic Sans MS" pitchFamily="66" charset="0"/>
              <a:cs typeface="Arial" pitchFamily="34" charset="0"/>
            </a:endParaRPr>
          </a:p>
          <a:p>
            <a:endParaRPr lang="en-US" sz="1200" dirty="0" smtClean="0">
              <a:solidFill>
                <a:schemeClr val="tx2"/>
              </a:solidFill>
              <a:latin typeface="Comic Sans MS" pitchFamily="66" charset="0"/>
              <a:cs typeface="Arial" pitchFamily="34" charset="0"/>
            </a:endParaRPr>
          </a:p>
          <a:p>
            <a:pPr marL="285750" indent="-285750">
              <a:buFont typeface="Arial" pitchFamily="34" charset="0"/>
              <a:buChar char="•"/>
            </a:pPr>
            <a:r>
              <a:rPr lang="en-US" sz="2400" b="1" dirty="0" smtClean="0">
                <a:ln>
                  <a:solidFill>
                    <a:srgbClr val="990033"/>
                  </a:solidFill>
                </a:ln>
                <a:solidFill>
                  <a:srgbClr val="FF9933"/>
                </a:solidFill>
                <a:latin typeface="Comic Sans MS" pitchFamily="66" charset="0"/>
                <a:cs typeface="Arial" pitchFamily="34" charset="0"/>
              </a:rPr>
              <a:t>It was at </a:t>
            </a:r>
            <a:r>
              <a:rPr lang="en-US" sz="2400" b="1" u="sng" dirty="0" smtClean="0">
                <a:ln>
                  <a:solidFill>
                    <a:srgbClr val="990033"/>
                  </a:solidFill>
                </a:ln>
                <a:solidFill>
                  <a:srgbClr val="FF9933"/>
                </a:solidFill>
                <a:latin typeface="Comic Sans MS" pitchFamily="66" charset="0"/>
                <a:cs typeface="Arial" pitchFamily="34" charset="0"/>
              </a:rPr>
              <a:t>this</a:t>
            </a:r>
            <a:r>
              <a:rPr lang="en-US" sz="2400" b="1" dirty="0" smtClean="0">
                <a:ln>
                  <a:solidFill>
                    <a:srgbClr val="990033"/>
                  </a:solidFill>
                </a:ln>
                <a:solidFill>
                  <a:srgbClr val="FF9933"/>
                </a:solidFill>
                <a:latin typeface="Comic Sans MS" pitchFamily="66" charset="0"/>
                <a:cs typeface="Arial" pitchFamily="34" charset="0"/>
              </a:rPr>
              <a:t> </a:t>
            </a:r>
            <a:r>
              <a:rPr lang="en-US" sz="2400" b="1" u="sng" dirty="0" smtClean="0">
                <a:ln>
                  <a:solidFill>
                    <a:srgbClr val="990033"/>
                  </a:solidFill>
                </a:ln>
                <a:solidFill>
                  <a:srgbClr val="FF9933"/>
                </a:solidFill>
                <a:latin typeface="Comic Sans MS" pitchFamily="66" charset="0"/>
                <a:cs typeface="Arial" pitchFamily="34" charset="0"/>
              </a:rPr>
              <a:t>s</a:t>
            </a:r>
            <a:r>
              <a:rPr lang="en-US" sz="2400" b="1" dirty="0" smtClean="0">
                <a:ln>
                  <a:solidFill>
                    <a:srgbClr val="990033"/>
                  </a:solidFill>
                </a:ln>
                <a:solidFill>
                  <a:srgbClr val="FF9933"/>
                </a:solidFill>
                <a:latin typeface="Comic Sans MS" pitchFamily="66" charset="0"/>
                <a:cs typeface="Arial" pitchFamily="34" charset="0"/>
              </a:rPr>
              <a:t>p</a:t>
            </a:r>
            <a:r>
              <a:rPr lang="en-US" sz="2400" b="1" u="sng" dirty="0" smtClean="0">
                <a:ln>
                  <a:solidFill>
                    <a:srgbClr val="990033"/>
                  </a:solidFill>
                </a:ln>
                <a:solidFill>
                  <a:srgbClr val="FF9933"/>
                </a:solidFill>
                <a:latin typeface="Comic Sans MS" pitchFamily="66" charset="0"/>
                <a:cs typeface="Arial" pitchFamily="34" charset="0"/>
              </a:rPr>
              <a:t>ot</a:t>
            </a:r>
            <a:r>
              <a:rPr lang="en-US" sz="2400" b="1" dirty="0" smtClean="0">
                <a:ln>
                  <a:solidFill>
                    <a:srgbClr val="990033"/>
                  </a:solidFill>
                </a:ln>
                <a:solidFill>
                  <a:srgbClr val="FF9933"/>
                </a:solidFill>
                <a:latin typeface="Comic Sans MS" pitchFamily="66" charset="0"/>
                <a:cs typeface="Arial" pitchFamily="34" charset="0"/>
              </a:rPr>
              <a:t> where His Pentecost Fire rained down upon Mt Sinai on the 50</a:t>
            </a:r>
            <a:r>
              <a:rPr lang="en-US" sz="2400" b="1" baseline="30000" dirty="0" smtClean="0">
                <a:ln>
                  <a:solidFill>
                    <a:srgbClr val="990033"/>
                  </a:solidFill>
                </a:ln>
                <a:solidFill>
                  <a:srgbClr val="FF9933"/>
                </a:solidFill>
                <a:latin typeface="Comic Sans MS" pitchFamily="66" charset="0"/>
                <a:cs typeface="Arial" pitchFamily="34" charset="0"/>
              </a:rPr>
              <a:t>th</a:t>
            </a:r>
            <a:r>
              <a:rPr lang="en-US" sz="2400" b="1" dirty="0" smtClean="0">
                <a:ln>
                  <a:solidFill>
                    <a:srgbClr val="990033"/>
                  </a:solidFill>
                </a:ln>
                <a:solidFill>
                  <a:srgbClr val="FF9933"/>
                </a:solidFill>
                <a:latin typeface="Comic Sans MS" pitchFamily="66" charset="0"/>
                <a:cs typeface="Arial" pitchFamily="34" charset="0"/>
              </a:rPr>
              <a:t> day.</a:t>
            </a:r>
          </a:p>
          <a:p>
            <a:endParaRPr lang="en-US" sz="1200" dirty="0" smtClean="0">
              <a:solidFill>
                <a:schemeClr val="tx2"/>
              </a:solidFill>
              <a:latin typeface="Comic Sans MS" pitchFamily="66" charset="0"/>
              <a:cs typeface="Arial" pitchFamily="34" charset="0"/>
            </a:endParaRPr>
          </a:p>
          <a:p>
            <a:pPr marL="285750" indent="-285750">
              <a:buFont typeface="Arial" pitchFamily="34" charset="0"/>
              <a:buChar char="•"/>
            </a:pP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And it was at </a:t>
            </a:r>
            <a:r>
              <a:rPr lang="en-US" sz="2400" b="1" u="sng"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this</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 </a:t>
            </a:r>
            <a:r>
              <a:rPr lang="en-US" sz="2400" b="1" u="sng"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s</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p</a:t>
            </a:r>
            <a:r>
              <a:rPr lang="en-US" sz="2400" b="1" u="sng"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ot</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 where - </a:t>
            </a:r>
            <a:r>
              <a:rPr lang="en-US" sz="2400" b="1" u="sng" dirty="0" smtClean="0">
                <a:ln w="1905">
                  <a:solidFill>
                    <a:schemeClr val="accent2">
                      <a:lumMod val="50000"/>
                    </a:schemeClr>
                  </a:solidFill>
                </a:ln>
                <a:solidFill>
                  <a:srgbClr val="FF0000"/>
                </a:solidFill>
                <a:effectLst>
                  <a:glow rad="127000">
                    <a:srgbClr val="00CCFF"/>
                  </a:glow>
                  <a:innerShdw blurRad="69850" dist="43180" dir="5400000">
                    <a:srgbClr val="000000">
                      <a:alpha val="65000"/>
                    </a:srgbClr>
                  </a:innerShdw>
                </a:effectLst>
                <a:latin typeface="Comic Sans MS" pitchFamily="66" charset="0"/>
                <a:cs typeface="Arial" pitchFamily="34" charset="0"/>
              </a:rPr>
              <a:t>49 da</a:t>
            </a:r>
            <a:r>
              <a:rPr lang="en-US" sz="2400" b="1" dirty="0" smtClean="0">
                <a:ln w="1905">
                  <a:solidFill>
                    <a:schemeClr val="accent2">
                      <a:lumMod val="50000"/>
                    </a:schemeClr>
                  </a:solidFill>
                </a:ln>
                <a:solidFill>
                  <a:srgbClr val="FF0000"/>
                </a:solidFill>
                <a:effectLst>
                  <a:glow rad="127000">
                    <a:srgbClr val="00CCFF"/>
                  </a:glow>
                  <a:innerShdw blurRad="69850" dist="43180" dir="5400000">
                    <a:srgbClr val="000000">
                      <a:alpha val="65000"/>
                    </a:srgbClr>
                  </a:innerShdw>
                </a:effectLst>
                <a:latin typeface="Comic Sans MS" pitchFamily="66" charset="0"/>
                <a:cs typeface="Arial" pitchFamily="34" charset="0"/>
              </a:rPr>
              <a:t>y</a:t>
            </a:r>
            <a:r>
              <a:rPr lang="en-US" sz="2400" b="1" u="sng" dirty="0" smtClean="0">
                <a:ln w="1905">
                  <a:solidFill>
                    <a:schemeClr val="accent2">
                      <a:lumMod val="50000"/>
                    </a:schemeClr>
                  </a:solidFill>
                </a:ln>
                <a:solidFill>
                  <a:srgbClr val="FF0000"/>
                </a:solidFill>
                <a:effectLst>
                  <a:glow rad="127000">
                    <a:srgbClr val="00CCFF"/>
                  </a:glow>
                  <a:innerShdw blurRad="69850" dist="43180" dir="5400000">
                    <a:srgbClr val="000000">
                      <a:alpha val="65000"/>
                    </a:srgbClr>
                  </a:innerShdw>
                </a:effectLst>
                <a:latin typeface="Comic Sans MS" pitchFamily="66" charset="0"/>
                <a:cs typeface="Arial" pitchFamily="34" charset="0"/>
              </a:rPr>
              <a:t>s later</a:t>
            </a:r>
            <a:r>
              <a:rPr lang="en-US" sz="2400" b="1" dirty="0" smtClean="0">
                <a:ln w="1905">
                  <a:solidFill>
                    <a:schemeClr val="accent2">
                      <a:lumMod val="50000"/>
                    </a:schemeClr>
                  </a:solidFill>
                </a:ln>
                <a:solidFill>
                  <a:srgbClr val="FF0000"/>
                </a:solidFill>
                <a:effectLst>
                  <a:glow rad="127000">
                    <a:srgbClr val="00CCFF"/>
                  </a:glow>
                  <a:innerShdw blurRad="69850" dist="43180" dir="5400000">
                    <a:srgbClr val="000000">
                      <a:alpha val="65000"/>
                    </a:srgbClr>
                  </a:innerShdw>
                </a:effectLst>
                <a:latin typeface="Comic Sans MS" pitchFamily="66" charset="0"/>
                <a:cs typeface="Arial" pitchFamily="34" charset="0"/>
              </a:rPr>
              <a:t>,</a:t>
            </a:r>
            <a:r>
              <a:rPr lang="en-US" sz="2400" b="1" u="sng" dirty="0" smtClean="0">
                <a:ln w="1905">
                  <a:solidFill>
                    <a:schemeClr val="accent2">
                      <a:lumMod val="50000"/>
                    </a:schemeClr>
                  </a:solidFill>
                </a:ln>
                <a:solidFill>
                  <a:srgbClr val="FF0000"/>
                </a:solidFill>
                <a:effectLst>
                  <a:glow rad="127000">
                    <a:srgbClr val="00CCFF"/>
                  </a:glow>
                  <a:innerShdw blurRad="69850" dist="43180" dir="5400000">
                    <a:srgbClr val="000000">
                      <a:alpha val="65000"/>
                    </a:srgbClr>
                  </a:innerShdw>
                </a:effectLst>
                <a:latin typeface="Comic Sans MS" pitchFamily="66" charset="0"/>
                <a:cs typeface="Arial" pitchFamily="34" charset="0"/>
              </a:rPr>
              <a:t> </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Aharon erected the </a:t>
            </a:r>
            <a:r>
              <a:rPr lang="en-US" sz="2400" b="1" dirty="0" smtClean="0">
                <a:ln w="1905">
                  <a:solidFill>
                    <a:schemeClr val="accent2">
                      <a:lumMod val="50000"/>
                    </a:schemeClr>
                  </a:solidFill>
                </a:ln>
                <a:solidFill>
                  <a:srgbClr val="FFC000"/>
                </a:solidFill>
                <a:effectLst>
                  <a:innerShdw blurRad="69850" dist="43180" dir="5400000">
                    <a:srgbClr val="000000">
                      <a:alpha val="65000"/>
                    </a:srgbClr>
                  </a:innerShdw>
                </a:effectLst>
                <a:latin typeface="Comic Sans MS" pitchFamily="66" charset="0"/>
                <a:cs typeface="Arial" pitchFamily="34" charset="0"/>
              </a:rPr>
              <a:t>Golden Calf </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idol on an </a:t>
            </a:r>
            <a:b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b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altar</a:t>
            </a:r>
            <a:r>
              <a:rPr lang="en-US"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 </a:t>
            </a:r>
            <a:r>
              <a:rPr lang="en-US" dirty="0" smtClean="0">
                <a:solidFill>
                  <a:schemeClr val="tx2"/>
                </a:solidFill>
                <a:latin typeface="Comic Sans MS" pitchFamily="66" charset="0"/>
                <a:cs typeface="Arial" pitchFamily="34" charset="0"/>
              </a:rPr>
              <a:t>(that still stands today)</a:t>
            </a:r>
            <a:r>
              <a:rPr lang="en-US" sz="2400" dirty="0" smtClean="0">
                <a:solidFill>
                  <a:schemeClr val="tx2"/>
                </a:solidFill>
                <a:latin typeface="Comic Sans MS" pitchFamily="66" charset="0"/>
                <a:cs typeface="Arial" pitchFamily="34" charset="0"/>
              </a:rPr>
              <a:t> </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giving credit to the false trinity god</a:t>
            </a:r>
            <a:r>
              <a:rPr lang="en-US" sz="2400" b="1" u="sng" dirty="0" smtClean="0">
                <a:ln w="1905">
                  <a:solidFill>
                    <a:schemeClr val="accent2">
                      <a:lumMod val="50000"/>
                    </a:schemeClr>
                  </a:solidFill>
                </a:ln>
                <a:solidFill>
                  <a:srgbClr val="990033"/>
                </a:solidFill>
                <a:effectLst>
                  <a:innerShdw blurRad="69850" dist="43180" dir="5400000">
                    <a:srgbClr val="000000">
                      <a:alpha val="65000"/>
                    </a:srgbClr>
                  </a:innerShdw>
                </a:effectLst>
                <a:latin typeface="Comic Sans MS" pitchFamily="66" charset="0"/>
                <a:cs typeface="Arial" pitchFamily="34" charset="0"/>
              </a:rPr>
              <a:t>s</a:t>
            </a:r>
            <a:r>
              <a:rPr lang="en-US" sz="2400" b="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rPr>
              <a:t> – most definitely including moon goddess worship!</a:t>
            </a:r>
            <a:endParaRPr lang="en-US" sz="2400" b="1" dirty="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cs typeface="Arial" pitchFamily="34" charset="0"/>
            </a:endParaRPr>
          </a:p>
        </p:txBody>
      </p:sp>
      <p:sp>
        <p:nvSpPr>
          <p:cNvPr id="3" name="Rectangle 2"/>
          <p:cNvSpPr/>
          <p:nvPr/>
        </p:nvSpPr>
        <p:spPr>
          <a:xfrm>
            <a:off x="7732222" y="4586352"/>
            <a:ext cx="4482870" cy="1938992"/>
          </a:xfrm>
          <a:prstGeom prst="rect">
            <a:avLst/>
          </a:prstGeom>
          <a:noFill/>
        </p:spPr>
        <p:txBody>
          <a:bodyPr wrap="square" lIns="91440" tIns="45720" rIns="91440" bIns="45720">
            <a:spAutoFit/>
          </a:bodyPr>
          <a:lstStyle/>
          <a:p>
            <a:pPr algn="ctr"/>
            <a:r>
              <a:rPr lang="en-US" sz="2400" b="1" dirty="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t>A</a:t>
            </a:r>
            <a:r>
              <a:rPr lang="en-US" sz="2400" b="1" cap="none" spc="0" dirty="0" smtClean="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t>lso in these very same verses of Exodus is where multiple </a:t>
            </a:r>
            <a:r>
              <a:rPr lang="en-US" sz="2000" b="1" cap="none" spc="0" dirty="0" smtClean="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t>COUNTERFEITS</a:t>
            </a:r>
            <a:r>
              <a:rPr lang="en-US" sz="2400" b="1" cap="none" spc="0" dirty="0" smtClean="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t> </a:t>
            </a:r>
            <a:br>
              <a:rPr lang="en-US" sz="2400" b="1" cap="none" spc="0" dirty="0" smtClean="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br>
            <a:r>
              <a:rPr lang="en-US" sz="2400" b="1" cap="none" spc="0" dirty="0" smtClean="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t>are taught as the </a:t>
            </a:r>
            <a:br>
              <a:rPr lang="en-US" sz="2400" b="1" cap="none" spc="0" dirty="0" smtClean="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br>
            <a:r>
              <a:rPr lang="en-US" sz="2000" b="1" cap="none" spc="0" dirty="0" smtClean="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t>TRUE</a:t>
            </a:r>
            <a:r>
              <a:rPr lang="en-US" sz="2400" b="1" cap="none" spc="0" dirty="0" smtClean="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rPr>
              <a:t> Shavuot timing.</a:t>
            </a:r>
            <a:endParaRPr lang="en-US" sz="2400" b="1" cap="none" spc="0" dirty="0">
              <a:ln w="12700">
                <a:solidFill>
                  <a:schemeClr val="tx2">
                    <a:satMod val="155000"/>
                  </a:schemeClr>
                </a:solidFill>
                <a:prstDash val="solid"/>
              </a:ln>
              <a:solidFill>
                <a:schemeClr val="bg2">
                  <a:tint val="85000"/>
                  <a:satMod val="155000"/>
                </a:schemeClr>
              </a:solidFill>
              <a:effectLst>
                <a:glow rad="228600">
                  <a:srgbClr val="002060">
                    <a:alpha val="64000"/>
                  </a:srgbClr>
                </a:glow>
                <a:outerShdw blurRad="41275" dist="20320" dir="1800000" algn="tl" rotWithShape="0">
                  <a:srgbClr val="000000">
                    <a:alpha val="40000"/>
                  </a:srgbClr>
                </a:outerShdw>
              </a:effectLst>
              <a:latin typeface="Comic Sans MS" pitchFamily="66" charset="0"/>
            </a:endParaRPr>
          </a:p>
        </p:txBody>
      </p:sp>
      <p:pic>
        <p:nvPicPr>
          <p:cNvPr id="7172" name="Picture 4" descr="C:\Users\Rae\Desktop\2.19 Josh Enoch #3\mt sinai red fire sm edi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74532" y="96449"/>
            <a:ext cx="4658411" cy="3508739"/>
          </a:xfrm>
          <a:prstGeom prst="ellipse">
            <a:avLst/>
          </a:prstGeom>
          <a:ln>
            <a:noFill/>
          </a:ln>
          <a:effectLst>
            <a:glow rad="63500">
              <a:schemeClr val="accent3">
                <a:satMod val="175000"/>
                <a:alpha val="40000"/>
              </a:schemeClr>
            </a:glow>
            <a:outerShdw blurRad="76200" dir="13500000" sy="23000" kx="1200000" algn="br" rotWithShape="0">
              <a:prstClr val="black">
                <a:alpha val="20000"/>
              </a:prstClr>
            </a:outerShdw>
            <a:softEdge rad="112500"/>
          </a:effectLst>
          <a:extLst>
            <a:ext uri="{909E8E84-426E-40DD-AFC4-6F175D3DCCD1}">
              <a14:hiddenFill xmlns:a14="http://schemas.microsoft.com/office/drawing/2010/main">
                <a:solidFill>
                  <a:srgbClr val="FFFFFF"/>
                </a:solidFill>
              </a14:hiddenFill>
            </a:ext>
          </a:extLst>
        </p:spPr>
      </p:pic>
      <p:pic>
        <p:nvPicPr>
          <p:cNvPr id="7173" name="Picture 5" descr="C:\Users\Rae\Desktop\2.19 Josh Enoch #3\golden calf on alt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78131" y="2353246"/>
            <a:ext cx="2360897" cy="2281795"/>
          </a:xfrm>
          <a:prstGeom prst="ellipse">
            <a:avLst/>
          </a:prstGeom>
          <a:ln>
            <a:noFill/>
          </a:ln>
          <a:effectLst>
            <a:glow rad="12700">
              <a:srgbClr val="FFC000">
                <a:alpha val="68000"/>
              </a:srgbClr>
            </a:glow>
            <a:outerShdw blurRad="76200" dir="13500000" sy="23000" kx="1200000" algn="br" rotWithShape="0">
              <a:prstClr val="black">
                <a:alpha val="20000"/>
              </a:prstClr>
            </a:outerShdw>
            <a:softEdge rad="112500"/>
          </a:effectLst>
          <a:extLst>
            <a:ext uri="{909E8E84-426E-40DD-AFC4-6F175D3DCCD1}">
              <a14:hiddenFill xmlns:a14="http://schemas.microsoft.com/office/drawing/2010/main">
                <a:solidFill>
                  <a:srgbClr val="FFFFFF"/>
                </a:solidFill>
              </a14:hiddenFill>
            </a:ext>
          </a:extLst>
        </p:spPr>
      </p:pic>
      <p:sp>
        <p:nvSpPr>
          <p:cNvPr id="8" name="Snip Diagonal Corner Rectangle 7"/>
          <p:cNvSpPr/>
          <p:nvPr/>
        </p:nvSpPr>
        <p:spPr>
          <a:xfrm>
            <a:off x="837828" y="325286"/>
            <a:ext cx="5832648" cy="914400"/>
          </a:xfrm>
          <a:prstGeom prst="snip2DiagRect">
            <a:avLst>
              <a:gd name="adj1" fmla="val 0"/>
              <a:gd name="adj2" fmla="val 48413"/>
            </a:avLst>
          </a:prstGeom>
          <a:solidFill>
            <a:schemeClr val="accent3">
              <a:lumMod val="50000"/>
            </a:schemeClr>
          </a:solidFill>
          <a:effectLst>
            <a:glow rad="2794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82550" h="38100" prst="coolSlant"/>
            </a:sp3d>
          </a:bodyPr>
          <a:lstStyle/>
          <a:p>
            <a:pPr algn="ctr"/>
            <a:r>
              <a:rPr lang="en-US" sz="6000" b="1" dirty="0" smtClean="0"/>
              <a:t>Campsite #</a:t>
            </a:r>
            <a:r>
              <a:rPr lang="en-US" sz="6000" b="1" dirty="0" smtClean="0">
                <a:solidFill>
                  <a:srgbClr val="00FF00"/>
                </a:solidFill>
              </a:rPr>
              <a:t>11</a:t>
            </a:r>
            <a:endParaRPr lang="en-CA" sz="6000" b="1" dirty="0">
              <a:solidFill>
                <a:srgbClr val="00FF00"/>
              </a:solidFill>
            </a:endParaRPr>
          </a:p>
        </p:txBody>
      </p:sp>
      <p:cxnSp>
        <p:nvCxnSpPr>
          <p:cNvPr id="6" name="Straight Arrow Connector 5"/>
          <p:cNvCxnSpPr/>
          <p:nvPr/>
        </p:nvCxnSpPr>
        <p:spPr>
          <a:xfrm flipV="1">
            <a:off x="7174532" y="3429001"/>
            <a:ext cx="2592288" cy="1368151"/>
          </a:xfrm>
          <a:prstGeom prst="straightConnector1">
            <a:avLst/>
          </a:prstGeom>
          <a:ln w="76200">
            <a:solidFill>
              <a:srgbClr val="660033"/>
            </a:solidFill>
            <a:headEnd type="triangle"/>
            <a:tailEnd type="triangle"/>
          </a:ln>
          <a:effectLst>
            <a:glow rad="101600">
              <a:srgbClr val="00FF99"/>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82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32" fill="hold" nodeType="after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circle(out)">
                                      <p:cBhvr>
                                        <p:cTn id="13" dur="2000"/>
                                        <p:tgtEl>
                                          <p:spTgt spid="717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1000"/>
                                        <p:tgtEl>
                                          <p:spTgt spid="2">
                                            <p:txEl>
                                              <p:pRg st="6" end="6"/>
                                            </p:txEl>
                                          </p:spTgt>
                                        </p:tgtEl>
                                      </p:cBhvr>
                                    </p:animEffect>
                                    <p:anim calcmode="lin" valueType="num">
                                      <p:cBhvr>
                                        <p:cTn id="1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7173"/>
                                        </p:tgtEl>
                                        <p:attrNameLst>
                                          <p:attrName>style.visibility</p:attrName>
                                        </p:attrNameLst>
                                      </p:cBhvr>
                                      <p:to>
                                        <p:strVal val="visible"/>
                                      </p:to>
                                    </p:set>
                                    <p:animEffect transition="in" filter="circle(out)">
                                      <p:cBhvr>
                                        <p:cTn id="24" dur="2000"/>
                                        <p:tgtEl>
                                          <p:spTgt spid="7173"/>
                                        </p:tgtEl>
                                      </p:cBhvr>
                                    </p:animEffect>
                                  </p:childTnLst>
                                </p:cTn>
                              </p:par>
                            </p:childTnLst>
                          </p:cTn>
                        </p:par>
                        <p:par>
                          <p:cTn id="25" fill="hold">
                            <p:stCondLst>
                              <p:cond delay="3000"/>
                            </p:stCondLst>
                            <p:childTnLst>
                              <p:par>
                                <p:cTn id="26" presetID="16" presetClass="entr" presetSubtype="37" repeatCount="300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outVertical)">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16632"/>
            <a:ext cx="12116816" cy="92333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a:t>
            </a:r>
            <a:r>
              <a:rPr lang="en-US" sz="48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Alternate Pentecost </a:t>
            </a:r>
            <a:r>
              <a:rPr lang="en-US" sz="4800" b="1" dirty="0" smtClean="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effectLst>
                <a:latin typeface="Rockwell" pitchFamily="18" charset="0"/>
              </a:rPr>
              <a:t>Count</a:t>
            </a:r>
            <a:r>
              <a:rPr lang="en-US" sz="48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a:t>
            </a:r>
            <a:r>
              <a:rPr lang="en-US" sz="4800" b="1" dirty="0" smtClean="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effectLst>
                <a:latin typeface="Rockwell" pitchFamily="18" charset="0"/>
              </a:rPr>
              <a:t>In Torah</a:t>
            </a:r>
            <a:r>
              <a:rPr lang="en-US" sz="48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a:t>
            </a:r>
            <a:endParaRPr lang="en-US" sz="4800" b="1" cap="none" spc="0" dirty="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effectLst>
              <a:latin typeface="Rockwell" pitchFamily="18" charset="0"/>
            </a:endParaRPr>
          </a:p>
        </p:txBody>
      </p:sp>
      <p:sp>
        <p:nvSpPr>
          <p:cNvPr id="2" name="Rectangle 1"/>
          <p:cNvSpPr/>
          <p:nvPr/>
        </p:nvSpPr>
        <p:spPr>
          <a:xfrm>
            <a:off x="513772" y="1039962"/>
            <a:ext cx="5670640" cy="5413020"/>
          </a:xfrm>
          <a:prstGeom prst="rect">
            <a:avLst/>
          </a:prstGeom>
          <a:solidFill>
            <a:schemeClr val="tx2">
              <a:alpha val="32000"/>
            </a:schemeClr>
          </a:solidFill>
          <a:scene3d>
            <a:camera prst="orthographicFront"/>
            <a:lightRig rig="threePt" dir="t"/>
          </a:scene3d>
          <a:sp3d>
            <a:bevelT w="152400" h="50800" prst="softRound"/>
          </a:sp3d>
        </p:spPr>
        <p:txBody>
          <a:bodyPr wrap="square">
            <a:spAutoFit/>
          </a:bodyPr>
          <a:lstStyle/>
          <a:p>
            <a:pPr>
              <a:lnSpc>
                <a:spcPct val="150000"/>
              </a:lnSpc>
            </a:pPr>
            <a:r>
              <a:rPr lang="en-US" sz="2800" b="1" dirty="0">
                <a:ln>
                  <a:solidFill>
                    <a:schemeClr val="tx1"/>
                  </a:solidFill>
                </a:ln>
                <a:solidFill>
                  <a:schemeClr val="accent2">
                    <a:lumMod val="60000"/>
                    <a:lumOff val="40000"/>
                  </a:schemeClr>
                </a:solidFill>
                <a:latin typeface="Comic Sans MS" pitchFamily="66" charset="0"/>
              </a:rPr>
              <a:t>Lev </a:t>
            </a:r>
            <a:r>
              <a:rPr lang="en-US" sz="2800" b="1" dirty="0" smtClean="0">
                <a:ln>
                  <a:solidFill>
                    <a:schemeClr val="tx1"/>
                  </a:solidFill>
                </a:ln>
                <a:solidFill>
                  <a:schemeClr val="accent2">
                    <a:lumMod val="60000"/>
                    <a:lumOff val="40000"/>
                  </a:schemeClr>
                </a:solidFill>
                <a:latin typeface="Comic Sans MS" pitchFamily="66" charset="0"/>
              </a:rPr>
              <a:t>23:10-11, 15-16  </a:t>
            </a:r>
            <a:r>
              <a:rPr lang="en-US" sz="2000" b="1" dirty="0" smtClean="0">
                <a:solidFill>
                  <a:srgbClr val="FFFFCC"/>
                </a:solidFill>
                <a:latin typeface="Comic Sans MS" pitchFamily="66" charset="0"/>
              </a:rPr>
              <a:t/>
            </a:r>
            <a:br>
              <a:rPr lang="en-US" sz="2000" b="1" dirty="0" smtClean="0">
                <a:solidFill>
                  <a:srgbClr val="FFFFCC"/>
                </a:solidFill>
                <a:latin typeface="Comic Sans MS" pitchFamily="66" charset="0"/>
              </a:rPr>
            </a:br>
            <a:r>
              <a:rPr lang="en-US" sz="1050" b="1" dirty="0" smtClean="0">
                <a:solidFill>
                  <a:srgbClr val="FFFFCC"/>
                </a:solidFill>
                <a:latin typeface="Comic Sans MS" pitchFamily="66" charset="0"/>
              </a:rPr>
              <a:t/>
            </a:r>
            <a:br>
              <a:rPr lang="en-US" sz="1050" b="1" dirty="0" smtClean="0">
                <a:solidFill>
                  <a:srgbClr val="FFFFCC"/>
                </a:solidFill>
                <a:latin typeface="Comic Sans MS" pitchFamily="66" charset="0"/>
              </a:rPr>
            </a:br>
            <a:r>
              <a:rPr lang="en-US" sz="2000" b="1" dirty="0" smtClean="0">
                <a:solidFill>
                  <a:schemeClr val="accent2">
                    <a:lumMod val="60000"/>
                    <a:lumOff val="40000"/>
                  </a:schemeClr>
                </a:solidFill>
                <a:effectLst>
                  <a:glow rad="177800">
                    <a:schemeClr val="tx2"/>
                  </a:glow>
                </a:effectLst>
                <a:latin typeface="Comic Sans MS" pitchFamily="66" charset="0"/>
              </a:rPr>
              <a:t>10</a:t>
            </a:r>
            <a:r>
              <a:rPr lang="en-US" sz="2000" b="1" dirty="0" smtClean="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When </a:t>
            </a:r>
            <a:r>
              <a:rPr lang="en-US" sz="2000" b="1" dirty="0">
                <a:ln>
                  <a:solidFill>
                    <a:srgbClr val="FF9933"/>
                  </a:solidFill>
                </a:ln>
                <a:solidFill>
                  <a:srgbClr val="FFFFCC"/>
                </a:solidFill>
                <a:effectLst>
                  <a:glow rad="177800">
                    <a:schemeClr val="tx2"/>
                  </a:glow>
                </a:effectLst>
                <a:latin typeface="Comic Sans MS" pitchFamily="66" charset="0"/>
              </a:rPr>
              <a:t>ye be come into the land which I give unto you, and shall reap the harvest thereof, then ye shall bring a sheaf of the </a:t>
            </a:r>
            <a:r>
              <a:rPr lang="en-US" sz="2000" b="1" dirty="0" err="1">
                <a:ln>
                  <a:solidFill>
                    <a:srgbClr val="FF9933"/>
                  </a:solidFill>
                </a:ln>
                <a:solidFill>
                  <a:srgbClr val="FFFFCC"/>
                </a:solidFill>
                <a:effectLst>
                  <a:glow rad="177800">
                    <a:schemeClr val="tx2"/>
                  </a:glow>
                </a:effectLst>
                <a:latin typeface="Comic Sans MS" pitchFamily="66" charset="0"/>
              </a:rPr>
              <a:t>firstfruits</a:t>
            </a:r>
            <a:r>
              <a:rPr lang="en-US" sz="2000" b="1" dirty="0">
                <a:ln>
                  <a:solidFill>
                    <a:srgbClr val="FF9933"/>
                  </a:solidFill>
                </a:ln>
                <a:solidFill>
                  <a:srgbClr val="FFFFCC"/>
                </a:solidFill>
                <a:effectLst>
                  <a:glow rad="177800">
                    <a:schemeClr val="tx2"/>
                  </a:glow>
                </a:effectLst>
                <a:latin typeface="Comic Sans MS" pitchFamily="66" charset="0"/>
              </a:rPr>
              <a:t> of your harvest unto the priest</a:t>
            </a:r>
            <a:r>
              <a:rPr lang="en-US" sz="2000" b="1" dirty="0" smtClean="0">
                <a:ln>
                  <a:solidFill>
                    <a:srgbClr val="FF9933"/>
                  </a:solidFill>
                </a:ln>
                <a:solidFill>
                  <a:srgbClr val="FFFFCC"/>
                </a:solidFill>
                <a:effectLst>
                  <a:glow rad="177800">
                    <a:schemeClr val="tx2"/>
                  </a:glow>
                </a:effectLst>
                <a:latin typeface="Comic Sans MS" pitchFamily="66" charset="0"/>
              </a:rPr>
              <a:t>:</a:t>
            </a:r>
          </a:p>
          <a:p>
            <a:pPr>
              <a:lnSpc>
                <a:spcPct val="150000"/>
              </a:lnSpc>
            </a:pPr>
            <a:endParaRPr lang="en-US" sz="1200" b="1" dirty="0">
              <a:solidFill>
                <a:srgbClr val="FFFFCC"/>
              </a:solidFill>
              <a:effectLst>
                <a:glow rad="177800">
                  <a:schemeClr val="tx2"/>
                </a:glow>
              </a:effectLst>
              <a:latin typeface="Comic Sans MS" pitchFamily="66" charset="0"/>
            </a:endParaRPr>
          </a:p>
          <a:p>
            <a:pPr>
              <a:lnSpc>
                <a:spcPct val="150000"/>
              </a:lnSpc>
            </a:pPr>
            <a:r>
              <a:rPr lang="en-US" sz="2000" b="1" dirty="0">
                <a:solidFill>
                  <a:schemeClr val="accent2">
                    <a:lumMod val="60000"/>
                    <a:lumOff val="40000"/>
                  </a:schemeClr>
                </a:solidFill>
                <a:effectLst>
                  <a:glow rad="177800">
                    <a:schemeClr val="tx2"/>
                  </a:glow>
                </a:effectLst>
                <a:latin typeface="Comic Sans MS" pitchFamily="66" charset="0"/>
              </a:rPr>
              <a:t>11</a:t>
            </a:r>
            <a:r>
              <a:rPr lang="en-US" sz="2000" b="1" dirty="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And </a:t>
            </a:r>
            <a:r>
              <a:rPr lang="en-US" sz="2000" b="1" dirty="0">
                <a:ln>
                  <a:solidFill>
                    <a:srgbClr val="FF9933"/>
                  </a:solidFill>
                </a:ln>
                <a:solidFill>
                  <a:srgbClr val="FFFFCC"/>
                </a:solidFill>
                <a:effectLst>
                  <a:glow rad="177800">
                    <a:schemeClr val="tx2"/>
                  </a:glow>
                </a:effectLst>
                <a:latin typeface="Comic Sans MS" pitchFamily="66" charset="0"/>
              </a:rPr>
              <a:t>he shall wave the sheaf before </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rPr>
              <a:t>Yahuah,</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rgbClr val="FF9933"/>
                  </a:solidFill>
                </a:ln>
                <a:solidFill>
                  <a:srgbClr val="FFFFCC"/>
                </a:solidFill>
                <a:effectLst>
                  <a:glow rad="177800">
                    <a:schemeClr val="tx2"/>
                  </a:glow>
                </a:effectLst>
                <a:latin typeface="Comic Sans MS" pitchFamily="66" charset="0"/>
              </a:rPr>
              <a:t>to be accepted for you: on the morrow after the </a:t>
            </a:r>
            <a:r>
              <a:rPr lang="en-US" sz="2000" b="1" dirty="0" err="1">
                <a:ln>
                  <a:solidFill>
                    <a:srgbClr val="FF9933"/>
                  </a:solidFill>
                </a:ln>
                <a:solidFill>
                  <a:srgbClr val="FFFFCC"/>
                </a:solidFill>
                <a:effectLst>
                  <a:glow rad="177800">
                    <a:schemeClr val="tx2"/>
                  </a:glow>
                </a:effectLst>
                <a:latin typeface="Comic Sans MS" pitchFamily="66" charset="0"/>
              </a:rPr>
              <a:t>sabbath</a:t>
            </a:r>
            <a:r>
              <a:rPr lang="en-US" sz="2000" b="1" dirty="0">
                <a:ln>
                  <a:solidFill>
                    <a:srgbClr val="FF9933"/>
                  </a:solidFill>
                </a:ln>
                <a:solidFill>
                  <a:srgbClr val="FFFFCC"/>
                </a:solidFill>
                <a:effectLst>
                  <a:glow rad="177800">
                    <a:schemeClr val="tx2"/>
                  </a:glow>
                </a:effectLst>
                <a:latin typeface="Comic Sans MS" pitchFamily="66" charset="0"/>
              </a:rPr>
              <a:t> the priest shall wave it</a:t>
            </a:r>
            <a:r>
              <a:rPr lang="en-US" sz="2000" b="1" dirty="0" smtClean="0">
                <a:ln>
                  <a:solidFill>
                    <a:srgbClr val="FF9933"/>
                  </a:solidFill>
                </a:ln>
                <a:solidFill>
                  <a:srgbClr val="FFFFCC"/>
                </a:solidFill>
                <a:effectLst>
                  <a:glow rad="177800">
                    <a:schemeClr val="tx2"/>
                  </a:glow>
                </a:effectLst>
                <a:latin typeface="Comic Sans MS" pitchFamily="66" charset="0"/>
              </a:rPr>
              <a:t>.</a:t>
            </a:r>
          </a:p>
          <a:p>
            <a:pPr>
              <a:lnSpc>
                <a:spcPct val="150000"/>
              </a:lnSpc>
            </a:pPr>
            <a:endParaRPr lang="en-US" sz="2000" b="1" dirty="0">
              <a:solidFill>
                <a:srgbClr val="FFFFCC"/>
              </a:solidFill>
              <a:effectLst>
                <a:glow rad="177800">
                  <a:schemeClr val="tx2"/>
                </a:glow>
              </a:effectLst>
              <a:latin typeface="Comic Sans MS" pitchFamily="66" charset="0"/>
            </a:endParaRPr>
          </a:p>
        </p:txBody>
      </p:sp>
      <p:sp>
        <p:nvSpPr>
          <p:cNvPr id="9" name="Slide Number Placeholder 3"/>
          <p:cNvSpPr txBox="1">
            <a:spLocks/>
          </p:cNvSpPr>
          <p:nvPr/>
        </p:nvSpPr>
        <p:spPr>
          <a:xfrm>
            <a:off x="11567020" y="6456069"/>
            <a:ext cx="549797"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rgbClr val="FFFFCC"/>
                </a:solidFill>
              </a:rPr>
              <a:pPr/>
              <a:t>51</a:t>
            </a:fld>
            <a:endParaRPr lang="en-US" b="1" dirty="0">
              <a:solidFill>
                <a:srgbClr val="FFFFCC"/>
              </a:solidFill>
            </a:endParaRPr>
          </a:p>
        </p:txBody>
      </p:sp>
      <p:sp>
        <p:nvSpPr>
          <p:cNvPr id="10" name="Rectangle 9"/>
          <p:cNvSpPr/>
          <p:nvPr/>
        </p:nvSpPr>
        <p:spPr>
          <a:xfrm>
            <a:off x="6347176" y="1039962"/>
            <a:ext cx="5670640" cy="5447645"/>
          </a:xfrm>
          <a:prstGeom prst="rect">
            <a:avLst/>
          </a:prstGeom>
          <a:solidFill>
            <a:schemeClr val="tx2">
              <a:alpha val="32000"/>
            </a:schemeClr>
          </a:solidFill>
          <a:scene3d>
            <a:camera prst="orthographicFront"/>
            <a:lightRig rig="threePt" dir="t"/>
          </a:scene3d>
          <a:sp3d>
            <a:bevelT w="152400" h="50800" prst="softRound"/>
          </a:sp3d>
        </p:spPr>
        <p:txBody>
          <a:bodyPr wrap="square">
            <a:spAutoFit/>
          </a:bodyPr>
          <a:lstStyle/>
          <a:p>
            <a:pPr marL="457200" indent="-457200">
              <a:lnSpc>
                <a:spcPct val="150000"/>
              </a:lnSpc>
              <a:buAutoNum type="arabicPlain" startAt="15"/>
            </a:pPr>
            <a:r>
              <a:rPr lang="en-US" sz="2000" b="1" dirty="0" smtClean="0">
                <a:ln>
                  <a:solidFill>
                    <a:srgbClr val="FF9933"/>
                  </a:solidFill>
                </a:ln>
                <a:solidFill>
                  <a:srgbClr val="FFFFCC"/>
                </a:solidFill>
                <a:effectLst>
                  <a:glow rad="177800">
                    <a:schemeClr val="tx2"/>
                  </a:glow>
                </a:effectLst>
                <a:latin typeface="Comic Sans MS" pitchFamily="66" charset="0"/>
              </a:rPr>
              <a:t>And </a:t>
            </a:r>
            <a:r>
              <a:rPr lang="en-US" sz="2000" b="1" dirty="0">
                <a:ln>
                  <a:solidFill>
                    <a:srgbClr val="FF9933"/>
                  </a:solidFill>
                </a:ln>
                <a:solidFill>
                  <a:srgbClr val="FFFFCC"/>
                </a:solidFill>
                <a:effectLst>
                  <a:glow rad="177800">
                    <a:schemeClr val="tx2"/>
                  </a:glow>
                </a:effectLst>
                <a:latin typeface="Comic Sans MS" pitchFamily="66" charset="0"/>
              </a:rPr>
              <a:t>ye shall count unto you from the morrow after the </a:t>
            </a:r>
            <a:r>
              <a:rPr lang="en-US" sz="2000" b="1" dirty="0" err="1">
                <a:ln>
                  <a:solidFill>
                    <a:srgbClr val="FF9933"/>
                  </a:solidFill>
                </a:ln>
                <a:solidFill>
                  <a:srgbClr val="FFFFCC"/>
                </a:solidFill>
                <a:effectLst>
                  <a:glow rad="177800">
                    <a:schemeClr val="tx2"/>
                  </a:glow>
                </a:effectLst>
                <a:latin typeface="Comic Sans MS" pitchFamily="66" charset="0"/>
              </a:rPr>
              <a:t>sabbath</a:t>
            </a:r>
            <a:r>
              <a:rPr lang="en-US" sz="2000" b="1" dirty="0">
                <a:ln>
                  <a:solidFill>
                    <a:srgbClr val="FF9933"/>
                  </a:solidFill>
                </a:ln>
                <a:solidFill>
                  <a:srgbClr val="FFFFCC"/>
                </a:solidFill>
                <a:effectLst>
                  <a:glow rad="177800">
                    <a:schemeClr val="tx2"/>
                  </a:glow>
                </a:effectLst>
                <a:latin typeface="Comic Sans MS" pitchFamily="66" charset="0"/>
              </a:rPr>
              <a:t>, from the day that ye brought the sheaf of the wave offering; </a:t>
            </a:r>
            <a:r>
              <a:rPr lang="en-US" sz="2000" b="1" u="sng" dirty="0">
                <a:ln>
                  <a:solidFill>
                    <a:srgbClr val="FF9933"/>
                  </a:solidFill>
                </a:ln>
                <a:solidFill>
                  <a:srgbClr val="FFFFCC"/>
                </a:solidFill>
                <a:effectLst>
                  <a:glow rad="177800">
                    <a:schemeClr val="tx2"/>
                  </a:glow>
                </a:effectLst>
                <a:latin typeface="Comic Sans MS" pitchFamily="66" charset="0"/>
              </a:rPr>
              <a:t>seven sabbaths shall be complete</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5D2D2D"/>
                  </a:solidFill>
                </a:ln>
                <a:solidFill>
                  <a:srgbClr val="FFFF00"/>
                </a:solidFill>
                <a:effectLst>
                  <a:glow rad="177800">
                    <a:schemeClr val="tx2"/>
                  </a:glow>
                </a:effectLst>
                <a:latin typeface="Comic Sans MS" pitchFamily="66" charset="0"/>
              </a:rPr>
              <a:t>(Would that be 7 x 7 = 49 days for the “first part” of the count?)</a:t>
            </a:r>
            <a:endParaRPr lang="en-US" sz="2000" b="1" dirty="0">
              <a:ln>
                <a:solidFill>
                  <a:srgbClr val="FF9933"/>
                </a:solidFill>
              </a:ln>
              <a:solidFill>
                <a:srgbClr val="FFFFCC"/>
              </a:solidFill>
              <a:effectLst>
                <a:glow rad="177800">
                  <a:schemeClr val="tx2"/>
                </a:glow>
              </a:effectLst>
              <a:latin typeface="Comic Sans MS" pitchFamily="66" charset="0"/>
            </a:endParaRPr>
          </a:p>
          <a:p>
            <a:pPr>
              <a:lnSpc>
                <a:spcPct val="150000"/>
              </a:lnSpc>
            </a:pPr>
            <a:endParaRPr lang="en-US" sz="1200" b="1" dirty="0">
              <a:solidFill>
                <a:srgbClr val="FFFFCC"/>
              </a:solidFill>
              <a:effectLst>
                <a:glow rad="177800">
                  <a:schemeClr val="tx2"/>
                </a:glow>
              </a:effectLst>
              <a:latin typeface="Comic Sans MS" pitchFamily="66" charset="0"/>
            </a:endParaRPr>
          </a:p>
          <a:p>
            <a:pPr marL="457200" indent="-457200">
              <a:lnSpc>
                <a:spcPct val="150000"/>
              </a:lnSpc>
              <a:buAutoNum type="arabicPlain" startAt="16"/>
            </a:pPr>
            <a:r>
              <a:rPr lang="en-US" sz="2000" b="1" dirty="0" smtClean="0">
                <a:ln>
                  <a:solidFill>
                    <a:srgbClr val="FF9933"/>
                  </a:solidFill>
                </a:ln>
                <a:solidFill>
                  <a:srgbClr val="FFFFCC"/>
                </a:solidFill>
                <a:effectLst>
                  <a:glow rad="177800">
                    <a:schemeClr val="tx2"/>
                  </a:glow>
                </a:effectLst>
                <a:latin typeface="Comic Sans MS" pitchFamily="66" charset="0"/>
              </a:rPr>
              <a:t>Even </a:t>
            </a:r>
            <a:r>
              <a:rPr lang="en-US" sz="2000" b="1" dirty="0">
                <a:ln>
                  <a:solidFill>
                    <a:srgbClr val="FF9933"/>
                  </a:solidFill>
                </a:ln>
                <a:solidFill>
                  <a:srgbClr val="FFFFCC"/>
                </a:solidFill>
                <a:effectLst>
                  <a:glow rad="177800">
                    <a:schemeClr val="tx2"/>
                  </a:glow>
                </a:effectLst>
                <a:latin typeface="Comic Sans MS" pitchFamily="66" charset="0"/>
              </a:rPr>
              <a:t>unto </a:t>
            </a:r>
            <a:r>
              <a:rPr lang="en-US" sz="2000" b="1" dirty="0" smtClean="0">
                <a:ln>
                  <a:solidFill>
                    <a:srgbClr val="FF9933"/>
                  </a:solidFill>
                </a:ln>
                <a:solidFill>
                  <a:srgbClr val="FFFFCC"/>
                </a:solidFill>
                <a:effectLst>
                  <a:glow rad="177800">
                    <a:schemeClr val="tx2"/>
                  </a:glow>
                </a:effectLst>
                <a:latin typeface="Comic Sans MS" pitchFamily="66" charset="0"/>
              </a:rPr>
              <a:t>  the </a:t>
            </a:r>
            <a:r>
              <a:rPr lang="en-US" sz="2000" b="1" dirty="0">
                <a:ln>
                  <a:solidFill>
                    <a:srgbClr val="FF9933"/>
                  </a:solidFill>
                </a:ln>
                <a:solidFill>
                  <a:srgbClr val="FFFFCC"/>
                </a:solidFill>
                <a:effectLst>
                  <a:glow rad="177800">
                    <a:schemeClr val="tx2"/>
                  </a:glow>
                </a:effectLst>
                <a:latin typeface="Comic Sans MS" pitchFamily="66" charset="0"/>
              </a:rPr>
              <a:t>morrow </a:t>
            </a:r>
            <a:r>
              <a:rPr lang="en-US" sz="2000" b="1" u="sng" dirty="0">
                <a:ln>
                  <a:solidFill>
                    <a:srgbClr val="C00000"/>
                  </a:solidFill>
                </a:ln>
                <a:solidFill>
                  <a:srgbClr val="FF0000"/>
                </a:solidFill>
                <a:effectLst>
                  <a:glow rad="177800">
                    <a:schemeClr val="tx2"/>
                  </a:glow>
                </a:effectLst>
                <a:latin typeface="Comic Sans MS" pitchFamily="66" charset="0"/>
              </a:rPr>
              <a:t>after</a:t>
            </a:r>
            <a:r>
              <a:rPr lang="en-US" sz="2000" b="1" dirty="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  the </a:t>
            </a:r>
            <a:br>
              <a:rPr lang="en-US" sz="2000" b="1" dirty="0" smtClean="0">
                <a:ln>
                  <a:solidFill>
                    <a:srgbClr val="FF9933"/>
                  </a:solidFill>
                </a:ln>
                <a:solidFill>
                  <a:srgbClr val="FFFFCC"/>
                </a:solidFill>
                <a:effectLst>
                  <a:glow rad="177800">
                    <a:schemeClr val="tx2"/>
                  </a:glow>
                </a:effectLst>
                <a:latin typeface="Comic Sans MS" pitchFamily="66" charset="0"/>
              </a:rPr>
            </a:br>
            <a:r>
              <a:rPr lang="en-US" sz="2000" b="1" dirty="0" smtClean="0">
                <a:ln>
                  <a:solidFill>
                    <a:srgbClr val="FF9933"/>
                  </a:solidFill>
                </a:ln>
                <a:solidFill>
                  <a:srgbClr val="FFFFCC"/>
                </a:solidFill>
                <a:effectLst>
                  <a:glow rad="177800">
                    <a:schemeClr val="tx2"/>
                  </a:glow>
                </a:effectLst>
                <a:latin typeface="Comic Sans MS" pitchFamily="66" charset="0"/>
              </a:rPr>
              <a:t>seventh Sabbath </a:t>
            </a:r>
            <a:r>
              <a:rPr lang="en-US" sz="2000" b="1" dirty="0" smtClean="0">
                <a:ln>
                  <a:solidFill>
                    <a:srgbClr val="5D2D2D"/>
                  </a:solidFill>
                </a:ln>
                <a:solidFill>
                  <a:srgbClr val="FFFF00"/>
                </a:solidFill>
                <a:effectLst>
                  <a:glow rad="177800">
                    <a:schemeClr val="tx2"/>
                  </a:glow>
                </a:effectLst>
                <a:latin typeface="Comic Sans MS" pitchFamily="66" charset="0"/>
              </a:rPr>
              <a:t>[The 49</a:t>
            </a:r>
            <a:r>
              <a:rPr lang="en-US" sz="2000" b="1" baseline="30000" dirty="0" smtClean="0">
                <a:ln>
                  <a:solidFill>
                    <a:srgbClr val="5D2D2D"/>
                  </a:solidFill>
                </a:ln>
                <a:solidFill>
                  <a:srgbClr val="FFFF00"/>
                </a:solidFill>
                <a:effectLst>
                  <a:glow rad="177800">
                    <a:schemeClr val="tx2"/>
                  </a:glow>
                </a:effectLst>
                <a:latin typeface="Comic Sans MS" pitchFamily="66" charset="0"/>
              </a:rPr>
              <a:t>th</a:t>
            </a:r>
            <a:r>
              <a:rPr lang="en-US" sz="2000" b="1" dirty="0" smtClean="0">
                <a:ln>
                  <a:solidFill>
                    <a:srgbClr val="5D2D2D"/>
                  </a:solidFill>
                </a:ln>
                <a:solidFill>
                  <a:srgbClr val="FFFF00"/>
                </a:solidFill>
                <a:effectLst>
                  <a:glow rad="177800">
                    <a:schemeClr val="tx2"/>
                  </a:glow>
                </a:effectLst>
                <a:latin typeface="Comic Sans MS" pitchFamily="66" charset="0"/>
              </a:rPr>
              <a:t> day?]</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rgbClr val="FF9933"/>
                  </a:solidFill>
                </a:ln>
                <a:solidFill>
                  <a:srgbClr val="FFFFCC"/>
                </a:solidFill>
                <a:effectLst>
                  <a:glow rad="177800">
                    <a:schemeClr val="tx2"/>
                  </a:glow>
                </a:effectLst>
                <a:latin typeface="Comic Sans MS" pitchFamily="66" charset="0"/>
              </a:rPr>
              <a:t>shall ye number fifty </a:t>
            </a:r>
            <a:r>
              <a:rPr lang="en-US" sz="2000" b="1" dirty="0" smtClean="0">
                <a:ln>
                  <a:solidFill>
                    <a:srgbClr val="FF9933"/>
                  </a:solidFill>
                </a:ln>
                <a:solidFill>
                  <a:srgbClr val="FFFFCC"/>
                </a:solidFill>
                <a:effectLst>
                  <a:glow rad="177800">
                    <a:schemeClr val="tx2"/>
                  </a:glow>
                </a:effectLst>
                <a:latin typeface="Comic Sans MS" pitchFamily="66" charset="0"/>
              </a:rPr>
              <a:t>day</a:t>
            </a:r>
            <a:r>
              <a:rPr lang="en-US" sz="2000" b="1" dirty="0" smtClean="0">
                <a:ln>
                  <a:solidFill>
                    <a:srgbClr val="0000FF"/>
                  </a:solidFill>
                </a:ln>
                <a:solidFill>
                  <a:srgbClr val="FFFFCC"/>
                </a:solidFill>
                <a:effectLst>
                  <a:glow rad="177800">
                    <a:srgbClr val="FFCCFF"/>
                  </a:glow>
                </a:effectLst>
                <a:latin typeface="Comic Sans MS" pitchFamily="66" charset="0"/>
              </a:rPr>
              <a:t>s</a:t>
            </a:r>
            <a:r>
              <a:rPr lang="en-US" sz="1200" b="1" dirty="0" smtClean="0">
                <a:ln>
                  <a:solidFill>
                    <a:srgbClr val="0000FF"/>
                  </a:solidFill>
                </a:ln>
                <a:solidFill>
                  <a:srgbClr val="FFFFCC"/>
                </a:solidFill>
                <a:effectLst>
                  <a:glow rad="177800">
                    <a:srgbClr val="FFCCFF"/>
                  </a:glow>
                </a:effectLst>
                <a:latin typeface="Comic Sans MS" pitchFamily="66" charset="0"/>
              </a:rPr>
              <a:t> </a:t>
            </a:r>
            <a:r>
              <a:rPr lang="en-US" sz="1600" b="1" dirty="0" smtClean="0">
                <a:ln>
                  <a:solidFill>
                    <a:srgbClr val="FF9933"/>
                  </a:solidFill>
                </a:ln>
                <a:solidFill>
                  <a:srgbClr val="FFFFCC"/>
                </a:solidFill>
                <a:effectLst>
                  <a:glow rad="177800">
                    <a:schemeClr val="tx2"/>
                  </a:glow>
                </a:effectLst>
                <a:latin typeface="Comic Sans MS" pitchFamily="66" charset="0"/>
              </a:rPr>
              <a:t>;</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5D2D2D"/>
                  </a:solidFill>
                </a:ln>
                <a:solidFill>
                  <a:srgbClr val="FFFF00"/>
                </a:solidFill>
                <a:effectLst>
                  <a:glow rad="177800">
                    <a:schemeClr val="tx2"/>
                  </a:glow>
                </a:effectLst>
                <a:latin typeface="Comic Sans MS" pitchFamily="66" charset="0"/>
              </a:rPr>
              <a:t>(Add another </a:t>
            </a:r>
            <a:br>
              <a:rPr lang="en-US" sz="2000" b="1" dirty="0" smtClean="0">
                <a:ln>
                  <a:solidFill>
                    <a:srgbClr val="5D2D2D"/>
                  </a:solidFill>
                </a:ln>
                <a:solidFill>
                  <a:srgbClr val="FFFF00"/>
                </a:solidFill>
                <a:effectLst>
                  <a:glow rad="177800">
                    <a:schemeClr val="tx2"/>
                  </a:glow>
                </a:effectLst>
                <a:latin typeface="Comic Sans MS" pitchFamily="66" charset="0"/>
              </a:rPr>
            </a:br>
            <a:r>
              <a:rPr lang="en-US" sz="2000" b="1" dirty="0" smtClean="0">
                <a:ln>
                  <a:solidFill>
                    <a:srgbClr val="5D2D2D"/>
                  </a:solidFill>
                </a:ln>
                <a:solidFill>
                  <a:srgbClr val="FFFF00"/>
                </a:solidFill>
                <a:effectLst>
                  <a:glow rad="177800">
                    <a:schemeClr val="tx2"/>
                  </a:glow>
                </a:effectLst>
                <a:latin typeface="Comic Sans MS" pitchFamily="66" charset="0"/>
              </a:rPr>
              <a:t>50 days?  </a:t>
            </a:r>
            <a:r>
              <a:rPr lang="en-US" sz="2000" b="1" dirty="0" err="1">
                <a:ln>
                  <a:solidFill>
                    <a:srgbClr val="5D2D2D"/>
                  </a:solidFill>
                </a:ln>
                <a:solidFill>
                  <a:srgbClr val="FFFF00"/>
                </a:solidFill>
                <a:effectLst>
                  <a:glow rad="177800">
                    <a:schemeClr val="tx2"/>
                  </a:glow>
                </a:effectLst>
                <a:latin typeface="Comic Sans MS" pitchFamily="66" charset="0"/>
              </a:rPr>
              <a:t>e</a:t>
            </a:r>
            <a:r>
              <a:rPr lang="en-US" sz="2000" b="1" dirty="0" err="1" smtClean="0">
                <a:ln>
                  <a:solidFill>
                    <a:srgbClr val="5D2D2D"/>
                  </a:solidFill>
                </a:ln>
                <a:solidFill>
                  <a:srgbClr val="FFFF00"/>
                </a:solidFill>
                <a:effectLst>
                  <a:glow rad="177800">
                    <a:schemeClr val="tx2"/>
                  </a:glow>
                </a:effectLst>
                <a:latin typeface="Comic Sans MS" pitchFamily="66" charset="0"/>
              </a:rPr>
              <a:t>g</a:t>
            </a:r>
            <a:r>
              <a:rPr lang="en-US" sz="2000" b="1" dirty="0" smtClean="0">
                <a:ln>
                  <a:solidFill>
                    <a:srgbClr val="5D2D2D"/>
                  </a:solidFill>
                </a:ln>
                <a:solidFill>
                  <a:srgbClr val="FFFF00"/>
                </a:solidFill>
                <a:effectLst>
                  <a:glow rad="177800">
                    <a:schemeClr val="tx2"/>
                  </a:glow>
                </a:effectLst>
                <a:latin typeface="Comic Sans MS" pitchFamily="66" charset="0"/>
              </a:rPr>
              <a:t>:  Would that be: 49 + 50 = 99 days to the Pentecost count??)</a:t>
            </a:r>
            <a:endParaRPr lang="en-US" sz="2000" b="1" dirty="0">
              <a:ln>
                <a:solidFill>
                  <a:srgbClr val="FF9933"/>
                </a:solidFill>
              </a:ln>
              <a:solidFill>
                <a:srgbClr val="FFFFCC"/>
              </a:solidFill>
              <a:effectLst>
                <a:glow rad="177800">
                  <a:schemeClr val="tx2"/>
                </a:glow>
              </a:effectLst>
              <a:latin typeface="Comic Sans MS" pitchFamily="66" charset="0"/>
            </a:endParaRPr>
          </a:p>
        </p:txBody>
      </p:sp>
      <p:sp>
        <p:nvSpPr>
          <p:cNvPr id="4" name="Rounded Rectangle 3"/>
          <p:cNvSpPr/>
          <p:nvPr/>
        </p:nvSpPr>
        <p:spPr>
          <a:xfrm>
            <a:off x="6841924" y="4086216"/>
            <a:ext cx="1296144" cy="482352"/>
          </a:xfrm>
          <a:prstGeom prst="roundRect">
            <a:avLst/>
          </a:prstGeom>
          <a:noFill/>
          <a:ln w="38100">
            <a:solidFill>
              <a:srgbClr val="00FF00"/>
            </a:solidFill>
          </a:ln>
          <a:effectLst>
            <a:glow rad="127000">
              <a:srgbClr val="FF99FF"/>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7" name="Rounded Rectangle 6"/>
          <p:cNvSpPr/>
          <p:nvPr/>
        </p:nvSpPr>
        <p:spPr>
          <a:xfrm>
            <a:off x="8300832" y="4086216"/>
            <a:ext cx="2474100" cy="482352"/>
          </a:xfrm>
          <a:prstGeom prst="roundRect">
            <a:avLst/>
          </a:prstGeom>
          <a:noFill/>
          <a:ln w="38100">
            <a:solidFill>
              <a:srgbClr val="00FF00"/>
            </a:solidFill>
          </a:ln>
          <a:effectLst>
            <a:glow rad="127000">
              <a:srgbClr val="66FFCC"/>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47371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250"/>
                                        <p:tgtEl>
                                          <p:spTgt spid="10">
                                            <p:txEl>
                                              <p:pRg st="2" end="2"/>
                                            </p:txEl>
                                          </p:spTgt>
                                        </p:tgtEl>
                                      </p:cBhvr>
                                    </p:animEffect>
                                    <p:anim calcmode="lin" valueType="num">
                                      <p:cBhvr>
                                        <p:cTn id="8" dur="125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25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 presetClass="entr" presetSubtype="9"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0-#ppt_h/2"/>
                                          </p:val>
                                        </p:tav>
                                        <p:tav tm="100000">
                                          <p:val>
                                            <p:strVal val="#ppt_y"/>
                                          </p:val>
                                        </p:tav>
                                      </p:tavLst>
                                    </p:anim>
                                  </p:childTnLst>
                                </p:cTn>
                              </p:par>
                              <p:par>
                                <p:cTn id="15" presetID="49" presetClass="entr" presetSubtype="0" repeatCount="3000" decel="10000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360"/>
                                          </p:val>
                                        </p:tav>
                                        <p:tav tm="100000">
                                          <p:val>
                                            <p:fltVal val="0"/>
                                          </p:val>
                                        </p:tav>
                                      </p:tavLst>
                                    </p:anim>
                                    <p:animEffect transition="in" filter="fade">
                                      <p:cBhvr>
                                        <p:cTn id="20" dur="1000"/>
                                        <p:tgtEl>
                                          <p:spTgt spid="4"/>
                                        </p:tgtEl>
                                      </p:cBhvr>
                                    </p:animEffect>
                                  </p:childTnLst>
                                </p:cTn>
                              </p:par>
                              <p:par>
                                <p:cTn id="21" presetID="2" presetClass="entr" presetSubtype="9"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500" fill="hold"/>
                                        <p:tgtEl>
                                          <p:spTgt spid="7"/>
                                        </p:tgtEl>
                                        <p:attrNameLst>
                                          <p:attrName>ppt_x</p:attrName>
                                        </p:attrNameLst>
                                      </p:cBhvr>
                                      <p:tavLst>
                                        <p:tav tm="0">
                                          <p:val>
                                            <p:strVal val="0-#ppt_w/2"/>
                                          </p:val>
                                        </p:tav>
                                        <p:tav tm="100000">
                                          <p:val>
                                            <p:strVal val="#ppt_x"/>
                                          </p:val>
                                        </p:tav>
                                      </p:tavLst>
                                    </p:anim>
                                    <p:anim calcmode="lin" valueType="num">
                                      <p:cBhvr additive="base">
                                        <p:cTn id="24" dur="1500" fill="hold"/>
                                        <p:tgtEl>
                                          <p:spTgt spid="7"/>
                                        </p:tgtEl>
                                        <p:attrNameLst>
                                          <p:attrName>ppt_y</p:attrName>
                                        </p:attrNameLst>
                                      </p:cBhvr>
                                      <p:tavLst>
                                        <p:tav tm="0">
                                          <p:val>
                                            <p:strVal val="0-#ppt_h/2"/>
                                          </p:val>
                                        </p:tav>
                                        <p:tav tm="100000">
                                          <p:val>
                                            <p:strVal val="#ppt_y"/>
                                          </p:val>
                                        </p:tav>
                                      </p:tavLst>
                                    </p:anim>
                                  </p:childTnLst>
                                </p:cTn>
                              </p:par>
                              <p:par>
                                <p:cTn id="25" presetID="49" presetClass="entr" presetSubtype="0" repeatCount="3000" decel="100000" fill="hold" grpId="1"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36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200"/>
            </a:gs>
            <a:gs pos="45000">
              <a:srgbClr val="FF7A00"/>
            </a:gs>
            <a:gs pos="70000">
              <a:srgbClr val="FF0300"/>
            </a:gs>
            <a:gs pos="100000">
              <a:srgbClr val="4D0808"/>
            </a:gs>
          </a:gsLst>
          <a:lin ang="16200000" scaled="1"/>
          <a:tileRect/>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883328867"/>
              </p:ext>
            </p:extLst>
          </p:nvPr>
        </p:nvGraphicFramePr>
        <p:xfrm>
          <a:off x="2305345" y="1309661"/>
          <a:ext cx="9505054" cy="491236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r>
              <a:tr h="370840">
                <a:tc>
                  <a:txBody>
                    <a:bodyPr/>
                    <a:lstStyle/>
                    <a:p>
                      <a:pPr algn="l"/>
                      <a:endParaRPr lang="en-US" b="1" dirty="0">
                        <a:solidFill>
                          <a:schemeClr val="tx1"/>
                        </a:solidFill>
                        <a:latin typeface="Comic Sans MS" pitchFamily="66" charset="0"/>
                      </a:endParaRPr>
                    </a:p>
                  </a:txBody>
                  <a:tcPr>
                    <a:solidFill>
                      <a:schemeClr val="bg1"/>
                    </a:solidFill>
                  </a:tcPr>
                </a:tc>
                <a:tc>
                  <a:txBody>
                    <a:bodyPr/>
                    <a:lstStyle/>
                    <a:p>
                      <a:pPr algn="l"/>
                      <a:endParaRPr lang="en-US" b="1" dirty="0">
                        <a:solidFill>
                          <a:schemeClr val="tx1"/>
                        </a:solidFill>
                        <a:latin typeface="Comic Sans MS" pitchFamily="66" charset="0"/>
                      </a:endParaRPr>
                    </a:p>
                  </a:txBody>
                  <a:tcPr>
                    <a:solidFill>
                      <a:schemeClr val="bg1"/>
                    </a:solidFill>
                  </a:tcPr>
                </a:tc>
                <a:tc>
                  <a:txBody>
                    <a:bodyPr/>
                    <a:lstStyle/>
                    <a:p>
                      <a:pPr algn="l"/>
                      <a:endParaRPr lang="en-US" b="1" dirty="0">
                        <a:solidFill>
                          <a:schemeClr val="tx1"/>
                        </a:solidFill>
                        <a:latin typeface="Comic Sans MS" pitchFamily="66" charset="0"/>
                      </a:endParaRPr>
                    </a:p>
                  </a:txBody>
                  <a:tcPr>
                    <a:solidFill>
                      <a:schemeClr val="bg1"/>
                    </a:solidFill>
                  </a:tcPr>
                </a:tc>
                <a:tc>
                  <a:txBody>
                    <a:bodyPr/>
                    <a:lstStyle/>
                    <a:p>
                      <a:pPr algn="ctr"/>
                      <a:r>
                        <a:rPr lang="en-US" b="1" dirty="0" smtClean="0">
                          <a:solidFill>
                            <a:schemeClr val="tx1"/>
                          </a:solidFill>
                          <a:latin typeface="Comic Sans MS" pitchFamily="66" charset="0"/>
                        </a:rPr>
                        <a:t>1  New Year Day</a:t>
                      </a:r>
                      <a:endParaRPr lang="en-US" b="1" dirty="0">
                        <a:solidFill>
                          <a:schemeClr val="tx1"/>
                        </a:solidFill>
                        <a:latin typeface="Comic Sans MS" pitchFamily="66" charset="0"/>
                      </a:endParaRPr>
                    </a:p>
                  </a:txBody>
                  <a:tcPr>
                    <a:cell3D prstMaterial="dkEdge">
                      <a:bevel/>
                      <a:lightRig rig="flood" dir="t"/>
                    </a:cell3D>
                    <a:solidFill>
                      <a:schemeClr val="accent2">
                        <a:lumMod val="20000"/>
                        <a:lumOff val="80000"/>
                      </a:schemeClr>
                    </a:solidFill>
                  </a:tcPr>
                </a:tc>
                <a:tc>
                  <a:txBody>
                    <a:bodyPr/>
                    <a:lstStyle/>
                    <a:p>
                      <a:pPr algn="l"/>
                      <a:r>
                        <a:rPr lang="en-US" b="1" dirty="0" smtClean="0">
                          <a:solidFill>
                            <a:schemeClr val="tx1"/>
                          </a:solidFill>
                          <a:latin typeface="Comic Sans MS" pitchFamily="66" charset="0"/>
                        </a:rPr>
                        <a:t>2</a:t>
                      </a:r>
                      <a:endParaRPr lang="en-US" b="1" dirty="0">
                        <a:solidFill>
                          <a:schemeClr val="tx1"/>
                        </a:solidFill>
                        <a:latin typeface="Comic Sans MS" pitchFamily="66" charset="0"/>
                      </a:endParaRPr>
                    </a:p>
                  </a:txBody>
                  <a:tcPr>
                    <a:solidFill>
                      <a:schemeClr val="accent2">
                        <a:lumMod val="20000"/>
                        <a:lumOff val="80000"/>
                      </a:schemeClr>
                    </a:solidFill>
                  </a:tcPr>
                </a:tc>
                <a:tc>
                  <a:txBody>
                    <a:bodyPr/>
                    <a:lstStyle/>
                    <a:p>
                      <a:pPr algn="l"/>
                      <a:r>
                        <a:rPr lang="en-US" b="1" dirty="0" smtClean="0">
                          <a:solidFill>
                            <a:schemeClr val="tx1"/>
                          </a:solidFill>
                          <a:latin typeface="Comic Sans MS" pitchFamily="66" charset="0"/>
                        </a:rPr>
                        <a:t>3</a:t>
                      </a:r>
                      <a:endParaRPr lang="en-US" b="1" dirty="0">
                        <a:solidFill>
                          <a:schemeClr val="tx1"/>
                        </a:solidFill>
                        <a:latin typeface="Comic Sans MS" pitchFamily="66" charset="0"/>
                      </a:endParaRPr>
                    </a:p>
                  </a:txBody>
                  <a:tcPr>
                    <a:solidFill>
                      <a:schemeClr val="accent2">
                        <a:lumMod val="20000"/>
                        <a:lumOff val="80000"/>
                      </a:schemeClr>
                    </a:solidFill>
                  </a:tcPr>
                </a:tc>
                <a:tc>
                  <a:txBody>
                    <a:bodyPr/>
                    <a:lstStyle/>
                    <a:p>
                      <a:pPr algn="l"/>
                      <a:r>
                        <a:rPr lang="en-US" b="1" dirty="0" smtClean="0">
                          <a:solidFill>
                            <a:schemeClr val="tx1"/>
                          </a:solidFill>
                          <a:latin typeface="Comic Sans MS" pitchFamily="66" charset="0"/>
                        </a:rPr>
                        <a:t>4</a:t>
                      </a:r>
                      <a:endParaRPr lang="en-US" b="1" dirty="0">
                        <a:solidFill>
                          <a:schemeClr val="tx1"/>
                        </a:solidFill>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b="1" dirty="0" smtClean="0">
                          <a:solidFill>
                            <a:schemeClr val="tx1"/>
                          </a:solidFill>
                          <a:latin typeface="Comic Sans MS" pitchFamily="66" charset="0"/>
                        </a:rPr>
                        <a:t>5</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6</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7</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8</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9</a:t>
                      </a:r>
                      <a:endParaRPr lang="en-US" b="1" dirty="0">
                        <a:solidFill>
                          <a:schemeClr val="tx1"/>
                        </a:solidFill>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ctr"/>
                      <a:r>
                        <a:rPr lang="en-US" b="1" dirty="0" smtClean="0">
                          <a:solidFill>
                            <a:schemeClr val="tx1"/>
                          </a:solidFill>
                          <a:latin typeface="Comic Sans MS" pitchFamily="66" charset="0"/>
                        </a:rPr>
                        <a:t>10  </a:t>
                      </a:r>
                      <a:r>
                        <a:rPr lang="en-US" b="1" dirty="0" smtClean="0">
                          <a:solidFill>
                            <a:srgbClr val="C00000"/>
                          </a:solidFill>
                          <a:latin typeface="Comic Sans MS" pitchFamily="66" charset="0"/>
                        </a:rPr>
                        <a:t>Lamb</a:t>
                      </a:r>
                      <a:r>
                        <a:rPr lang="en-US" b="1" dirty="0" smtClean="0">
                          <a:solidFill>
                            <a:schemeClr val="tx1"/>
                          </a:solidFill>
                          <a:latin typeface="Comic Sans MS" pitchFamily="66" charset="0"/>
                        </a:rPr>
                        <a:t> </a:t>
                      </a:r>
                      <a:r>
                        <a:rPr lang="en-US" b="1" dirty="0" smtClean="0">
                          <a:solidFill>
                            <a:srgbClr val="C00000"/>
                          </a:solidFill>
                          <a:latin typeface="Comic Sans MS" pitchFamily="66" charset="0"/>
                        </a:rPr>
                        <a:t>Chosen</a:t>
                      </a:r>
                      <a:endParaRPr lang="en-US" b="1" dirty="0">
                        <a:solidFill>
                          <a:srgbClr val="C00000"/>
                        </a:solidFill>
                        <a:latin typeface="Comic Sans MS" pitchFamily="66" charset="0"/>
                      </a:endParaRPr>
                    </a:p>
                  </a:txBody>
                  <a:tcPr>
                    <a:cell3D prstMaterial="dkEdge">
                      <a:bevel prst="relaxedInset"/>
                      <a:lightRig rig="flood" dir="t"/>
                    </a:cell3D>
                    <a:solidFill>
                      <a:schemeClr val="bg1">
                        <a:lumMod val="50000"/>
                        <a:alpha val="40000"/>
                      </a:schemeClr>
                    </a:solidFill>
                  </a:tcPr>
                </a:tc>
                <a:tc>
                  <a:txBody>
                    <a:bodyPr/>
                    <a:lstStyle/>
                    <a:p>
                      <a:pPr algn="l"/>
                      <a:r>
                        <a:rPr lang="en-US" b="1" dirty="0" smtClean="0">
                          <a:solidFill>
                            <a:schemeClr val="tx1"/>
                          </a:solidFill>
                          <a:latin typeface="Comic Sans MS" pitchFamily="66" charset="0"/>
                        </a:rPr>
                        <a:t>11</a:t>
                      </a:r>
                      <a:endParaRPr lang="en-US" b="1" dirty="0">
                        <a:solidFill>
                          <a:schemeClr val="tx1"/>
                        </a:solidFill>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b="1" dirty="0" smtClean="0">
                          <a:solidFill>
                            <a:schemeClr val="tx1"/>
                          </a:solidFill>
                          <a:latin typeface="Comic Sans MS" pitchFamily="66" charset="0"/>
                        </a:rPr>
                        <a:t>12</a:t>
                      </a:r>
                      <a:endParaRPr lang="en-US" b="1" dirty="0">
                        <a:solidFill>
                          <a:schemeClr val="tx1"/>
                        </a:solidFill>
                        <a:latin typeface="Comic Sans MS" pitchFamily="66" charset="0"/>
                      </a:endParaRPr>
                    </a:p>
                  </a:txBody>
                  <a:tcPr>
                    <a:solidFill>
                      <a:schemeClr val="accent2">
                        <a:lumMod val="20000"/>
                        <a:lumOff val="80000"/>
                      </a:schemeClr>
                    </a:solidFill>
                  </a:tcPr>
                </a:tc>
                <a:tc>
                  <a:txBody>
                    <a:bodyPr/>
                    <a:lstStyle/>
                    <a:p>
                      <a:pPr algn="l"/>
                      <a:r>
                        <a:rPr lang="en-US" b="1" dirty="0" smtClean="0">
                          <a:solidFill>
                            <a:schemeClr val="tx1"/>
                          </a:solidFill>
                          <a:latin typeface="Comic Sans MS" pitchFamily="66" charset="0"/>
                        </a:rPr>
                        <a:t>13</a:t>
                      </a:r>
                      <a:endParaRPr lang="en-US" b="1" dirty="0">
                        <a:solidFill>
                          <a:schemeClr val="tx1"/>
                        </a:solidFill>
                        <a:latin typeface="Comic Sans MS" pitchFamily="66" charset="0"/>
                      </a:endParaRPr>
                    </a:p>
                  </a:txBody>
                  <a:tcPr>
                    <a:solidFill>
                      <a:schemeClr val="accent2">
                        <a:lumMod val="20000"/>
                        <a:lumOff val="80000"/>
                      </a:schemeClr>
                    </a:solidFill>
                  </a:tcPr>
                </a:tc>
                <a:tc>
                  <a:txBody>
                    <a:bodyPr/>
                    <a:lstStyle/>
                    <a:p>
                      <a:pPr algn="l"/>
                      <a:r>
                        <a:rPr lang="en-US" b="1" dirty="0" smtClean="0">
                          <a:solidFill>
                            <a:schemeClr val="bg1"/>
                          </a:solidFill>
                          <a:latin typeface="Comic Sans MS" pitchFamily="66" charset="0"/>
                        </a:rPr>
                        <a:t>14 </a:t>
                      </a:r>
                    </a:p>
                    <a:p>
                      <a:pPr algn="ctr"/>
                      <a:endParaRPr lang="en-US" b="1" dirty="0" smtClean="0">
                        <a:solidFill>
                          <a:schemeClr val="bg1"/>
                        </a:solidFill>
                        <a:latin typeface="Comic Sans MS" pitchFamily="66" charset="0"/>
                      </a:endParaRPr>
                    </a:p>
                    <a:p>
                      <a:pPr algn="ctr"/>
                      <a:r>
                        <a:rPr lang="en-US" b="1" dirty="0" smtClean="0">
                          <a:solidFill>
                            <a:schemeClr val="bg1"/>
                          </a:solidFill>
                          <a:latin typeface="Comic Sans MS" pitchFamily="66" charset="0"/>
                        </a:rPr>
                        <a:t>Passover</a:t>
                      </a:r>
                      <a:endParaRPr lang="en-US" b="1" dirty="0">
                        <a:solidFill>
                          <a:schemeClr val="bg1"/>
                        </a:solidFill>
                        <a:latin typeface="Comic Sans MS" pitchFamily="66" charset="0"/>
                      </a:endParaRPr>
                    </a:p>
                  </a:txBody>
                  <a:tcPr>
                    <a:cell3D prstMaterial="dkEdge">
                      <a:bevel prst="relaxedInset"/>
                      <a:lightRig rig="flood" dir="t"/>
                    </a:cell3D>
                    <a:solidFill>
                      <a:srgbClr val="C00000"/>
                    </a:solidFill>
                  </a:tcPr>
                </a:tc>
                <a:tc>
                  <a:txBody>
                    <a:bodyPr/>
                    <a:lstStyle/>
                    <a:p>
                      <a:pPr algn="l"/>
                      <a:r>
                        <a:rPr lang="en-US" b="1" dirty="0" smtClean="0">
                          <a:solidFill>
                            <a:srgbClr val="5D2D2D"/>
                          </a:solidFill>
                          <a:latin typeface="Comic Sans MS" pitchFamily="66" charset="0"/>
                        </a:rPr>
                        <a:t>15 </a:t>
                      </a:r>
                      <a:r>
                        <a:rPr lang="en-US" sz="1200" b="1" dirty="0" smtClean="0">
                          <a:solidFill>
                            <a:srgbClr val="5D2D2D"/>
                          </a:solidFill>
                          <a:latin typeface="Comic Sans MS" pitchFamily="66" charset="0"/>
                        </a:rPr>
                        <a:t>[ULB #1]</a:t>
                      </a:r>
                    </a:p>
                    <a:p>
                      <a:pPr algn="l"/>
                      <a:endParaRPr lang="en-US" sz="1200" b="1" dirty="0" smtClean="0">
                        <a:solidFill>
                          <a:srgbClr val="5D2D2D"/>
                        </a:solidFill>
                        <a:latin typeface="Comic Sans MS" pitchFamily="66" charset="0"/>
                      </a:endParaRPr>
                    </a:p>
                    <a:p>
                      <a:pPr algn="ctr"/>
                      <a:r>
                        <a:rPr lang="en-US" sz="1600" b="1" dirty="0" smtClean="0">
                          <a:solidFill>
                            <a:srgbClr val="5D2D2D"/>
                          </a:solidFill>
                          <a:latin typeface="Comic Sans MS" pitchFamily="66" charset="0"/>
                        </a:rPr>
                        <a:t>1</a:t>
                      </a:r>
                      <a:r>
                        <a:rPr lang="en-US" sz="1600" b="1" baseline="30000" dirty="0" smtClean="0">
                          <a:solidFill>
                            <a:srgbClr val="5D2D2D"/>
                          </a:solidFill>
                          <a:latin typeface="Comic Sans MS" pitchFamily="66" charset="0"/>
                        </a:rPr>
                        <a:t>ST</a:t>
                      </a:r>
                      <a:r>
                        <a:rPr lang="en-US" sz="1600" b="1" dirty="0" smtClean="0">
                          <a:solidFill>
                            <a:srgbClr val="5D2D2D"/>
                          </a:solidFill>
                          <a:latin typeface="Comic Sans MS" pitchFamily="66" charset="0"/>
                        </a:rPr>
                        <a:t> Day Journey</a:t>
                      </a:r>
                      <a:endParaRPr lang="en-US" sz="1800" b="1" dirty="0">
                        <a:solidFill>
                          <a:srgbClr val="5D2D2D"/>
                        </a:solidFill>
                        <a:latin typeface="Comic Sans MS" pitchFamily="66" charset="0"/>
                      </a:endParaRPr>
                    </a:p>
                  </a:txBody>
                  <a:tcPr>
                    <a:cell3D prstMaterial="dkEdge">
                      <a:bevel prst="relaxedInset"/>
                      <a:lightRig rig="flood" dir="t"/>
                    </a:cell3D>
                    <a:gradFill flip="none" rotWithShape="1">
                      <a:gsLst>
                        <a:gs pos="86000">
                          <a:srgbClr val="F4A77C"/>
                        </a:gs>
                        <a:gs pos="41000">
                          <a:schemeClr val="tx1">
                            <a:lumMod val="50000"/>
                            <a:lumOff val="50000"/>
                            <a:alpha val="0"/>
                          </a:schemeClr>
                        </a:gs>
                      </a:gsLst>
                      <a:path path="shape">
                        <a:fillToRect l="50000" t="50000" r="50000" b="50000"/>
                      </a:path>
                      <a:tileRect/>
                    </a:gradFill>
                  </a:tcPr>
                </a:tc>
                <a:tc>
                  <a:txBody>
                    <a:bodyPr/>
                    <a:lstStyle/>
                    <a:p>
                      <a:pPr algn="l"/>
                      <a:r>
                        <a:rPr lang="en-US" b="1" dirty="0" smtClean="0">
                          <a:solidFill>
                            <a:srgbClr val="5D2D2D"/>
                          </a:solidFill>
                          <a:latin typeface="Comic Sans MS" pitchFamily="66" charset="0"/>
                        </a:rPr>
                        <a:t>16 </a:t>
                      </a:r>
                      <a:r>
                        <a:rPr lang="en-US" sz="1200" b="1" dirty="0" smtClean="0">
                          <a:solidFill>
                            <a:srgbClr val="5D2D2D"/>
                          </a:solidFill>
                          <a:latin typeface="Comic Sans MS" pitchFamily="66" charset="0"/>
                        </a:rPr>
                        <a:t>[ULB #2]</a:t>
                      </a:r>
                    </a:p>
                    <a:p>
                      <a:pPr algn="l"/>
                      <a:endParaRPr lang="en-US" sz="1200" b="1" dirty="0" smtClean="0">
                        <a:solidFill>
                          <a:srgbClr val="5D2D2D"/>
                        </a:solidFill>
                        <a:latin typeface="Comic Sans MS" pitchFamily="66" charset="0"/>
                      </a:endParaRPr>
                    </a:p>
                    <a:p>
                      <a:pPr algn="ctr"/>
                      <a:r>
                        <a:rPr lang="en-US" sz="1600" b="1" dirty="0" smtClean="0">
                          <a:solidFill>
                            <a:srgbClr val="5D2D2D"/>
                          </a:solidFill>
                          <a:latin typeface="Comic Sans MS" pitchFamily="66" charset="0"/>
                        </a:rPr>
                        <a:t>2</a:t>
                      </a:r>
                      <a:r>
                        <a:rPr lang="en-US" sz="1600" b="1" baseline="30000" dirty="0" smtClean="0">
                          <a:solidFill>
                            <a:srgbClr val="5D2D2D"/>
                          </a:solidFill>
                          <a:latin typeface="Comic Sans MS" pitchFamily="66" charset="0"/>
                        </a:rPr>
                        <a:t>nd</a:t>
                      </a:r>
                      <a:r>
                        <a:rPr lang="en-US" sz="1600" b="1" dirty="0" smtClean="0">
                          <a:solidFill>
                            <a:srgbClr val="5D2D2D"/>
                          </a:solidFill>
                          <a:latin typeface="Comic Sans MS" pitchFamily="66" charset="0"/>
                        </a:rPr>
                        <a:t> Day Journey</a:t>
                      </a:r>
                      <a:endParaRPr lang="en-US" b="1" dirty="0">
                        <a:solidFill>
                          <a:srgbClr val="5D2D2D"/>
                        </a:solidFill>
                        <a:latin typeface="Comic Sans MS" pitchFamily="66" charset="0"/>
                      </a:endParaRPr>
                    </a:p>
                  </a:txBody>
                  <a:tcPr>
                    <a:cell3D prstMaterial="dkEdge">
                      <a:bevel prst="relaxedInset"/>
                      <a:lightRig rig="flood" dir="t"/>
                    </a:cell3D>
                    <a:solidFill>
                      <a:srgbClr val="F4A77C"/>
                    </a:solidFill>
                  </a:tcPr>
                </a:tc>
                <a:tc>
                  <a:txBody>
                    <a:bodyPr/>
                    <a:lstStyle/>
                    <a:p>
                      <a:pPr algn="l"/>
                      <a:r>
                        <a:rPr lang="en-US" b="1" dirty="0" smtClean="0">
                          <a:solidFill>
                            <a:srgbClr val="5D2D2D"/>
                          </a:solidFill>
                          <a:latin typeface="Comic Sans MS" pitchFamily="66" charset="0"/>
                        </a:rPr>
                        <a:t>17 </a:t>
                      </a:r>
                      <a:r>
                        <a:rPr lang="en-US" sz="1200" b="1" dirty="0" smtClean="0">
                          <a:solidFill>
                            <a:srgbClr val="5D2D2D"/>
                          </a:solidFill>
                          <a:latin typeface="Comic Sans MS" pitchFamily="66" charset="0"/>
                        </a:rPr>
                        <a:t>[ULB #3]</a:t>
                      </a:r>
                    </a:p>
                    <a:p>
                      <a:pPr algn="l"/>
                      <a:endParaRPr lang="en-US" sz="1200" b="1" dirty="0" smtClean="0">
                        <a:solidFill>
                          <a:srgbClr val="5D2D2D"/>
                        </a:solidFill>
                        <a:latin typeface="Comic Sans MS" pitchFamily="66" charset="0"/>
                      </a:endParaRPr>
                    </a:p>
                    <a:p>
                      <a:pPr algn="ctr"/>
                      <a:r>
                        <a:rPr lang="en-US" sz="1600" b="1" dirty="0" smtClean="0">
                          <a:solidFill>
                            <a:srgbClr val="5D2D2D"/>
                          </a:solidFill>
                          <a:latin typeface="Comic Sans MS" pitchFamily="66" charset="0"/>
                        </a:rPr>
                        <a:t>3</a:t>
                      </a:r>
                      <a:r>
                        <a:rPr lang="en-US" sz="1600" b="1" baseline="30000" dirty="0" smtClean="0">
                          <a:solidFill>
                            <a:srgbClr val="5D2D2D"/>
                          </a:solidFill>
                          <a:latin typeface="Comic Sans MS" pitchFamily="66" charset="0"/>
                        </a:rPr>
                        <a:t>rd</a:t>
                      </a:r>
                      <a:r>
                        <a:rPr lang="en-US" sz="1600" b="1" dirty="0" smtClean="0">
                          <a:solidFill>
                            <a:srgbClr val="5D2D2D"/>
                          </a:solidFill>
                          <a:latin typeface="Comic Sans MS" pitchFamily="66" charset="0"/>
                        </a:rPr>
                        <a:t> Day Journey</a:t>
                      </a:r>
                      <a:endParaRPr lang="en-US" b="1" dirty="0">
                        <a:solidFill>
                          <a:srgbClr val="5D2D2D"/>
                        </a:solidFill>
                        <a:latin typeface="Comic Sans MS" pitchFamily="66" charset="0"/>
                      </a:endParaRPr>
                    </a:p>
                  </a:txBody>
                  <a:tcPr>
                    <a:cell3D prstMaterial="dkEdge">
                      <a:bevel prst="relaxedInset"/>
                      <a:lightRig rig="flood" dir="t"/>
                    </a:cell3D>
                    <a:solidFill>
                      <a:srgbClr val="F4A77C"/>
                    </a:solidFill>
                  </a:tcPr>
                </a:tc>
                <a:tc>
                  <a:txBody>
                    <a:bodyPr/>
                    <a:lstStyle/>
                    <a:p>
                      <a:pPr algn="l"/>
                      <a:r>
                        <a:rPr lang="en-US" b="1" dirty="0" smtClean="0">
                          <a:solidFill>
                            <a:schemeClr val="tx1"/>
                          </a:solidFill>
                          <a:latin typeface="Comic Sans MS" pitchFamily="66" charset="0"/>
                        </a:rPr>
                        <a:t>18 </a:t>
                      </a:r>
                      <a:r>
                        <a:rPr lang="en-US" sz="1200" b="1" dirty="0" smtClean="0">
                          <a:solidFill>
                            <a:srgbClr val="5D2D2D"/>
                          </a:solidFill>
                          <a:latin typeface="Comic Sans MS" pitchFamily="66" charset="0"/>
                        </a:rPr>
                        <a:t>[</a:t>
                      </a:r>
                      <a:r>
                        <a:rPr lang="en-US" sz="1200" b="1" u="none" dirty="0" smtClean="0">
                          <a:solidFill>
                            <a:srgbClr val="5D2D2D"/>
                          </a:solidFill>
                          <a:latin typeface="Comic Sans MS" pitchFamily="66" charset="0"/>
                        </a:rPr>
                        <a:t>ULB</a:t>
                      </a:r>
                      <a:r>
                        <a:rPr lang="en-US" sz="1200" b="1" u="none" baseline="0" dirty="0" smtClean="0">
                          <a:solidFill>
                            <a:srgbClr val="5D2D2D"/>
                          </a:solidFill>
                          <a:latin typeface="Comic Sans MS" pitchFamily="66" charset="0"/>
                        </a:rPr>
                        <a:t> #4]</a:t>
                      </a:r>
                      <a:r>
                        <a:rPr lang="en-US" sz="1600" b="1" u="none" baseline="0" dirty="0" smtClean="0">
                          <a:solidFill>
                            <a:srgbClr val="5D2D2D"/>
                          </a:solidFill>
                          <a:latin typeface="Comic Sans MS" pitchFamily="66" charset="0"/>
                        </a:rPr>
                        <a:t> </a:t>
                      </a:r>
                    </a:p>
                    <a:p>
                      <a:pPr algn="ctr"/>
                      <a:endParaRPr lang="en-US" sz="1200" b="1" u="none" baseline="0" dirty="0" smtClean="0">
                        <a:solidFill>
                          <a:schemeClr val="tx1"/>
                        </a:solidFill>
                        <a:latin typeface="Comic Sans MS" pitchFamily="66" charset="0"/>
                      </a:endParaRPr>
                    </a:p>
                    <a:p>
                      <a:pPr algn="ctr"/>
                      <a:r>
                        <a:rPr lang="en-US" sz="1600" b="1" u="none" baseline="0" dirty="0" smtClean="0">
                          <a:solidFill>
                            <a:schemeClr val="tx1"/>
                          </a:solidFill>
                          <a:latin typeface="Comic Sans MS" pitchFamily="66" charset="0"/>
                        </a:rPr>
                        <a:t>Day of</a:t>
                      </a:r>
                    </a:p>
                    <a:p>
                      <a:pPr algn="ctr"/>
                      <a:r>
                        <a:rPr lang="en-US" sz="1600" b="1" u="none" baseline="0" dirty="0" smtClean="0">
                          <a:solidFill>
                            <a:schemeClr val="tx1"/>
                          </a:solidFill>
                          <a:latin typeface="Comic Sans MS" pitchFamily="66" charset="0"/>
                        </a:rPr>
                        <a:t>Praise!</a:t>
                      </a:r>
                      <a:endParaRPr lang="en-US" b="1" u="none" dirty="0">
                        <a:solidFill>
                          <a:schemeClr val="tx1"/>
                        </a:solidFill>
                        <a:latin typeface="Comic Sans MS" pitchFamily="66" charset="0"/>
                      </a:endParaRPr>
                    </a:p>
                  </a:txBody>
                  <a:tcPr>
                    <a:cell3D prstMaterial="dkEdge">
                      <a:bevel prst="relaxedInset"/>
                      <a:lightRig rig="flood" dir="t"/>
                    </a:cell3D>
                    <a:gradFill flip="none" rotWithShape="1">
                      <a:gsLst>
                        <a:gs pos="42000">
                          <a:schemeClr val="tx1">
                            <a:lumMod val="50000"/>
                            <a:lumOff val="50000"/>
                          </a:schemeClr>
                        </a:gs>
                        <a:gs pos="55000">
                          <a:srgbClr val="F4A77C"/>
                        </a:gs>
                      </a:gsLst>
                      <a:lin ang="2700000" scaled="1"/>
                      <a:tileRect/>
                    </a:gradFill>
                  </a:tcPr>
                </a:tc>
              </a:tr>
              <a:tr h="370840">
                <a:tc>
                  <a:txBody>
                    <a:bodyPr/>
                    <a:lstStyle/>
                    <a:p>
                      <a:pPr algn="l"/>
                      <a:r>
                        <a:rPr lang="en-US" b="1" dirty="0" smtClean="0">
                          <a:solidFill>
                            <a:srgbClr val="5D2D2D"/>
                          </a:solidFill>
                          <a:latin typeface="Comic Sans MS" pitchFamily="66" charset="0"/>
                        </a:rPr>
                        <a:t>19 </a:t>
                      </a:r>
                      <a:r>
                        <a:rPr lang="en-US" sz="1200" b="1" dirty="0" smtClean="0">
                          <a:solidFill>
                            <a:srgbClr val="5D2D2D"/>
                          </a:solidFill>
                          <a:latin typeface="Comic Sans MS" pitchFamily="66" charset="0"/>
                        </a:rPr>
                        <a:t>[ULB #5] </a:t>
                      </a:r>
                      <a:endParaRPr lang="en-US" sz="16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200" b="1" dirty="0" smtClean="0">
                          <a:solidFill>
                            <a:schemeClr val="accent2">
                              <a:lumMod val="50000"/>
                            </a:schemeClr>
                          </a:solidFill>
                          <a:effectLst>
                            <a:glow rad="127000">
                              <a:srgbClr val="FFFFCC"/>
                            </a:glow>
                          </a:effectLst>
                          <a:latin typeface="Comic Sans MS" pitchFamily="66" charset="0"/>
                        </a:rPr>
                        <a:t>WAVE SHEAF</a:t>
                      </a:r>
                    </a:p>
                    <a:p>
                      <a:pPr algn="ctr"/>
                      <a:r>
                        <a:rPr lang="en-US" sz="1600" b="1" dirty="0" smtClean="0">
                          <a:solidFill>
                            <a:schemeClr val="accent2">
                              <a:lumMod val="50000"/>
                            </a:schemeClr>
                          </a:solidFill>
                          <a:effectLst>
                            <a:glow rad="127000">
                              <a:srgbClr val="FFFF00"/>
                            </a:glow>
                          </a:effectLst>
                          <a:latin typeface="Comic Sans MS" pitchFamily="66" charset="0"/>
                        </a:rPr>
                        <a:t>Omer #1</a:t>
                      </a:r>
                      <a:endParaRPr lang="en-US" sz="1800" b="1" dirty="0">
                        <a:solidFill>
                          <a:schemeClr val="accent2">
                            <a:lumMod val="50000"/>
                          </a:schemeClr>
                        </a:solidFill>
                        <a:effectLst>
                          <a:glow rad="127000">
                            <a:srgbClr val="FFFF00"/>
                          </a:glow>
                        </a:effectLst>
                        <a:latin typeface="Comic Sans MS" pitchFamily="66" charset="0"/>
                      </a:endParaRPr>
                    </a:p>
                  </a:txBody>
                  <a:tcPr>
                    <a:cell3D prstMaterial="dkEdge">
                      <a:bevel prst="relaxedInset"/>
                      <a:lightRig rig="flood" dir="t"/>
                    </a:cell3D>
                    <a:gradFill>
                      <a:gsLst>
                        <a:gs pos="44000">
                          <a:srgbClr val="92D050"/>
                        </a:gs>
                        <a:gs pos="55000">
                          <a:srgbClr val="F4A77C"/>
                        </a:gs>
                      </a:gsLst>
                      <a:lin ang="2700000" scaled="1"/>
                    </a:gradFill>
                  </a:tcPr>
                </a:tc>
                <a:tc>
                  <a:txBody>
                    <a:bodyPr/>
                    <a:lstStyle/>
                    <a:p>
                      <a:pPr algn="l"/>
                      <a:r>
                        <a:rPr lang="en-US" b="1" dirty="0" smtClean="0">
                          <a:solidFill>
                            <a:srgbClr val="5D2D2D"/>
                          </a:solidFill>
                          <a:latin typeface="Comic Sans MS" pitchFamily="66" charset="0"/>
                        </a:rPr>
                        <a:t>20 </a:t>
                      </a:r>
                      <a:r>
                        <a:rPr lang="en-US" sz="1200" b="1" dirty="0" smtClean="0">
                          <a:solidFill>
                            <a:srgbClr val="5D2D2D"/>
                          </a:solidFill>
                          <a:latin typeface="Comic Sans MS" pitchFamily="66" charset="0"/>
                        </a:rPr>
                        <a:t>[ULB #6]</a:t>
                      </a:r>
                    </a:p>
                    <a:p>
                      <a:pPr algn="l"/>
                      <a:r>
                        <a:rPr lang="en-US" sz="1200" b="1" dirty="0" smtClean="0">
                          <a:solidFill>
                            <a:srgbClr val="5D2D2D"/>
                          </a:solidFill>
                          <a:latin typeface="Comic Sans MS" pitchFamily="66" charset="0"/>
                        </a:rPr>
                        <a:t> </a:t>
                      </a:r>
                      <a:endParaRPr lang="en-US" sz="1600" b="0" dirty="0" smtClean="0">
                        <a:solidFill>
                          <a:srgbClr val="5D2D2D"/>
                        </a:solidFill>
                        <a:latin typeface="Comic Sans MS" pitchFamily="66" charset="0"/>
                      </a:endParaRPr>
                    </a:p>
                    <a:p>
                      <a:pPr algn="ctr"/>
                      <a:r>
                        <a:rPr lang="en-US" sz="1600" b="1" dirty="0" smtClean="0">
                          <a:solidFill>
                            <a:schemeClr val="accent2">
                              <a:lumMod val="50000"/>
                            </a:schemeClr>
                          </a:solidFill>
                          <a:effectLst>
                            <a:glow rad="127000">
                              <a:srgbClr val="FFFF00"/>
                            </a:glow>
                          </a:effectLst>
                          <a:latin typeface="Comic Sans MS" pitchFamily="66" charset="0"/>
                        </a:rPr>
                        <a:t>#2</a:t>
                      </a:r>
                      <a:endParaRPr lang="en-US" b="1" dirty="0">
                        <a:solidFill>
                          <a:schemeClr val="accent2">
                            <a:lumMod val="50000"/>
                          </a:schemeClr>
                        </a:solidFill>
                        <a:effectLst>
                          <a:glow rad="127000">
                            <a:srgbClr val="FFFF00"/>
                          </a:glow>
                        </a:effectLst>
                        <a:latin typeface="Comic Sans MS" pitchFamily="66" charset="0"/>
                      </a:endParaRPr>
                    </a:p>
                  </a:txBody>
                  <a:tcPr>
                    <a:cell3D prstMaterial="dkEdge">
                      <a:bevel prst="relaxedInset"/>
                      <a:lightRig rig="flood" dir="t"/>
                    </a:cell3D>
                    <a:gradFill>
                      <a:gsLst>
                        <a:gs pos="44000">
                          <a:srgbClr val="F4A77C"/>
                        </a:gs>
                        <a:gs pos="55000">
                          <a:srgbClr val="F4A77C"/>
                        </a:gs>
                      </a:gsLst>
                      <a:lin ang="2700000" scaled="1"/>
                    </a:gradFill>
                  </a:tcPr>
                </a:tc>
                <a:tc>
                  <a:txBody>
                    <a:bodyPr/>
                    <a:lstStyle/>
                    <a:p>
                      <a:pPr algn="l"/>
                      <a:r>
                        <a:rPr lang="en-US" b="1" dirty="0" smtClean="0">
                          <a:solidFill>
                            <a:srgbClr val="5D2D2D"/>
                          </a:solidFill>
                          <a:latin typeface="Comic Sans MS" pitchFamily="66" charset="0"/>
                        </a:rPr>
                        <a:t>21 </a:t>
                      </a:r>
                      <a:r>
                        <a:rPr lang="en-US" sz="1200" b="1" dirty="0" smtClean="0">
                          <a:solidFill>
                            <a:srgbClr val="5D2D2D"/>
                          </a:solidFill>
                          <a:latin typeface="Comic Sans MS" pitchFamily="66" charset="0"/>
                        </a:rPr>
                        <a:t>[ULB #7] </a:t>
                      </a:r>
                      <a:endParaRPr lang="en-US" sz="1400" b="1" dirty="0" smtClean="0">
                        <a:solidFill>
                          <a:srgbClr val="5D2D2D"/>
                        </a:solidFill>
                        <a:latin typeface="Comic Sans MS" pitchFamily="66" charset="0"/>
                      </a:endParaRPr>
                    </a:p>
                    <a:p>
                      <a:pPr algn="l"/>
                      <a:r>
                        <a:rPr lang="en-US" sz="1200" b="1" dirty="0" smtClean="0">
                          <a:solidFill>
                            <a:srgbClr val="5D2D2D"/>
                          </a:solidFill>
                          <a:latin typeface="Comic Sans MS" pitchFamily="66" charset="0"/>
                        </a:rPr>
                        <a:t> </a:t>
                      </a:r>
                      <a:endParaRPr lang="en-US" sz="1200" b="0" dirty="0" smtClean="0">
                        <a:solidFill>
                          <a:srgbClr val="5D2D2D"/>
                        </a:solidFill>
                        <a:latin typeface="Comic Sans MS" pitchFamily="66" charset="0"/>
                      </a:endParaRPr>
                    </a:p>
                    <a:p>
                      <a:pPr algn="ctr"/>
                      <a:r>
                        <a:rPr lang="en-US" sz="1600" b="1" dirty="0" smtClean="0">
                          <a:solidFill>
                            <a:schemeClr val="accent2">
                              <a:lumMod val="50000"/>
                            </a:schemeClr>
                          </a:solidFill>
                          <a:effectLst>
                            <a:glow rad="127000">
                              <a:srgbClr val="FFFF00"/>
                            </a:glow>
                          </a:effectLst>
                          <a:latin typeface="Comic Sans MS" pitchFamily="66" charset="0"/>
                        </a:rPr>
                        <a:t>#3</a:t>
                      </a:r>
                    </a:p>
                  </a:txBody>
                  <a:tcPr>
                    <a:cell3D prstMaterial="dkEdge">
                      <a:bevel prst="relaxedInset"/>
                      <a:lightRig rig="flood" dir="t"/>
                    </a:cell3D>
                    <a:gradFill flip="none" rotWithShape="1">
                      <a:gsLst>
                        <a:gs pos="44000">
                          <a:schemeClr val="tx1">
                            <a:lumMod val="50000"/>
                            <a:lumOff val="50000"/>
                            <a:alpha val="0"/>
                          </a:schemeClr>
                        </a:gs>
                        <a:gs pos="86000">
                          <a:srgbClr val="F4A77C"/>
                        </a:gs>
                      </a:gsLst>
                      <a:path path="shape">
                        <a:fillToRect l="50000" t="50000" r="50000" b="50000"/>
                      </a:path>
                      <a:tileRect/>
                    </a:gradFill>
                  </a:tcPr>
                </a:tc>
                <a:tc>
                  <a:txBody>
                    <a:bodyPr/>
                    <a:lstStyle/>
                    <a:p>
                      <a:pPr algn="l"/>
                      <a:r>
                        <a:rPr lang="en-US" b="1" dirty="0" smtClean="0">
                          <a:solidFill>
                            <a:schemeClr val="tx1"/>
                          </a:solidFill>
                          <a:latin typeface="Comic Sans MS" pitchFamily="66" charset="0"/>
                        </a:rPr>
                        <a:t>22</a:t>
                      </a:r>
                      <a:endParaRPr lang="en-US" sz="1200" b="1" dirty="0" smtClean="0">
                        <a:solidFill>
                          <a:schemeClr val="tx1"/>
                        </a:solidFill>
                        <a:latin typeface="Comic Sans MS" pitchFamily="66" charset="0"/>
                      </a:endParaRPr>
                    </a:p>
                    <a:p>
                      <a:pPr algn="l"/>
                      <a:endParaRPr lang="en-US" sz="1200" b="1" dirty="0" smtClean="0">
                        <a:solidFill>
                          <a:schemeClr val="tx1"/>
                        </a:solidFill>
                        <a:latin typeface="Comic Sans MS" pitchFamily="66" charset="0"/>
                      </a:endParaRPr>
                    </a:p>
                    <a:p>
                      <a:pPr algn="ctr"/>
                      <a:r>
                        <a:rPr lang="en-US" sz="1600" b="1" dirty="0" smtClean="0">
                          <a:solidFill>
                            <a:schemeClr val="accent2">
                              <a:lumMod val="50000"/>
                            </a:schemeClr>
                          </a:solidFill>
                          <a:effectLst>
                            <a:glow rad="127000">
                              <a:srgbClr val="FFFF00"/>
                            </a:glow>
                          </a:effectLst>
                          <a:latin typeface="Comic Sans MS" pitchFamily="66" charset="0"/>
                        </a:rPr>
                        <a:t>#4</a:t>
                      </a:r>
                      <a:endParaRPr lang="en-US" sz="1600" b="1" dirty="0">
                        <a:solidFill>
                          <a:schemeClr val="tx1"/>
                        </a:solidFill>
                        <a:effectLst>
                          <a:glow rad="127000">
                            <a:srgbClr val="FFFF00"/>
                          </a:glow>
                        </a:effectLst>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23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#5</a:t>
                      </a: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24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#6</a:t>
                      </a:r>
                      <a:endParaRPr lang="en-US" sz="1600" b="1" dirty="0">
                        <a:solidFill>
                          <a:schemeClr val="tx1"/>
                        </a:solidFill>
                        <a:effectLst>
                          <a:glow rad="127000">
                            <a:srgbClr val="FFFF00"/>
                          </a:glow>
                        </a:effectLst>
                        <a:latin typeface="Comic Sans MS" pitchFamily="66" charset="0"/>
                      </a:endParaRPr>
                    </a:p>
                  </a:txBody>
                  <a:tcPr>
                    <a:gradFill>
                      <a:gsLst>
                        <a:gs pos="44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25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#7</a:t>
                      </a:r>
                      <a:endParaRPr lang="en-US" sz="16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b="1" dirty="0" smtClean="0">
                          <a:solidFill>
                            <a:schemeClr val="tx1"/>
                          </a:solidFill>
                          <a:latin typeface="Comic Sans MS" pitchFamily="66" charset="0"/>
                        </a:rPr>
                        <a:t>26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#8</a:t>
                      </a:r>
                      <a:endParaRPr lang="en-US" sz="1600"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27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#9</a:t>
                      </a:r>
                      <a:endParaRPr lang="en-US" sz="1600"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28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#10</a:t>
                      </a:r>
                      <a:endParaRPr lang="en-US" sz="1600"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29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#11</a:t>
                      </a:r>
                      <a:endParaRPr lang="en-US" sz="1600"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30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600" b="1" dirty="0" smtClean="0">
                          <a:solidFill>
                            <a:schemeClr val="accent2">
                              <a:lumMod val="50000"/>
                            </a:schemeClr>
                          </a:solidFill>
                          <a:effectLst>
                            <a:glow rad="127000">
                              <a:srgbClr val="FFFF00"/>
                            </a:glow>
                          </a:effectLst>
                          <a:latin typeface="Comic Sans MS" pitchFamily="66" charset="0"/>
                        </a:rPr>
                        <a:t>#12</a:t>
                      </a:r>
                      <a:endParaRPr lang="en-US" b="1" dirty="0">
                        <a:solidFill>
                          <a:schemeClr val="tx1"/>
                        </a:solidFill>
                        <a:effectLst>
                          <a:glow rad="127000">
                            <a:srgbClr val="FFFF00"/>
                          </a:glow>
                        </a:effectLst>
                        <a:latin typeface="Comic Sans MS" pitchFamily="66" charset="0"/>
                      </a:endParaRPr>
                    </a:p>
                  </a:txBody>
                  <a:tcPr>
                    <a:gradFill>
                      <a:gsLst>
                        <a:gs pos="47000">
                          <a:schemeClr val="accent2">
                            <a:lumMod val="20000"/>
                            <a:lumOff val="80000"/>
                          </a:schemeClr>
                        </a:gs>
                        <a:gs pos="86000">
                          <a:schemeClr val="accent2">
                            <a:lumMod val="20000"/>
                            <a:lumOff val="80000"/>
                          </a:schemeClr>
                        </a:gs>
                      </a:gsLst>
                      <a:path path="shape">
                        <a:fillToRect l="50000" t="50000" r="50000" b="50000"/>
                      </a:path>
                    </a:gradFill>
                  </a:tcPr>
                </a:tc>
                <a:tc>
                  <a:txBody>
                    <a:bodyPr/>
                    <a:lstStyle/>
                    <a:p>
                      <a:pPr algn="l"/>
                      <a:r>
                        <a:rPr lang="en-US" b="1" dirty="0" smtClean="0">
                          <a:solidFill>
                            <a:schemeClr val="tx1"/>
                          </a:solidFill>
                          <a:latin typeface="Comic Sans MS" pitchFamily="66" charset="0"/>
                        </a:rPr>
                        <a:t>1</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a:t>
                      </a:r>
                      <a:endParaRPr lang="en-US" b="1" dirty="0">
                        <a:solidFill>
                          <a:schemeClr val="tx1"/>
                        </a:solidFill>
                        <a:latin typeface="Comic Sans MS" pitchFamily="66" charset="0"/>
                      </a:endParaRPr>
                    </a:p>
                  </a:txBody>
                  <a:tcPr>
                    <a:solidFill>
                      <a:schemeClr val="bg1"/>
                    </a:solidFill>
                  </a:tcPr>
                </a:tc>
              </a:tr>
            </a:tbl>
          </a:graphicData>
        </a:graphic>
      </p:graphicFrame>
      <p:sp>
        <p:nvSpPr>
          <p:cNvPr id="2" name="Slide Number Placeholder 1"/>
          <p:cNvSpPr>
            <a:spLocks noGrp="1"/>
          </p:cNvSpPr>
          <p:nvPr>
            <p:ph type="sldNum" sz="quarter" idx="12"/>
          </p:nvPr>
        </p:nvSpPr>
        <p:spPr>
          <a:xfrm>
            <a:off x="9262764" y="6492875"/>
            <a:ext cx="2844059" cy="365125"/>
          </a:xfrm>
        </p:spPr>
        <p:txBody>
          <a:bodyPr/>
          <a:lstStyle/>
          <a:p>
            <a:fld id="{81FEFA0A-2F20-4B60-98C6-5FFDA469AA1C}" type="slidenum">
              <a:rPr lang="en-US" b="1" smtClean="0">
                <a:solidFill>
                  <a:srgbClr val="5D2D2D"/>
                </a:solidFill>
              </a:rPr>
              <a:pPr/>
              <a:t>52</a:t>
            </a:fld>
            <a:endParaRPr lang="en-US" b="1" dirty="0">
              <a:solidFill>
                <a:srgbClr val="5D2D2D"/>
              </a:solidFill>
            </a:endParaRPr>
          </a:p>
        </p:txBody>
      </p:sp>
      <p:sp>
        <p:nvSpPr>
          <p:cNvPr id="5" name="Rectangle 4"/>
          <p:cNvSpPr/>
          <p:nvPr/>
        </p:nvSpPr>
        <p:spPr>
          <a:xfrm>
            <a:off x="2249838" y="1247219"/>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1</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st</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(Passover in Egypt)</a:t>
            </a:r>
            <a:endParaRPr lang="en-US" sz="32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0" name="Freeform 9"/>
          <p:cNvSpPr/>
          <p:nvPr/>
        </p:nvSpPr>
        <p:spPr>
          <a:xfrm>
            <a:off x="10416077" y="3652043"/>
            <a:ext cx="42672" cy="1011936"/>
          </a:xfrm>
          <a:custGeom>
            <a:avLst/>
            <a:gdLst>
              <a:gd name="connsiteX0" fmla="*/ 30480 w 42672"/>
              <a:gd name="connsiteY0" fmla="*/ 0 h 1011936"/>
              <a:gd name="connsiteX1" fmla="*/ 18288 w 42672"/>
              <a:gd name="connsiteY1" fmla="*/ 30480 h 1011936"/>
              <a:gd name="connsiteX2" fmla="*/ 12192 w 42672"/>
              <a:gd name="connsiteY2" fmla="*/ 48768 h 1011936"/>
              <a:gd name="connsiteX3" fmla="*/ 0 w 42672"/>
              <a:gd name="connsiteY3" fmla="*/ 67056 h 1011936"/>
              <a:gd name="connsiteX4" fmla="*/ 12192 w 42672"/>
              <a:gd name="connsiteY4" fmla="*/ 128016 h 1011936"/>
              <a:gd name="connsiteX5" fmla="*/ 30480 w 42672"/>
              <a:gd name="connsiteY5" fmla="*/ 146304 h 1011936"/>
              <a:gd name="connsiteX6" fmla="*/ 42672 w 42672"/>
              <a:gd name="connsiteY6" fmla="*/ 164592 h 1011936"/>
              <a:gd name="connsiteX7" fmla="*/ 30480 w 42672"/>
              <a:gd name="connsiteY7" fmla="*/ 213360 h 1011936"/>
              <a:gd name="connsiteX8" fmla="*/ 12192 w 42672"/>
              <a:gd name="connsiteY8" fmla="*/ 225552 h 1011936"/>
              <a:gd name="connsiteX9" fmla="*/ 30480 w 42672"/>
              <a:gd name="connsiteY9" fmla="*/ 304800 h 1011936"/>
              <a:gd name="connsiteX10" fmla="*/ 36576 w 42672"/>
              <a:gd name="connsiteY10" fmla="*/ 323088 h 1011936"/>
              <a:gd name="connsiteX11" fmla="*/ 30480 w 42672"/>
              <a:gd name="connsiteY11" fmla="*/ 426720 h 1011936"/>
              <a:gd name="connsiteX12" fmla="*/ 18288 w 42672"/>
              <a:gd name="connsiteY12" fmla="*/ 463296 h 1011936"/>
              <a:gd name="connsiteX13" fmla="*/ 12192 w 42672"/>
              <a:gd name="connsiteY13" fmla="*/ 481584 h 1011936"/>
              <a:gd name="connsiteX14" fmla="*/ 30480 w 42672"/>
              <a:gd name="connsiteY14" fmla="*/ 542544 h 1011936"/>
              <a:gd name="connsiteX15" fmla="*/ 36576 w 42672"/>
              <a:gd name="connsiteY15" fmla="*/ 560832 h 1011936"/>
              <a:gd name="connsiteX16" fmla="*/ 42672 w 42672"/>
              <a:gd name="connsiteY16" fmla="*/ 579120 h 1011936"/>
              <a:gd name="connsiteX17" fmla="*/ 30480 w 42672"/>
              <a:gd name="connsiteY17" fmla="*/ 627888 h 1011936"/>
              <a:gd name="connsiteX18" fmla="*/ 24384 w 42672"/>
              <a:gd name="connsiteY18" fmla="*/ 652272 h 1011936"/>
              <a:gd name="connsiteX19" fmla="*/ 12192 w 42672"/>
              <a:gd name="connsiteY19" fmla="*/ 670560 h 1011936"/>
              <a:gd name="connsiteX20" fmla="*/ 0 w 42672"/>
              <a:gd name="connsiteY20" fmla="*/ 707136 h 1011936"/>
              <a:gd name="connsiteX21" fmla="*/ 12192 w 42672"/>
              <a:gd name="connsiteY21" fmla="*/ 762000 h 1011936"/>
              <a:gd name="connsiteX22" fmla="*/ 18288 w 42672"/>
              <a:gd name="connsiteY22" fmla="*/ 780288 h 1011936"/>
              <a:gd name="connsiteX23" fmla="*/ 24384 w 42672"/>
              <a:gd name="connsiteY23" fmla="*/ 1011936 h 101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672" h="1011936">
                <a:moveTo>
                  <a:pt x="30480" y="0"/>
                </a:moveTo>
                <a:cubicBezTo>
                  <a:pt x="26416" y="10160"/>
                  <a:pt x="22130" y="20234"/>
                  <a:pt x="18288" y="30480"/>
                </a:cubicBezTo>
                <a:cubicBezTo>
                  <a:pt x="16032" y="36497"/>
                  <a:pt x="15066" y="43021"/>
                  <a:pt x="12192" y="48768"/>
                </a:cubicBezTo>
                <a:cubicBezTo>
                  <a:pt x="8915" y="55321"/>
                  <a:pt x="4064" y="60960"/>
                  <a:pt x="0" y="67056"/>
                </a:cubicBezTo>
                <a:cubicBezTo>
                  <a:pt x="516" y="70670"/>
                  <a:pt x="4454" y="116409"/>
                  <a:pt x="12192" y="128016"/>
                </a:cubicBezTo>
                <a:cubicBezTo>
                  <a:pt x="16974" y="135189"/>
                  <a:pt x="24961" y="139681"/>
                  <a:pt x="30480" y="146304"/>
                </a:cubicBezTo>
                <a:cubicBezTo>
                  <a:pt x="35170" y="151932"/>
                  <a:pt x="38608" y="158496"/>
                  <a:pt x="42672" y="164592"/>
                </a:cubicBezTo>
                <a:cubicBezTo>
                  <a:pt x="42368" y="166110"/>
                  <a:pt x="35479" y="207112"/>
                  <a:pt x="30480" y="213360"/>
                </a:cubicBezTo>
                <a:cubicBezTo>
                  <a:pt x="25903" y="219081"/>
                  <a:pt x="18288" y="221488"/>
                  <a:pt x="12192" y="225552"/>
                </a:cubicBezTo>
                <a:cubicBezTo>
                  <a:pt x="20105" y="280946"/>
                  <a:pt x="13744" y="254593"/>
                  <a:pt x="30480" y="304800"/>
                </a:cubicBezTo>
                <a:lnTo>
                  <a:pt x="36576" y="323088"/>
                </a:lnTo>
                <a:cubicBezTo>
                  <a:pt x="34544" y="357632"/>
                  <a:pt x="34956" y="392407"/>
                  <a:pt x="30480" y="426720"/>
                </a:cubicBezTo>
                <a:cubicBezTo>
                  <a:pt x="28818" y="439464"/>
                  <a:pt x="22352" y="451104"/>
                  <a:pt x="18288" y="463296"/>
                </a:cubicBezTo>
                <a:lnTo>
                  <a:pt x="12192" y="481584"/>
                </a:lnTo>
                <a:cubicBezTo>
                  <a:pt x="21405" y="518436"/>
                  <a:pt x="15639" y="498020"/>
                  <a:pt x="30480" y="542544"/>
                </a:cubicBezTo>
                <a:lnTo>
                  <a:pt x="36576" y="560832"/>
                </a:lnTo>
                <a:lnTo>
                  <a:pt x="42672" y="579120"/>
                </a:lnTo>
                <a:cubicBezTo>
                  <a:pt x="30278" y="641089"/>
                  <a:pt x="42977" y="584150"/>
                  <a:pt x="30480" y="627888"/>
                </a:cubicBezTo>
                <a:cubicBezTo>
                  <a:pt x="28178" y="635944"/>
                  <a:pt x="27684" y="644571"/>
                  <a:pt x="24384" y="652272"/>
                </a:cubicBezTo>
                <a:cubicBezTo>
                  <a:pt x="21498" y="659006"/>
                  <a:pt x="15168" y="663865"/>
                  <a:pt x="12192" y="670560"/>
                </a:cubicBezTo>
                <a:cubicBezTo>
                  <a:pt x="6973" y="682304"/>
                  <a:pt x="0" y="707136"/>
                  <a:pt x="0" y="707136"/>
                </a:cubicBezTo>
                <a:cubicBezTo>
                  <a:pt x="4190" y="728087"/>
                  <a:pt x="6453" y="741912"/>
                  <a:pt x="12192" y="762000"/>
                </a:cubicBezTo>
                <a:cubicBezTo>
                  <a:pt x="13957" y="768179"/>
                  <a:pt x="16256" y="774192"/>
                  <a:pt x="18288" y="780288"/>
                </a:cubicBezTo>
                <a:cubicBezTo>
                  <a:pt x="26211" y="938738"/>
                  <a:pt x="24384" y="861517"/>
                  <a:pt x="24384" y="1011936"/>
                </a:cubicBezTo>
              </a:path>
            </a:pathLst>
          </a:custGeom>
          <a:ln w="57150">
            <a:solidFill>
              <a:srgbClr val="00B0F0"/>
            </a:solidFill>
          </a:ln>
          <a:effectLst>
            <a:glow rad="127000">
              <a:srgbClr val="FF00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11465349" y="4869160"/>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1</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5" name="Rectangle 14"/>
          <p:cNvSpPr/>
          <p:nvPr/>
        </p:nvSpPr>
        <p:spPr>
          <a:xfrm>
            <a:off x="2255369" y="-33774"/>
            <a:ext cx="9618158" cy="132343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dirty="0" smtClean="0">
                <a:ln w="1905">
                  <a:solidFill>
                    <a:schemeClr val="accent2">
                      <a:lumMod val="50000"/>
                    </a:schemeClr>
                  </a:solidFill>
                </a:ln>
                <a:solidFill>
                  <a:srgbClr val="D60093"/>
                </a:solidFill>
                <a:effectLst>
                  <a:glow rad="127000">
                    <a:srgbClr val="FFFFCC"/>
                  </a:glow>
                  <a:innerShdw blurRad="69850" dist="43180" dir="5400000">
                    <a:srgbClr val="000000">
                      <a:alpha val="65000"/>
                    </a:srgbClr>
                  </a:innerShdw>
                </a:effectLst>
                <a:latin typeface="Rockwell" pitchFamily="18" charset="0"/>
              </a:rPr>
              <a:t>Some say the </a:t>
            </a:r>
            <a:r>
              <a:rPr lang="en-US" sz="40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Pentecost count</a:t>
            </a:r>
            <a:r>
              <a:rPr lang="en-US" sz="4000" b="1" dirty="0" smtClean="0">
                <a:ln w="1905">
                  <a:solidFill>
                    <a:schemeClr val="accent2">
                      <a:lumMod val="50000"/>
                    </a:schemeClr>
                  </a:solidFill>
                </a:ln>
                <a:solidFill>
                  <a:srgbClr val="D60093"/>
                </a:solidFill>
                <a:effectLst>
                  <a:glow rad="127000">
                    <a:srgbClr val="FFFFCC"/>
                  </a:glow>
                  <a:innerShdw blurRad="69850" dist="43180" dir="5400000">
                    <a:srgbClr val="000000">
                      <a:alpha val="65000"/>
                    </a:srgbClr>
                  </a:innerShdw>
                </a:effectLst>
                <a:latin typeface="Rockwell" pitchFamily="18" charset="0"/>
              </a:rPr>
              <a:t> </a:t>
            </a:r>
            <a:br>
              <a:rPr lang="en-US" sz="4000" b="1" dirty="0" smtClean="0">
                <a:ln w="1905">
                  <a:solidFill>
                    <a:schemeClr val="accent2">
                      <a:lumMod val="50000"/>
                    </a:schemeClr>
                  </a:solidFill>
                </a:ln>
                <a:solidFill>
                  <a:srgbClr val="D60093"/>
                </a:solidFill>
                <a:effectLst>
                  <a:glow rad="127000">
                    <a:srgbClr val="FFFFCC"/>
                  </a:glow>
                  <a:innerShdw blurRad="69850" dist="43180" dir="5400000">
                    <a:srgbClr val="000000">
                      <a:alpha val="65000"/>
                    </a:srgbClr>
                  </a:innerShdw>
                </a:effectLst>
                <a:latin typeface="Rockwell" pitchFamily="18" charset="0"/>
              </a:rPr>
            </a:br>
            <a:r>
              <a:rPr lang="en-US" sz="4000" b="1" dirty="0" smtClean="0">
                <a:ln w="1905">
                  <a:solidFill>
                    <a:srgbClr val="5D2D2D"/>
                  </a:solidFill>
                </a:ln>
                <a:solidFill>
                  <a:srgbClr val="D60093"/>
                </a:solidFill>
                <a:effectLst>
                  <a:glow rad="127000">
                    <a:srgbClr val="FFFFCC"/>
                  </a:glow>
                  <a:innerShdw blurRad="69850" dist="43180" dir="5400000">
                    <a:srgbClr val="000000">
                      <a:alpha val="65000"/>
                    </a:srgbClr>
                  </a:innerShdw>
                </a:effectLst>
                <a:latin typeface="Rockwell" pitchFamily="18" charset="0"/>
              </a:rPr>
              <a:t>extends to</a:t>
            </a:r>
            <a:r>
              <a:rPr lang="en-US" sz="40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 99 days ~ </a:t>
            </a:r>
            <a:r>
              <a:rPr lang="en-US" sz="4000" b="1" dirty="0" smtClean="0">
                <a:ln w="1905">
                  <a:solidFill>
                    <a:schemeClr val="accent2">
                      <a:lumMod val="50000"/>
                    </a:schemeClr>
                  </a:solidFill>
                </a:ln>
                <a:solidFill>
                  <a:srgbClr val="D60093"/>
                </a:solidFill>
                <a:effectLst>
                  <a:glow rad="127000">
                    <a:srgbClr val="FFFFCC"/>
                  </a:glow>
                  <a:innerShdw blurRad="69850" dist="43180" dir="5400000">
                    <a:srgbClr val="000000">
                      <a:alpha val="65000"/>
                    </a:srgbClr>
                  </a:innerShdw>
                </a:effectLst>
                <a:latin typeface="Rockwell" pitchFamily="18" charset="0"/>
              </a:rPr>
              <a:t>not </a:t>
            </a:r>
            <a:r>
              <a:rPr lang="en-US" sz="4000" b="1" dirty="0" smtClean="0">
                <a:ln w="1905">
                  <a:solidFill>
                    <a:schemeClr val="accent2">
                      <a:lumMod val="50000"/>
                    </a:schemeClr>
                  </a:solidFill>
                </a:ln>
                <a:solidFill>
                  <a:srgbClr val="00B0F0"/>
                </a:solidFill>
                <a:effectLst>
                  <a:glow rad="127000">
                    <a:srgbClr val="FFFFCC"/>
                  </a:glow>
                  <a:innerShdw blurRad="69850" dist="43180" dir="5400000">
                    <a:srgbClr val="000000">
                      <a:alpha val="65000"/>
                    </a:srgbClr>
                  </a:innerShdw>
                </a:effectLst>
                <a:latin typeface="Rockwell" pitchFamily="18" charset="0"/>
              </a:rPr>
              <a:t>50 days!</a:t>
            </a:r>
            <a:endParaRPr lang="en-US" sz="4000" b="1" cap="none" spc="0" dirty="0">
              <a:ln w="1905">
                <a:solidFill>
                  <a:schemeClr val="accent2">
                    <a:lumMod val="50000"/>
                  </a:schemeClr>
                </a:solidFill>
              </a:ln>
              <a:solidFill>
                <a:schemeClr val="accent2">
                  <a:lumMod val="60000"/>
                  <a:lumOff val="40000"/>
                </a:schemeClr>
              </a:solidFill>
              <a:effectLst>
                <a:glow rad="127000">
                  <a:srgbClr val="FFFFCC"/>
                </a:glow>
                <a:innerShdw blurRad="69850" dist="43180" dir="5400000">
                  <a:srgbClr val="000000">
                    <a:alpha val="65000"/>
                  </a:srgbClr>
                </a:innerShdw>
              </a:effectLst>
              <a:latin typeface="Rockwell" pitchFamily="18" charset="0"/>
            </a:endParaRPr>
          </a:p>
        </p:txBody>
      </p:sp>
      <p:sp>
        <p:nvSpPr>
          <p:cNvPr id="16" name="Rectangle 15"/>
          <p:cNvSpPr/>
          <p:nvPr/>
        </p:nvSpPr>
        <p:spPr>
          <a:xfrm>
            <a:off x="2061964" y="6146461"/>
            <a:ext cx="9811798" cy="707886"/>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dirty="0" smtClean="0">
                <a:ln w="1905">
                  <a:solidFill>
                    <a:schemeClr val="accent2">
                      <a:lumMod val="50000"/>
                    </a:schemeClr>
                  </a:solidFill>
                </a:ln>
                <a:solidFill>
                  <a:srgbClr val="D60093"/>
                </a:solidFill>
                <a:effectLst>
                  <a:innerShdw blurRad="69850" dist="43180" dir="5400000">
                    <a:srgbClr val="000000">
                      <a:alpha val="65000"/>
                    </a:srgbClr>
                  </a:innerShdw>
                </a:effectLst>
                <a:latin typeface="Rockwell" pitchFamily="18" charset="0"/>
              </a:rPr>
              <a:t> </a:t>
            </a:r>
            <a:r>
              <a:rPr lang="en-US" sz="4000" b="1" dirty="0" smtClean="0">
                <a:ln w="1905">
                  <a:solidFill>
                    <a:srgbClr val="5D2D2D"/>
                  </a:solidFill>
                </a:ln>
                <a:solidFill>
                  <a:srgbClr val="FF9933"/>
                </a:solidFill>
                <a:effectLst>
                  <a:glow rad="101600">
                    <a:srgbClr val="5D2D2D">
                      <a:alpha val="88000"/>
                    </a:srgbClr>
                  </a:glow>
                  <a:innerShdw blurRad="69850" dist="43180" dir="5400000">
                    <a:srgbClr val="000000">
                      <a:alpha val="65000"/>
                    </a:srgbClr>
                  </a:innerShdw>
                </a:effectLst>
                <a:latin typeface="Rockwell" pitchFamily="18" charset="0"/>
              </a:rPr>
              <a:t>Where will this “</a:t>
            </a:r>
            <a:r>
              <a:rPr lang="en-US" sz="4000" b="1" dirty="0" smtClean="0">
                <a:ln w="1905">
                  <a:solidFill>
                    <a:srgbClr val="5D2D2D"/>
                  </a:solidFill>
                </a:ln>
                <a:solidFill>
                  <a:srgbClr val="CC00CC"/>
                </a:solidFill>
                <a:effectLst>
                  <a:glow rad="101600">
                    <a:srgbClr val="00FFCC">
                      <a:alpha val="88000"/>
                    </a:srgbClr>
                  </a:glow>
                  <a:innerShdw blurRad="69850" dist="43180" dir="5400000">
                    <a:srgbClr val="000000">
                      <a:alpha val="65000"/>
                    </a:srgbClr>
                  </a:innerShdw>
                </a:effectLst>
                <a:latin typeface="Rockwell" pitchFamily="18" charset="0"/>
              </a:rPr>
              <a:t>99</a:t>
            </a:r>
            <a:r>
              <a:rPr lang="en-US" sz="4000" b="1" dirty="0" smtClean="0">
                <a:ln w="1905">
                  <a:solidFill>
                    <a:srgbClr val="5D2D2D"/>
                  </a:solidFill>
                </a:ln>
                <a:solidFill>
                  <a:srgbClr val="FF9933"/>
                </a:solidFill>
                <a:effectLst>
                  <a:glow rad="101600">
                    <a:srgbClr val="5D2D2D">
                      <a:alpha val="88000"/>
                    </a:srgbClr>
                  </a:glow>
                  <a:innerShdw blurRad="69850" dist="43180" dir="5400000">
                    <a:srgbClr val="000000">
                      <a:alpha val="65000"/>
                    </a:srgbClr>
                  </a:innerShdw>
                </a:effectLst>
                <a:latin typeface="Rockwell" pitchFamily="18" charset="0"/>
              </a:rPr>
              <a:t>” teaching lead to? </a:t>
            </a:r>
            <a:endParaRPr lang="en-US" sz="4000" b="1" cap="none" spc="0" dirty="0">
              <a:ln w="1905">
                <a:solidFill>
                  <a:schemeClr val="accent2">
                    <a:lumMod val="50000"/>
                  </a:schemeClr>
                </a:solidFill>
              </a:ln>
              <a:solidFill>
                <a:schemeClr val="accent2">
                  <a:lumMod val="60000"/>
                  <a:lumOff val="40000"/>
                </a:schemeClr>
              </a:solidFill>
              <a:effectLst>
                <a:glow rad="101600">
                  <a:srgbClr val="5D2D2D">
                    <a:alpha val="88000"/>
                  </a:srgbClr>
                </a:glow>
                <a:innerShdw blurRad="69850" dist="43180" dir="5400000">
                  <a:srgbClr val="000000">
                    <a:alpha val="65000"/>
                  </a:srgbClr>
                </a:innerShdw>
              </a:effectLst>
              <a:latin typeface="Rockwell" pitchFamily="18" charset="0"/>
            </a:endParaRPr>
          </a:p>
        </p:txBody>
      </p:sp>
      <p:pic>
        <p:nvPicPr>
          <p:cNvPr id="17" name="Picture 3" descr="C:\Users\Rae\Desktop\Passover banner edit.png"/>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909836" y="803584"/>
            <a:ext cx="1584176" cy="9346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8" name="Picture 2" descr="C:\Users\Rae\Desktop\Passover flower them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845" y="1929392"/>
            <a:ext cx="1098087" cy="220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225735" y="980728"/>
            <a:ext cx="540085" cy="2676870"/>
          </a:xfrm>
          <a:prstGeom prst="roundRect">
            <a:avLst/>
          </a:prstGeom>
          <a:solidFill>
            <a:srgbClr val="F4A77C"/>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5D2D2D"/>
                  </a:solidFill>
                </a:ln>
                <a:solidFill>
                  <a:srgbClr val="5D2D2D"/>
                </a:solidFill>
                <a:latin typeface="Arial Rounded MT Bold" pitchFamily="34" charset="0"/>
              </a:rPr>
              <a:t>COMPARE</a:t>
            </a:r>
            <a:endParaRPr lang="en-CA" sz="2400" dirty="0">
              <a:ln w="28575">
                <a:solidFill>
                  <a:srgbClr val="5D2D2D"/>
                </a:solidFill>
              </a:ln>
              <a:solidFill>
                <a:srgbClr val="5D2D2D"/>
              </a:solidFill>
              <a:latin typeface="Arial Rounded MT Bold" pitchFamily="34" charset="0"/>
            </a:endParaRPr>
          </a:p>
        </p:txBody>
      </p:sp>
      <p:sp>
        <p:nvSpPr>
          <p:cNvPr id="7" name="TextBox 6"/>
          <p:cNvSpPr txBox="1"/>
          <p:nvPr/>
        </p:nvSpPr>
        <p:spPr>
          <a:xfrm>
            <a:off x="17590" y="4293096"/>
            <a:ext cx="2332406" cy="2419124"/>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2400" b="1" dirty="0" smtClean="0">
                <a:effectLst>
                  <a:glow rad="88900">
                    <a:srgbClr val="FFFFCC"/>
                  </a:glow>
                </a:effectLst>
                <a:latin typeface="Comic Sans MS" pitchFamily="66" charset="0"/>
              </a:rPr>
              <a:t>Keep in mind: </a:t>
            </a:r>
          </a:p>
          <a:p>
            <a:pPr algn="ctr">
              <a:lnSpc>
                <a:spcPct val="90000"/>
              </a:lnSpc>
            </a:pPr>
            <a:r>
              <a:rPr lang="en-US" sz="2400" b="1" dirty="0" smtClean="0">
                <a:effectLst>
                  <a:glow rad="88900">
                    <a:srgbClr val="FFFFCC"/>
                  </a:glow>
                </a:effectLst>
                <a:latin typeface="Comic Sans MS" pitchFamily="66" charset="0"/>
              </a:rPr>
              <a:t>some counterfeit Wave Sheaf Omer Counts begin on </a:t>
            </a:r>
            <a:br>
              <a:rPr lang="en-US" sz="2400" b="1" dirty="0" smtClean="0">
                <a:effectLst>
                  <a:glow rad="88900">
                    <a:srgbClr val="FFFFCC"/>
                  </a:glow>
                </a:effectLst>
                <a:latin typeface="Comic Sans MS" pitchFamily="66" charset="0"/>
              </a:rPr>
            </a:br>
            <a:r>
              <a:rPr lang="en-US" sz="2400" b="1" dirty="0" smtClean="0">
                <a:effectLst>
                  <a:glow rad="88900">
                    <a:srgbClr val="FFFFCC"/>
                  </a:glow>
                </a:effectLst>
                <a:latin typeface="Comic Sans MS" pitchFamily="66" charset="0"/>
              </a:rPr>
              <a:t>Abib 16.</a:t>
            </a:r>
            <a:endParaRPr lang="en-US" sz="2400" b="1" dirty="0">
              <a:effectLst>
                <a:glow rad="88900">
                  <a:srgbClr val="FFFFCC"/>
                </a:glow>
              </a:effectLst>
              <a:latin typeface="Comic Sans MS" pitchFamily="66" charset="0"/>
            </a:endParaRPr>
          </a:p>
        </p:txBody>
      </p:sp>
    </p:spTree>
    <p:extLst>
      <p:ext uri="{BB962C8B-B14F-4D97-AF65-F5344CB8AC3E}">
        <p14:creationId xmlns:p14="http://schemas.microsoft.com/office/powerpoint/2010/main" val="276598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9" grpId="0" animBg="1"/>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200"/>
            </a:gs>
            <a:gs pos="45000">
              <a:srgbClr val="FF7A00"/>
            </a:gs>
            <a:gs pos="70000">
              <a:srgbClr val="FF0300"/>
            </a:gs>
            <a:gs pos="100000">
              <a:srgbClr val="4D0808"/>
            </a:gs>
          </a:gsLst>
          <a:lin ang="16200000" scaled="1"/>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2116021654"/>
              </p:ext>
            </p:extLst>
          </p:nvPr>
        </p:nvGraphicFramePr>
        <p:xfrm>
          <a:off x="2043949" y="1496784"/>
          <a:ext cx="9505054" cy="466852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w="77470" h="12700" prst="softRound"/>
                      <a:lightRig rig="flood" dir="t"/>
                    </a:cell3D>
                    <a:solidFill>
                      <a:schemeClr val="accent1">
                        <a:lumMod val="60000"/>
                        <a:lumOff val="40000"/>
                        <a:alpha val="40000"/>
                      </a:schemeClr>
                    </a:solidFill>
                  </a:tcPr>
                </a:tc>
              </a:tr>
              <a:tr h="370840">
                <a:tc>
                  <a:txBody>
                    <a:bodyPr/>
                    <a:lstStyle/>
                    <a:p>
                      <a:pPr algn="l"/>
                      <a:r>
                        <a:rPr lang="en-US" sz="1600" b="1" dirty="0" smtClean="0">
                          <a:solidFill>
                            <a:schemeClr val="tx1"/>
                          </a:solidFill>
                          <a:latin typeface="Comic Sans MS" pitchFamily="66" charset="0"/>
                        </a:rPr>
                        <a:t>26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#8</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600" b="1" dirty="0" smtClean="0">
                          <a:solidFill>
                            <a:schemeClr val="tx1"/>
                          </a:solidFill>
                          <a:latin typeface="Comic Sans MS" pitchFamily="66" charset="0"/>
                        </a:rPr>
                        <a:t>27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#9</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600" b="1" dirty="0" smtClean="0">
                          <a:solidFill>
                            <a:schemeClr val="tx1"/>
                          </a:solidFill>
                          <a:latin typeface="Comic Sans MS" pitchFamily="66" charset="0"/>
                        </a:rPr>
                        <a:t>28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#10</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600" b="1" dirty="0" smtClean="0">
                          <a:solidFill>
                            <a:schemeClr val="tx1"/>
                          </a:solidFill>
                          <a:latin typeface="Comic Sans MS" pitchFamily="66" charset="0"/>
                        </a:rPr>
                        <a:t>29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#11</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600" b="1" dirty="0" smtClean="0">
                          <a:solidFill>
                            <a:schemeClr val="tx1"/>
                          </a:solidFill>
                          <a:latin typeface="Comic Sans MS" pitchFamily="66" charset="0"/>
                        </a:rPr>
                        <a:t>30 </a:t>
                      </a:r>
                      <a:endParaRPr lang="en-US" sz="1200" b="1" dirty="0" smtClean="0">
                        <a:solidFill>
                          <a:schemeClr val="tx1"/>
                        </a:solidFill>
                        <a:latin typeface="Comic Sans MS" pitchFamily="66" charset="0"/>
                      </a:endParaRPr>
                    </a:p>
                    <a:p>
                      <a:pPr algn="l"/>
                      <a:endParaRPr lang="en-US" sz="1100" b="1" dirty="0" smtClean="0">
                        <a:solidFill>
                          <a:srgbClr val="5D2D2D"/>
                        </a:solidFill>
                        <a:latin typeface="Comic Sans MS" pitchFamily="66" charset="0"/>
                      </a:endParaRPr>
                    </a:p>
                    <a:p>
                      <a:pPr algn="ctr"/>
                      <a:r>
                        <a:rPr lang="en-US" sz="12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#12</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sz="1400" b="1" dirty="0" smtClean="0">
                          <a:solidFill>
                            <a:schemeClr val="tx1"/>
                          </a:solidFill>
                          <a:latin typeface="Comic Sans MS" pitchFamily="66" charset="0"/>
                        </a:rPr>
                        <a:t>1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#13</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#14</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400" b="1" dirty="0" smtClean="0">
                          <a:solidFill>
                            <a:schemeClr val="tx1"/>
                          </a:solidFill>
                          <a:latin typeface="Comic Sans MS" pitchFamily="66" charset="0"/>
                        </a:rPr>
                        <a:t>3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#15</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4</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#16</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5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#17</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6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#18</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7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#19</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8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#20</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9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#21</a:t>
                      </a:r>
                      <a:endParaRPr lang="en-US" sz="1400" b="1" dirty="0" smtClean="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400" b="1" dirty="0" smtClean="0">
                          <a:solidFill>
                            <a:schemeClr val="tx1"/>
                          </a:solidFill>
                          <a:latin typeface="Comic Sans MS" pitchFamily="66" charset="0"/>
                        </a:rPr>
                        <a:t>10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#22</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11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#23</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12</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#24</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13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#25</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14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#26</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15   </a:t>
                      </a:r>
                      <a:r>
                        <a:rPr lang="en-US" sz="1400" b="1" dirty="0" smtClean="0">
                          <a:ln>
                            <a:solidFill>
                              <a:srgbClr val="5D2D2D"/>
                            </a:solidFill>
                          </a:ln>
                          <a:solidFill>
                            <a:srgbClr val="5D2D2D"/>
                          </a:solidFill>
                          <a:effectLst>
                            <a:glow rad="127000">
                              <a:srgbClr val="FFFFCC"/>
                            </a:glow>
                          </a:effectLst>
                          <a:latin typeface="Comic Sans MS" pitchFamily="66" charset="0"/>
                        </a:rPr>
                        <a:t>Sin</a:t>
                      </a:r>
                      <a:br>
                        <a:rPr lang="en-US" sz="1400" b="1" dirty="0" smtClean="0">
                          <a:ln>
                            <a:solidFill>
                              <a:srgbClr val="5D2D2D"/>
                            </a:solidFill>
                          </a:ln>
                          <a:solidFill>
                            <a:srgbClr val="5D2D2D"/>
                          </a:solidFill>
                          <a:effectLst>
                            <a:glow rad="127000">
                              <a:srgbClr val="FFFFCC"/>
                            </a:glow>
                          </a:effectLst>
                          <a:latin typeface="Comic Sans MS" pitchFamily="66" charset="0"/>
                        </a:rPr>
                      </a:br>
                      <a:r>
                        <a:rPr lang="en-US" sz="1400" b="1" dirty="0" smtClean="0">
                          <a:ln>
                            <a:solidFill>
                              <a:srgbClr val="5D2D2D"/>
                            </a:solidFill>
                          </a:ln>
                          <a:solidFill>
                            <a:srgbClr val="5D2D2D"/>
                          </a:solidFill>
                          <a:effectLst>
                            <a:glow rad="127000">
                              <a:srgbClr val="FFFFCC"/>
                            </a:glow>
                          </a:effectLst>
                          <a:latin typeface="Comic Sans MS" pitchFamily="66" charset="0"/>
                        </a:rPr>
                        <a:t>  Wilderness</a:t>
                      </a:r>
                    </a:p>
                    <a:p>
                      <a:pPr algn="l"/>
                      <a:r>
                        <a:rPr lang="en-US" sz="1400" b="1" dirty="0" smtClean="0">
                          <a:solidFill>
                            <a:schemeClr val="accent2">
                              <a:lumMod val="50000"/>
                            </a:schemeClr>
                          </a:solidFill>
                          <a:effectLst>
                            <a:glow rad="127000">
                              <a:srgbClr val="FFFF00"/>
                            </a:glow>
                          </a:effectLst>
                          <a:latin typeface="Comic Sans MS" pitchFamily="66" charset="0"/>
                        </a:rPr>
                        <a:t>     #27</a:t>
                      </a:r>
                      <a:endParaRPr lang="en-US" sz="1400" b="1" dirty="0">
                        <a:solidFill>
                          <a:schemeClr val="tx1"/>
                        </a:solidFill>
                        <a:effectLst>
                          <a:glow rad="127000">
                            <a:srgbClr val="FFFF00"/>
                          </a:glow>
                        </a:effectLst>
                        <a:latin typeface="Comic Sans MS" pitchFamily="66" charset="0"/>
                      </a:endParaRPr>
                    </a:p>
                  </a:txBody>
                  <a:tcPr>
                    <a:cell3D prstMaterial="dkEdge">
                      <a:bevel prst="relaxedInset"/>
                      <a:lightRig rig="flood" dir="t"/>
                    </a:cell3D>
                    <a:solidFill>
                      <a:srgbClr val="F4A77C"/>
                    </a:solidFill>
                  </a:tcPr>
                </a:tc>
                <a:tc>
                  <a:txBody>
                    <a:bodyPr/>
                    <a:lstStyle/>
                    <a:p>
                      <a:pPr algn="l"/>
                      <a:r>
                        <a:rPr lang="en-US" sz="1400" b="1" dirty="0" smtClean="0">
                          <a:solidFill>
                            <a:schemeClr val="tx1"/>
                          </a:solidFill>
                          <a:latin typeface="Comic Sans MS" pitchFamily="66" charset="0"/>
                        </a:rPr>
                        <a:t>16 </a:t>
                      </a:r>
                      <a:r>
                        <a:rPr lang="en-US" sz="1400" b="1" dirty="0" smtClean="0">
                          <a:ln>
                            <a:solidFill>
                              <a:srgbClr val="002060"/>
                            </a:solidFill>
                          </a:ln>
                          <a:solidFill>
                            <a:srgbClr val="FF0000"/>
                          </a:solidFill>
                          <a:effectLst>
                            <a:glow rad="127000">
                              <a:srgbClr val="FFFFCC"/>
                            </a:glow>
                          </a:effectLst>
                          <a:latin typeface="Comic Sans MS" pitchFamily="66" charset="0"/>
                        </a:rPr>
                        <a:t>Murmuring</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#28</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400" b="1" dirty="0" smtClean="0">
                          <a:solidFill>
                            <a:schemeClr val="tx1"/>
                          </a:solidFill>
                          <a:latin typeface="Comic Sans MS" pitchFamily="66" charset="0"/>
                        </a:rPr>
                        <a:t>17 </a:t>
                      </a:r>
                      <a:r>
                        <a:rPr lang="en-US" sz="1400" b="1" dirty="0" smtClean="0">
                          <a:solidFill>
                            <a:srgbClr val="5D2D2D"/>
                          </a:solidFill>
                          <a:latin typeface="Comic Sans MS" pitchFamily="66" charset="0"/>
                        </a:rPr>
                        <a:t> 1</a:t>
                      </a:r>
                      <a:r>
                        <a:rPr lang="en-US" sz="1400" b="1" baseline="30000" dirty="0" smtClean="0">
                          <a:solidFill>
                            <a:srgbClr val="5D2D2D"/>
                          </a:solidFill>
                          <a:latin typeface="Comic Sans MS" pitchFamily="66" charset="0"/>
                        </a:rPr>
                        <a:t>st</a:t>
                      </a:r>
                      <a:r>
                        <a:rPr lang="en-US" sz="1400" b="1" dirty="0" smtClean="0">
                          <a:solidFill>
                            <a:srgbClr val="5D2D2D"/>
                          </a:solidFill>
                          <a:latin typeface="Comic Sans MS" pitchFamily="66" charset="0"/>
                        </a:rPr>
                        <a:t> 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#29</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Comic Sans MS" pitchFamily="66" charset="0"/>
                        </a:rPr>
                        <a:t>18 </a:t>
                      </a:r>
                      <a:r>
                        <a:rPr lang="en-US" sz="1400" b="1" dirty="0" smtClean="0">
                          <a:solidFill>
                            <a:srgbClr val="5D2D2D"/>
                          </a:solidFill>
                          <a:latin typeface="Comic Sans MS" pitchFamily="66" charset="0"/>
                        </a:rPr>
                        <a:t>2</a:t>
                      </a:r>
                      <a:r>
                        <a:rPr lang="en-US" sz="1400" b="1" baseline="30000" dirty="0" smtClean="0">
                          <a:solidFill>
                            <a:srgbClr val="5D2D2D"/>
                          </a:solidFill>
                          <a:latin typeface="Comic Sans MS" pitchFamily="66" charset="0"/>
                        </a:rPr>
                        <a:t>nd</a:t>
                      </a:r>
                      <a:r>
                        <a:rPr lang="en-US" sz="1400" b="1" baseline="0" dirty="0" smtClean="0">
                          <a:solidFill>
                            <a:srgbClr val="5D2D2D"/>
                          </a:solidFill>
                          <a:latin typeface="Comic Sans MS" pitchFamily="66" charset="0"/>
                        </a:rPr>
                        <a:t> </a:t>
                      </a:r>
                      <a:r>
                        <a:rPr lang="en-US" sz="1400" b="1" dirty="0" smtClean="0">
                          <a:solidFill>
                            <a:srgbClr val="5D2D2D"/>
                          </a:solidFill>
                          <a:latin typeface="Comic Sans MS" pitchFamily="66" charset="0"/>
                        </a:rPr>
                        <a:t>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#30</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19 </a:t>
                      </a:r>
                      <a:r>
                        <a:rPr lang="en-US" sz="1400" b="1" dirty="0" smtClean="0">
                          <a:solidFill>
                            <a:srgbClr val="5D2D2D"/>
                          </a:solidFill>
                          <a:latin typeface="Comic Sans MS" pitchFamily="66" charset="0"/>
                        </a:rPr>
                        <a:t>3</a:t>
                      </a:r>
                      <a:r>
                        <a:rPr lang="en-US" sz="1400" b="1" baseline="30000" dirty="0" smtClean="0">
                          <a:solidFill>
                            <a:srgbClr val="5D2D2D"/>
                          </a:solidFill>
                          <a:latin typeface="Comic Sans MS" pitchFamily="66" charset="0"/>
                        </a:rPr>
                        <a:t>rd</a:t>
                      </a:r>
                      <a:r>
                        <a:rPr lang="en-US" sz="1400" b="1" dirty="0" smtClean="0">
                          <a:solidFill>
                            <a:srgbClr val="5D2D2D"/>
                          </a:solidFill>
                          <a:latin typeface="Comic Sans MS" pitchFamily="66" charset="0"/>
                        </a:rPr>
                        <a:t> 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#31</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20 </a:t>
                      </a:r>
                      <a:r>
                        <a:rPr lang="en-US" sz="1400" b="1" dirty="0" smtClean="0">
                          <a:solidFill>
                            <a:srgbClr val="5D2D2D"/>
                          </a:solidFill>
                          <a:latin typeface="Comic Sans MS" pitchFamily="66" charset="0"/>
                        </a:rPr>
                        <a:t>4</a:t>
                      </a:r>
                      <a:r>
                        <a:rPr lang="en-US" sz="1400" b="1" baseline="30000" dirty="0" smtClean="0">
                          <a:solidFill>
                            <a:srgbClr val="5D2D2D"/>
                          </a:solidFill>
                          <a:latin typeface="Comic Sans MS" pitchFamily="66" charset="0"/>
                        </a:rPr>
                        <a:t>th</a:t>
                      </a:r>
                      <a:r>
                        <a:rPr lang="en-US" sz="1400" b="1" baseline="0" dirty="0" smtClean="0">
                          <a:solidFill>
                            <a:srgbClr val="5D2D2D"/>
                          </a:solidFill>
                          <a:latin typeface="Comic Sans MS" pitchFamily="66" charset="0"/>
                        </a:rPr>
                        <a:t> </a:t>
                      </a:r>
                      <a:r>
                        <a:rPr lang="en-US" sz="1400" b="1" dirty="0" smtClean="0">
                          <a:solidFill>
                            <a:srgbClr val="5D2D2D"/>
                          </a:solidFill>
                          <a:latin typeface="Comic Sans MS" pitchFamily="66" charset="0"/>
                        </a:rPr>
                        <a:t>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#32</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21 </a:t>
                      </a:r>
                      <a:r>
                        <a:rPr lang="en-US" sz="1400" b="1" dirty="0" smtClean="0">
                          <a:solidFill>
                            <a:srgbClr val="5D2D2D"/>
                          </a:solidFill>
                          <a:latin typeface="Comic Sans MS" pitchFamily="66" charset="0"/>
                        </a:rPr>
                        <a:t>5</a:t>
                      </a:r>
                      <a:r>
                        <a:rPr lang="en-US" sz="1400" b="1" baseline="30000" dirty="0" smtClean="0">
                          <a:solidFill>
                            <a:srgbClr val="5D2D2D"/>
                          </a:solidFill>
                          <a:latin typeface="Comic Sans MS" pitchFamily="66" charset="0"/>
                        </a:rPr>
                        <a:t>th</a:t>
                      </a:r>
                      <a:r>
                        <a:rPr lang="en-US" sz="1400" b="1" dirty="0" smtClean="0">
                          <a:solidFill>
                            <a:srgbClr val="5D2D2D"/>
                          </a:solidFill>
                          <a:latin typeface="Comic Sans MS" pitchFamily="66" charset="0"/>
                        </a:rPr>
                        <a:t> 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#33</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22 </a:t>
                      </a:r>
                      <a:r>
                        <a:rPr lang="en-US" sz="1400" b="1" dirty="0" smtClean="0">
                          <a:solidFill>
                            <a:srgbClr val="5D2D2D"/>
                          </a:solidFill>
                          <a:latin typeface="Comic Sans MS" pitchFamily="66" charset="0"/>
                        </a:rPr>
                        <a:t>6</a:t>
                      </a:r>
                      <a:r>
                        <a:rPr lang="en-US" sz="1400" b="1" baseline="30000" dirty="0" smtClean="0">
                          <a:solidFill>
                            <a:srgbClr val="5D2D2D"/>
                          </a:solidFill>
                          <a:latin typeface="Comic Sans MS" pitchFamily="66" charset="0"/>
                        </a:rPr>
                        <a:t>th</a:t>
                      </a:r>
                      <a:r>
                        <a:rPr lang="en-US" sz="1400" b="1" dirty="0" smtClean="0">
                          <a:solidFill>
                            <a:srgbClr val="5D2D2D"/>
                          </a:solidFill>
                          <a:latin typeface="Comic Sans MS" pitchFamily="66" charset="0"/>
                        </a:rPr>
                        <a:t> Manna</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Day</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#34</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blipFill>
                      <a:blip r:embed="rId2"/>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Comic Sans MS" pitchFamily="66" charset="0"/>
                        </a:rPr>
                        <a:t>23   </a:t>
                      </a:r>
                      <a:r>
                        <a:rPr lang="en-US" sz="1400" b="1" dirty="0" smtClean="0">
                          <a:ln>
                            <a:solidFill>
                              <a:srgbClr val="F4A77C"/>
                            </a:solidFill>
                          </a:ln>
                          <a:solidFill>
                            <a:srgbClr val="FFFFCC"/>
                          </a:solidFill>
                          <a:latin typeface="Comic Sans MS" pitchFamily="66" charset="0"/>
                        </a:rPr>
                        <a:t>No</a:t>
                      </a:r>
                      <a:br>
                        <a:rPr lang="en-US" sz="1400" b="1" dirty="0" smtClean="0">
                          <a:ln>
                            <a:solidFill>
                              <a:srgbClr val="F4A77C"/>
                            </a:solidFill>
                          </a:ln>
                          <a:solidFill>
                            <a:srgbClr val="FFFFCC"/>
                          </a:solidFill>
                          <a:latin typeface="Comic Sans MS" pitchFamily="66" charset="0"/>
                        </a:rPr>
                      </a:br>
                      <a:r>
                        <a:rPr lang="en-US" sz="1400" b="1" dirty="0" smtClean="0">
                          <a:ln>
                            <a:solidFill>
                              <a:srgbClr val="F4A77C"/>
                            </a:solidFill>
                          </a:ln>
                          <a:solidFill>
                            <a:srgbClr val="FFFFCC"/>
                          </a:solidFill>
                          <a:latin typeface="Comic Sans MS" pitchFamily="66" charset="0"/>
                        </a:rPr>
                        <a:t>    Manna</a:t>
                      </a: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#35</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370840">
                <a:tc>
                  <a:txBody>
                    <a:bodyPr/>
                    <a:lstStyle/>
                    <a:p>
                      <a:pPr algn="l"/>
                      <a:r>
                        <a:rPr lang="en-US" sz="1400" b="1" dirty="0" smtClean="0">
                          <a:solidFill>
                            <a:schemeClr val="tx1"/>
                          </a:solidFill>
                          <a:latin typeface="Comic Sans MS" pitchFamily="66" charset="0"/>
                        </a:rPr>
                        <a:t>24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#36</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25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#37</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26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#38</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27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#39</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28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#40</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29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#41</a:t>
                      </a:r>
                      <a:endParaRPr lang="en-US" sz="1400" b="1" dirty="0">
                        <a:solidFill>
                          <a:schemeClr val="tx1"/>
                        </a:solidFill>
                        <a:effectLst>
                          <a:glow rad="127000">
                            <a:srgbClr val="FFFF00"/>
                          </a:glow>
                        </a:effectLst>
                        <a:latin typeface="Comic Sans MS" pitchFamily="66" charset="0"/>
                      </a:endParaRPr>
                    </a:p>
                  </a:txBody>
                  <a:tcPr>
                    <a:solidFill>
                      <a:srgbClr val="FFFFCC"/>
                    </a:solidFill>
                  </a:tcPr>
                </a:tc>
                <a:tc>
                  <a:txBody>
                    <a:bodyPr/>
                    <a:lstStyle/>
                    <a:p>
                      <a:pPr algn="l"/>
                      <a:r>
                        <a:rPr lang="en-US" sz="1400" b="1" dirty="0" smtClean="0">
                          <a:solidFill>
                            <a:schemeClr val="tx1"/>
                          </a:solidFill>
                          <a:latin typeface="Comic Sans MS" pitchFamily="66" charset="0"/>
                        </a:rPr>
                        <a:t>30 </a:t>
                      </a:r>
                    </a:p>
                    <a:p>
                      <a:pPr algn="l"/>
                      <a:endParaRPr lang="en-US" sz="14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#42</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bl>
          </a:graphicData>
        </a:graphic>
      </p:graphicFrame>
      <p:sp>
        <p:nvSpPr>
          <p:cNvPr id="5" name="Rectangle 4"/>
          <p:cNvSpPr/>
          <p:nvPr/>
        </p:nvSpPr>
        <p:spPr>
          <a:xfrm>
            <a:off x="1988442" y="1434342"/>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2</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nd</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(Quail &amp; Manna)</a:t>
            </a:r>
            <a:endParaRPr lang="en-US" sz="32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3" name="Oval 12"/>
          <p:cNvSpPr/>
          <p:nvPr/>
        </p:nvSpPr>
        <p:spPr>
          <a:xfrm>
            <a:off x="11267467" y="2680019"/>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2</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4" name="Oval 13"/>
          <p:cNvSpPr/>
          <p:nvPr/>
        </p:nvSpPr>
        <p:spPr>
          <a:xfrm>
            <a:off x="11271023" y="3400099"/>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solidFill>
                  <a:schemeClr val="accent2">
                    <a:lumMod val="50000"/>
                  </a:schemeClr>
                </a:solidFill>
                <a:effectLst>
                  <a:glow rad="228600">
                    <a:schemeClr val="accent3">
                      <a:satMod val="175000"/>
                      <a:alpha val="40000"/>
                    </a:schemeClr>
                  </a:glow>
                </a:effectLst>
                <a:latin typeface="Comic Sans MS" pitchFamily="66" charset="0"/>
              </a:rPr>
              <a:t>3</a:t>
            </a:r>
          </a:p>
        </p:txBody>
      </p:sp>
      <p:sp>
        <p:nvSpPr>
          <p:cNvPr id="15" name="Oval 14"/>
          <p:cNvSpPr/>
          <p:nvPr/>
        </p:nvSpPr>
        <p:spPr>
          <a:xfrm>
            <a:off x="11278446" y="4115176"/>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4</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6" name="Oval 15"/>
          <p:cNvSpPr/>
          <p:nvPr/>
        </p:nvSpPr>
        <p:spPr>
          <a:xfrm>
            <a:off x="11278446" y="4840259"/>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5</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7" name="Oval 16"/>
          <p:cNvSpPr/>
          <p:nvPr/>
        </p:nvSpPr>
        <p:spPr>
          <a:xfrm>
            <a:off x="11284170" y="5560339"/>
            <a:ext cx="648073" cy="372614"/>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chemeClr val="accent2">
                    <a:lumMod val="50000"/>
                  </a:schemeClr>
                </a:solidFill>
                <a:effectLst>
                  <a:glow rad="228600">
                    <a:schemeClr val="accent3">
                      <a:satMod val="175000"/>
                      <a:alpha val="40000"/>
                    </a:schemeClr>
                  </a:glow>
                </a:effectLst>
                <a:latin typeface="Comic Sans MS" pitchFamily="66" charset="0"/>
              </a:rPr>
              <a:t>6</a:t>
            </a:r>
            <a:endParaRPr lang="en-CA" sz="2400" b="1" dirty="0">
              <a:solidFill>
                <a:schemeClr val="accent2">
                  <a:lumMod val="50000"/>
                </a:schemeClr>
              </a:solidFill>
              <a:effectLst>
                <a:glow rad="228600">
                  <a:schemeClr val="accent3">
                    <a:satMod val="175000"/>
                    <a:alpha val="40000"/>
                  </a:schemeClr>
                </a:glow>
              </a:effectLst>
              <a:latin typeface="Comic Sans MS" pitchFamily="66" charset="0"/>
            </a:endParaRPr>
          </a:p>
        </p:txBody>
      </p:sp>
      <p:pic>
        <p:nvPicPr>
          <p:cNvPr id="18" name="il_fi" descr="http://api.ning.com/files/fyF8vA6MOxqoNGB6w2UlU5bnhvf9Fn*O1tDlTCBsJIMX6mLmgK4KRASsZ3Bjjtjg*limWS0hw0lP2sXtNMlii-PWrqyJP6xY/quail.jpg"/>
          <p:cNvPicPr/>
          <p:nvPr/>
        </p:nvPicPr>
        <p:blipFill>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35128" y="3599830"/>
            <a:ext cx="1106756" cy="1053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2" descr="C:\Users\Rae\Desktop\ulb.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934" b="83002" l="3250" r="96750"/>
                    </a14:imgEffect>
                  </a14:imgLayer>
                </a14:imgProps>
              </a:ext>
              <a:ext uri="{28A0092B-C50C-407E-A947-70E740481C1C}">
                <a14:useLocalDpi xmlns:a14="http://schemas.microsoft.com/office/drawing/2010/main"/>
              </a:ext>
            </a:extLst>
          </a:blip>
          <a:srcRect/>
          <a:stretch>
            <a:fillRect/>
          </a:stretch>
        </p:blipFill>
        <p:spPr bwMode="auto">
          <a:xfrm>
            <a:off x="932756" y="4705048"/>
            <a:ext cx="1345232" cy="1015650"/>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1993973" y="126163"/>
            <a:ext cx="9618158" cy="132343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dirty="0" smtClean="0">
                <a:ln w="1905">
                  <a:solidFill>
                    <a:schemeClr val="accent2">
                      <a:lumMod val="50000"/>
                    </a:schemeClr>
                  </a:solidFill>
                </a:ln>
                <a:solidFill>
                  <a:srgbClr val="00B0F0"/>
                </a:solidFill>
                <a:effectLst>
                  <a:glow rad="127000">
                    <a:srgbClr val="FFFFCC"/>
                  </a:glow>
                  <a:innerShdw blurRad="69850" dist="43180" dir="5400000">
                    <a:srgbClr val="000000">
                      <a:alpha val="65000"/>
                    </a:srgbClr>
                  </a:innerShdw>
                </a:effectLst>
                <a:latin typeface="Rockwell" pitchFamily="18" charset="0"/>
              </a:rPr>
              <a:t>First we will count the 7 completed weeks including 7 weekly Sabbaths. </a:t>
            </a:r>
            <a:endParaRPr lang="en-US" sz="4000" b="1" cap="none" spc="0" dirty="0">
              <a:ln w="1905">
                <a:solidFill>
                  <a:schemeClr val="accent2">
                    <a:lumMod val="50000"/>
                  </a:schemeClr>
                </a:solidFill>
              </a:ln>
              <a:solidFill>
                <a:srgbClr val="00B0F0"/>
              </a:solidFill>
              <a:effectLst>
                <a:glow rad="127000">
                  <a:srgbClr val="FFFFCC"/>
                </a:glow>
                <a:innerShdw blurRad="69850" dist="43180" dir="5400000">
                  <a:srgbClr val="000000">
                    <a:alpha val="65000"/>
                  </a:srgbClr>
                </a:innerShdw>
              </a:effectLst>
              <a:latin typeface="Rockwell" pitchFamily="18" charset="0"/>
            </a:endParaRPr>
          </a:p>
        </p:txBody>
      </p:sp>
      <p:pic>
        <p:nvPicPr>
          <p:cNvPr id="22" name="Picture 2" descr="C:\Users\Rae\Desktop\Passover flower them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5845" y="1137304"/>
            <a:ext cx="1098087" cy="220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225735" y="188640"/>
            <a:ext cx="540085" cy="2676870"/>
          </a:xfrm>
          <a:prstGeom prst="roundRect">
            <a:avLst/>
          </a:prstGeom>
          <a:solidFill>
            <a:srgbClr val="F4A77C"/>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5D2D2D"/>
                  </a:solidFill>
                </a:ln>
                <a:solidFill>
                  <a:srgbClr val="5D2D2D"/>
                </a:solidFill>
                <a:latin typeface="Arial Rounded MT Bold" pitchFamily="34" charset="0"/>
              </a:rPr>
              <a:t>COMPARE</a:t>
            </a:r>
            <a:endParaRPr lang="en-CA" sz="2400" dirty="0">
              <a:ln w="28575">
                <a:solidFill>
                  <a:srgbClr val="5D2D2D"/>
                </a:solidFill>
              </a:ln>
              <a:solidFill>
                <a:srgbClr val="5D2D2D"/>
              </a:solidFill>
              <a:latin typeface="Arial Rounded MT Bold" pitchFamily="34" charset="0"/>
            </a:endParaRPr>
          </a:p>
        </p:txBody>
      </p:sp>
      <p:sp>
        <p:nvSpPr>
          <p:cNvPr id="23" name="Slide Number Placeholder 1"/>
          <p:cNvSpPr txBox="1">
            <a:spLocks/>
          </p:cNvSpPr>
          <p:nvPr/>
        </p:nvSpPr>
        <p:spPr>
          <a:xfrm>
            <a:off x="9262764" y="6492875"/>
            <a:ext cx="284405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rgbClr val="5D2D2D"/>
                </a:solidFill>
              </a:rPr>
              <a:pPr/>
              <a:t>53</a:t>
            </a:fld>
            <a:endParaRPr lang="en-US" b="1" dirty="0">
              <a:solidFill>
                <a:srgbClr val="5D2D2D"/>
              </a:solidFill>
            </a:endParaRPr>
          </a:p>
        </p:txBody>
      </p:sp>
    </p:spTree>
    <p:extLst>
      <p:ext uri="{BB962C8B-B14F-4D97-AF65-F5344CB8AC3E}">
        <p14:creationId xmlns:p14="http://schemas.microsoft.com/office/powerpoint/2010/main" val="315803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2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200"/>
            </a:gs>
            <a:gs pos="45000">
              <a:srgbClr val="FF7A00"/>
            </a:gs>
            <a:gs pos="70000">
              <a:srgbClr val="FF0300"/>
            </a:gs>
            <a:gs pos="100000">
              <a:srgbClr val="4D0808"/>
            </a:gs>
          </a:gsLst>
          <a:lin ang="16200000" scaled="1"/>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1701061704"/>
              </p:ext>
            </p:extLst>
          </p:nvPr>
        </p:nvGraphicFramePr>
        <p:xfrm>
          <a:off x="2080776" y="1309661"/>
          <a:ext cx="9505054" cy="189484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w="77470" h="12700" prst="softRound"/>
                      <a:lightRig rig="flood" dir="t"/>
                    </a:cell3D>
                    <a:solidFill>
                      <a:schemeClr val="accent1">
                        <a:lumMod val="60000"/>
                        <a:lumOff val="40000"/>
                        <a:alpha val="40000"/>
                      </a:schemeClr>
                    </a:solidFill>
                  </a:tcPr>
                </a:tc>
              </a:tr>
              <a:tr h="370840">
                <a:tc>
                  <a:txBody>
                    <a:bodyPr/>
                    <a:lstStyle/>
                    <a:p>
                      <a:pPr algn="l"/>
                      <a:r>
                        <a:rPr lang="en-US" sz="1600" b="1" dirty="0" smtClean="0">
                          <a:solidFill>
                            <a:schemeClr val="tx1"/>
                          </a:solidFill>
                          <a:latin typeface="Comic Sans MS" pitchFamily="66" charset="0"/>
                        </a:rPr>
                        <a:t>1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#43</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2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#44</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3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#45</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4 </a:t>
                      </a:r>
                      <a:endParaRPr lang="en-US" sz="1200" b="1" dirty="0" smtClean="0">
                        <a:solidFill>
                          <a:schemeClr val="tx1"/>
                        </a:solidFill>
                        <a:latin typeface="Comic Sans MS" pitchFamily="66" charset="0"/>
                      </a:endParaRPr>
                    </a:p>
                    <a:p>
                      <a:pPr algn="ctr"/>
                      <a:endParaRPr lang="en-US" sz="105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#46</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600" b="1" dirty="0" smtClean="0">
                          <a:solidFill>
                            <a:schemeClr val="tx1"/>
                          </a:solidFill>
                          <a:latin typeface="Comic Sans MS" pitchFamily="66" charset="0"/>
                        </a:rPr>
                        <a:t>5  </a:t>
                      </a:r>
                      <a:r>
                        <a:rPr lang="en-US" sz="1400" b="1" dirty="0" smtClean="0">
                          <a:solidFill>
                            <a:schemeClr val="tx1"/>
                          </a:solidFill>
                          <a:latin typeface="Comic Sans MS" pitchFamily="66" charset="0"/>
                        </a:rPr>
                        <a:t>Trip #2</a:t>
                      </a:r>
                      <a:endParaRPr lang="en-US" sz="1200" b="1" dirty="0" smtClean="0">
                        <a:solidFill>
                          <a:schemeClr val="tx1"/>
                        </a:solidFill>
                        <a:latin typeface="Comic Sans MS" pitchFamily="66" charset="0"/>
                      </a:endParaRPr>
                    </a:p>
                    <a:p>
                      <a:pPr algn="ctr"/>
                      <a:endParaRPr lang="en-US" sz="1200" b="1" dirty="0" smtClean="0">
                        <a:solidFill>
                          <a:schemeClr val="accent2">
                            <a:lumMod val="50000"/>
                          </a:schemeClr>
                        </a:solidFill>
                        <a:effectLst>
                          <a:glow rad="127000">
                            <a:srgbClr val="FFFF00"/>
                          </a:glow>
                        </a:effectLst>
                        <a:latin typeface="Comic Sans MS" pitchFamily="66" charset="0"/>
                      </a:endParaRPr>
                    </a:p>
                    <a:p>
                      <a:pPr algn="ctr"/>
                      <a:endParaRPr lang="en-US" sz="1000" b="1" dirty="0" smtClean="0">
                        <a:solidFill>
                          <a:schemeClr val="accent2">
                            <a:lumMod val="50000"/>
                          </a:schemeClr>
                        </a:solidFill>
                        <a:effectLst>
                          <a:glow rad="127000">
                            <a:srgbClr val="FFFF00"/>
                          </a:glow>
                        </a:effectLst>
                        <a:latin typeface="Comic Sans MS" pitchFamily="66" charset="0"/>
                      </a:endParaRPr>
                    </a:p>
                    <a:p>
                      <a:pPr algn="ctr"/>
                      <a:r>
                        <a:rPr lang="en-US" sz="1400" b="1" dirty="0" smtClean="0">
                          <a:solidFill>
                            <a:schemeClr val="accent2">
                              <a:lumMod val="50000"/>
                            </a:schemeClr>
                          </a:solidFill>
                          <a:effectLst>
                            <a:glow rad="127000">
                              <a:srgbClr val="FFFF00"/>
                            </a:glow>
                          </a:effectLst>
                          <a:latin typeface="Comic Sans MS" pitchFamily="66" charset="0"/>
                        </a:rPr>
                        <a:t>#47</a:t>
                      </a:r>
                      <a:endParaRPr lang="en-US" sz="16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6  Trip #3</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effectLst>
                            <a:glow rad="127000">
                              <a:schemeClr val="bg1"/>
                            </a:glow>
                          </a:effectLst>
                          <a:latin typeface="Comic Sans MS" pitchFamily="66" charset="0"/>
                        </a:rPr>
                        <a:t>“</a:t>
                      </a:r>
                      <a:r>
                        <a:rPr lang="en-US" sz="1400" b="1" u="sng" dirty="0" smtClean="0">
                          <a:solidFill>
                            <a:srgbClr val="FF0000"/>
                          </a:solidFill>
                          <a:effectLst>
                            <a:glow rad="127000">
                              <a:schemeClr val="bg1"/>
                            </a:glow>
                          </a:effectLst>
                          <a:latin typeface="Comic Sans MS" pitchFamily="66" charset="0"/>
                        </a:rPr>
                        <a:t>toda</a:t>
                      </a:r>
                      <a:r>
                        <a:rPr lang="en-US" sz="1400" b="1" u="none" dirty="0" smtClean="0">
                          <a:solidFill>
                            <a:srgbClr val="FF0000"/>
                          </a:solidFill>
                          <a:effectLst>
                            <a:glow rad="127000">
                              <a:schemeClr val="bg1"/>
                            </a:glow>
                          </a:effectLst>
                          <a:latin typeface="Comic Sans MS" pitchFamily="66" charset="0"/>
                        </a:rPr>
                        <a:t>y”</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1" dirty="0" smtClean="0">
                        <a:solidFill>
                          <a:srgbClr val="FF0000"/>
                        </a:solidFill>
                        <a:effectLst>
                          <a:glow rad="127000">
                            <a:schemeClr val="bg1"/>
                          </a:glow>
                        </a:effectLst>
                        <a:latin typeface="Comic Sans MS" pitchFamily="66" charset="0"/>
                      </a:endParaRPr>
                    </a:p>
                    <a:p>
                      <a:pPr algn="ct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#48</a:t>
                      </a:r>
                      <a:endParaRPr lang="en-US" sz="1400" b="1" dirty="0">
                        <a:solidFill>
                          <a:schemeClr val="tx1"/>
                        </a:solidFill>
                        <a:effectLst>
                          <a:glow rad="127000">
                            <a:srgbClr val="FFFF00"/>
                          </a:glow>
                        </a:effectLst>
                        <a:latin typeface="Comic Sans MS" pitchFamily="66" charset="0"/>
                      </a:endParaRPr>
                    </a:p>
                  </a:txBody>
                  <a:tcPr>
                    <a:blipFill>
                      <a:blip r:embed="rId2"/>
                      <a:tile tx="0" ty="0" sx="100000" sy="100000" flip="none" algn="tl"/>
                    </a:blipFill>
                  </a:tcPr>
                </a:tc>
                <a:tc>
                  <a:txBody>
                    <a:bodyPr/>
                    <a:lstStyle/>
                    <a:p>
                      <a:pPr algn="l"/>
                      <a:r>
                        <a:rPr lang="en-US" sz="1400" b="1" dirty="0" smtClean="0">
                          <a:solidFill>
                            <a:schemeClr val="tx1"/>
                          </a:solidFill>
                          <a:latin typeface="Comic Sans MS" pitchFamily="66" charset="0"/>
                        </a:rPr>
                        <a:t>7 </a:t>
                      </a:r>
                      <a:r>
                        <a:rPr lang="en-US" sz="1400" b="1" dirty="0" smtClean="0">
                          <a:solidFill>
                            <a:schemeClr val="bg1"/>
                          </a:solidFill>
                          <a:effectLst>
                            <a:glow rad="127000">
                              <a:srgbClr val="002060"/>
                            </a:glow>
                          </a:effectLst>
                          <a:latin typeface="Comic Sans MS" pitchFamily="66" charset="0"/>
                        </a:rPr>
                        <a:t>“</a:t>
                      </a:r>
                      <a:r>
                        <a:rPr lang="en-US" sz="1400" b="1" u="sng" dirty="0" smtClean="0">
                          <a:solidFill>
                            <a:schemeClr val="bg1"/>
                          </a:solidFill>
                          <a:effectLst>
                            <a:glow rad="127000">
                              <a:srgbClr val="002060"/>
                            </a:glow>
                          </a:effectLst>
                          <a:latin typeface="Comic Sans MS" pitchFamily="66" charset="0"/>
                        </a:rPr>
                        <a:t>tomorrow</a:t>
                      </a:r>
                      <a:r>
                        <a:rPr lang="en-US" sz="1400" b="1" dirty="0" smtClean="0">
                          <a:solidFill>
                            <a:schemeClr val="bg1"/>
                          </a:solidFill>
                          <a:effectLst>
                            <a:glow rad="127000">
                              <a:srgbClr val="002060"/>
                            </a:glow>
                          </a:effectLst>
                          <a:latin typeface="Comic Sans MS" pitchFamily="66" charset="0"/>
                        </a:rPr>
                        <a:t>”</a:t>
                      </a:r>
                    </a:p>
                    <a:p>
                      <a:pPr algn="ctr"/>
                      <a:endParaRPr lang="en-US" sz="1000" b="1" dirty="0" smtClean="0">
                        <a:solidFill>
                          <a:schemeClr val="bg1"/>
                        </a:solidFill>
                        <a:effectLst>
                          <a:glow rad="127000">
                            <a:srgbClr val="002060"/>
                          </a:glow>
                        </a:effectLst>
                        <a:latin typeface="Comic Sans MS" pitchFamily="66" charset="0"/>
                      </a:endParaRPr>
                    </a:p>
                    <a:p>
                      <a:pPr algn="l"/>
                      <a:r>
                        <a:rPr lang="en-US" sz="1400" b="1" dirty="0" smtClean="0">
                          <a:solidFill>
                            <a:srgbClr val="5D2D2D"/>
                          </a:solidFill>
                          <a:latin typeface="Comic Sans MS" pitchFamily="66" charset="0"/>
                        </a:rPr>
                        <a:t/>
                      </a:r>
                      <a:br>
                        <a:rPr lang="en-US" sz="1400" b="1" dirty="0" smtClean="0">
                          <a:solidFill>
                            <a:srgbClr val="5D2D2D"/>
                          </a:solidFill>
                          <a:latin typeface="Comic Sans MS" pitchFamily="66" charset="0"/>
                        </a:rPr>
                      </a:b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#49     </a:t>
                      </a:r>
                      <a:endParaRPr lang="en-US" sz="1400" b="1" dirty="0">
                        <a:solidFill>
                          <a:schemeClr val="tx1"/>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bl>
          </a:graphicData>
        </a:graphic>
      </p:graphicFrame>
      <p:pic>
        <p:nvPicPr>
          <p:cNvPr id="1026" name="Picture 2" descr="C:\Users\Rae\Desktop\Passover flower them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845" y="1295684"/>
            <a:ext cx="1098087" cy="220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2025269" y="1247219"/>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3</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rd</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3200" b="1" spc="150" dirty="0" smtClean="0">
                <a:ln w="11430"/>
                <a:solidFill>
                  <a:srgbClr val="FF9933"/>
                </a:solidFill>
                <a:effectLst>
                  <a:outerShdw blurRad="25400" algn="tl" rotWithShape="0">
                    <a:srgbClr val="000000">
                      <a:alpha val="43000"/>
                    </a:srgbClr>
                  </a:outerShdw>
                </a:effectLst>
                <a:latin typeface="Comic Sans MS" pitchFamily="66" charset="0"/>
              </a:rPr>
              <a:t>(Doing “what” at Mt Sinai?)</a:t>
            </a:r>
            <a:endParaRPr lang="en-US" sz="3200" b="1" cap="none" spc="150" dirty="0">
              <a:ln w="11430"/>
              <a:solidFill>
                <a:srgbClr val="FF9933"/>
              </a:solidFill>
              <a:effectLst>
                <a:outerShdw blurRad="25400" algn="tl" rotWithShape="0">
                  <a:srgbClr val="000000">
                    <a:alpha val="43000"/>
                  </a:srgbClr>
                </a:outerShdw>
              </a:effectLst>
              <a:latin typeface="Comic Sans MS" pitchFamily="66" charset="0"/>
            </a:endParaRPr>
          </a:p>
        </p:txBody>
      </p:sp>
      <p:grpSp>
        <p:nvGrpSpPr>
          <p:cNvPr id="14" name="Group 13"/>
          <p:cNvGrpSpPr/>
          <p:nvPr/>
        </p:nvGrpSpPr>
        <p:grpSpPr>
          <a:xfrm>
            <a:off x="526070" y="3555617"/>
            <a:ext cx="1397635" cy="1474958"/>
            <a:chOff x="113947" y="135536"/>
            <a:chExt cx="1398256" cy="1365078"/>
          </a:xfrm>
        </p:grpSpPr>
        <p:sp>
          <p:nvSpPr>
            <p:cNvPr id="15" name="Explosion 1 14"/>
            <p:cNvSpPr/>
            <p:nvPr/>
          </p:nvSpPr>
          <p:spPr>
            <a:xfrm rot="21014840">
              <a:off x="113947" y="135536"/>
              <a:ext cx="1398256" cy="1365078"/>
            </a:xfrm>
            <a:prstGeom prst="irregularSeal1">
              <a:avLst/>
            </a:prstGeom>
            <a:solidFill>
              <a:srgbClr val="FFFF99"/>
            </a:solidFill>
            <a:ln w="76200">
              <a:solidFill>
                <a:srgbClr val="990033"/>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endParaRPr lang="en-US"/>
            </a:p>
          </p:txBody>
        </p:sp>
        <p:sp>
          <p:nvSpPr>
            <p:cNvPr id="16" name="Text Box 24"/>
            <p:cNvSpPr txBox="1"/>
            <p:nvPr/>
          </p:nvSpPr>
          <p:spPr>
            <a:xfrm>
              <a:off x="267995" y="560905"/>
              <a:ext cx="1006475" cy="4402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gn="ctr">
                <a:lnSpc>
                  <a:spcPct val="115000"/>
                </a:lnSpc>
                <a:spcBef>
                  <a:spcPts val="0"/>
                </a:spcBef>
                <a:spcAft>
                  <a:spcPts val="1000"/>
                </a:spcAft>
              </a:pPr>
              <a:r>
                <a:rPr lang="en-US" sz="1400" b="1" i="1" dirty="0" smtClean="0">
                  <a:solidFill>
                    <a:srgbClr val="990033"/>
                  </a:solidFill>
                  <a:effectLst>
                    <a:outerShdw blurRad="69850" dist="43180" dir="5400000" sx="0" sy="0">
                      <a:srgbClr val="000000">
                        <a:alpha val="65000"/>
                      </a:srgbClr>
                    </a:outerShdw>
                  </a:effectLst>
                  <a:latin typeface="Comic Sans MS"/>
                  <a:ea typeface="Calibri"/>
                  <a:cs typeface="Calibri"/>
                </a:rPr>
                <a:t>The 3</a:t>
              </a:r>
              <a:r>
                <a:rPr lang="en-US" sz="1400" b="1" i="1" baseline="30000" dirty="0" smtClean="0">
                  <a:solidFill>
                    <a:srgbClr val="990033"/>
                  </a:solidFill>
                  <a:effectLst>
                    <a:outerShdw blurRad="69850" dist="43180" dir="5400000" sx="0" sy="0">
                      <a:srgbClr val="000000">
                        <a:alpha val="65000"/>
                      </a:srgbClr>
                    </a:outerShdw>
                  </a:effectLst>
                  <a:latin typeface="Comic Sans MS"/>
                  <a:ea typeface="Calibri"/>
                  <a:cs typeface="Calibri"/>
                </a:rPr>
                <a:t>RD</a:t>
              </a:r>
              <a:r>
                <a:rPr lang="en-US" sz="1400" b="1" i="1" dirty="0" smtClean="0">
                  <a:solidFill>
                    <a:srgbClr val="990033"/>
                  </a:solidFill>
                  <a:effectLst>
                    <a:outerShdw blurRad="69850" dist="43180" dir="5400000" sx="0" sy="0">
                      <a:srgbClr val="000000">
                        <a:alpha val="65000"/>
                      </a:srgbClr>
                    </a:outerShdw>
                  </a:effectLst>
                  <a:latin typeface="Comic Sans MS"/>
                  <a:ea typeface="Calibri"/>
                  <a:cs typeface="Calibri"/>
                </a:rPr>
                <a:t> </a:t>
              </a:r>
              <a:r>
                <a:rPr lang="en-US" sz="1400" b="1" i="1" cap="small" dirty="0" smtClean="0">
                  <a:ln>
                    <a:noFill/>
                  </a:ln>
                  <a:solidFill>
                    <a:srgbClr val="990033"/>
                  </a:solidFill>
                  <a:effectLst>
                    <a:outerShdw blurRad="69850" dist="43180" dir="5400000" sx="0" sy="0">
                      <a:srgbClr val="000000">
                        <a:alpha val="65000"/>
                      </a:srgbClr>
                    </a:outerShdw>
                  </a:effectLst>
                  <a:latin typeface="Comic Sans MS"/>
                  <a:ea typeface="Calibri"/>
                  <a:cs typeface="Calibri"/>
                </a:rPr>
                <a:t>Day??</a:t>
              </a:r>
              <a:endParaRPr lang="en-US" sz="1200" dirty="0">
                <a:solidFill>
                  <a:srgbClr val="990033"/>
                </a:solidFill>
                <a:effectLst/>
                <a:ea typeface="Calibri"/>
                <a:cs typeface="Times New Roman"/>
              </a:endParaRPr>
            </a:p>
          </p:txBody>
        </p:sp>
      </p:grpSp>
      <p:cxnSp>
        <p:nvCxnSpPr>
          <p:cNvPr id="9" name="Straight Arrow Connector 8"/>
          <p:cNvCxnSpPr/>
          <p:nvPr/>
        </p:nvCxnSpPr>
        <p:spPr>
          <a:xfrm flipV="1">
            <a:off x="7546347" y="2564904"/>
            <a:ext cx="360040" cy="504056"/>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894179" y="2564904"/>
            <a:ext cx="288032" cy="504056"/>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554459" y="2595384"/>
            <a:ext cx="288032" cy="50405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10794999" y="2595384"/>
            <a:ext cx="1051508" cy="617592"/>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200" b="1" dirty="0" smtClean="0">
                <a:solidFill>
                  <a:schemeClr val="accent2">
                    <a:lumMod val="50000"/>
                  </a:schemeClr>
                </a:solidFill>
                <a:effectLst>
                  <a:glow rad="228600">
                    <a:schemeClr val="accent3">
                      <a:satMod val="175000"/>
                      <a:alpha val="40000"/>
                    </a:schemeClr>
                  </a:glow>
                </a:effectLst>
                <a:latin typeface="Comic Sans MS" pitchFamily="66" charset="0"/>
              </a:rPr>
              <a:t>7 </a:t>
            </a:r>
            <a:r>
              <a:rPr lang="en-CA" sz="1100" b="1" dirty="0" err="1" smtClean="0">
                <a:solidFill>
                  <a:schemeClr val="accent2">
                    <a:lumMod val="50000"/>
                  </a:schemeClr>
                </a:solidFill>
                <a:effectLst>
                  <a:glow rad="228600">
                    <a:schemeClr val="accent3">
                      <a:satMod val="175000"/>
                      <a:alpha val="40000"/>
                    </a:schemeClr>
                  </a:glow>
                </a:effectLst>
                <a:latin typeface="Comic Sans MS" pitchFamily="66" charset="0"/>
              </a:rPr>
              <a:t>Wks</a:t>
            </a: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
            </a:r>
            <a:b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b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49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cxnSp>
        <p:nvCxnSpPr>
          <p:cNvPr id="36" name="Straight Arrow Connector 35"/>
          <p:cNvCxnSpPr/>
          <p:nvPr/>
        </p:nvCxnSpPr>
        <p:spPr>
          <a:xfrm flipH="1" flipV="1">
            <a:off x="9921723" y="2585224"/>
            <a:ext cx="288032" cy="50405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225735" y="347020"/>
            <a:ext cx="540085" cy="2676870"/>
          </a:xfrm>
          <a:prstGeom prst="roundRect">
            <a:avLst/>
          </a:prstGeom>
          <a:solidFill>
            <a:srgbClr val="F4A77C"/>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5D2D2D"/>
                  </a:solidFill>
                </a:ln>
                <a:solidFill>
                  <a:srgbClr val="5D2D2D"/>
                </a:solidFill>
                <a:latin typeface="Arial Rounded MT Bold" pitchFamily="34" charset="0"/>
              </a:rPr>
              <a:t>COMPARE</a:t>
            </a:r>
            <a:endParaRPr lang="en-CA" sz="2400" dirty="0">
              <a:ln w="28575">
                <a:solidFill>
                  <a:srgbClr val="5D2D2D"/>
                </a:solidFill>
              </a:ln>
              <a:solidFill>
                <a:srgbClr val="5D2D2D"/>
              </a:solidFill>
              <a:latin typeface="Arial Rounded MT Bold" pitchFamily="34" charset="0"/>
            </a:endParaRPr>
          </a:p>
        </p:txBody>
      </p:sp>
      <p:sp>
        <p:nvSpPr>
          <p:cNvPr id="38" name="Rectangle 37"/>
          <p:cNvSpPr/>
          <p:nvPr/>
        </p:nvSpPr>
        <p:spPr>
          <a:xfrm>
            <a:off x="1868763" y="0"/>
            <a:ext cx="9860952" cy="132343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000" b="1" dirty="0" smtClean="0">
                <a:ln w="1905">
                  <a:solidFill>
                    <a:schemeClr val="accent2">
                      <a:lumMod val="50000"/>
                    </a:schemeClr>
                  </a:solidFill>
                </a:ln>
                <a:solidFill>
                  <a:schemeClr val="bg2">
                    <a:lumMod val="90000"/>
                  </a:schemeClr>
                </a:solidFill>
                <a:effectLst>
                  <a:glow rad="127000">
                    <a:schemeClr val="tx1"/>
                  </a:glow>
                  <a:innerShdw blurRad="69850" dist="43180" dir="5400000">
                    <a:srgbClr val="000000">
                      <a:alpha val="65000"/>
                    </a:srgbClr>
                  </a:innerShdw>
                </a:effectLst>
                <a:latin typeface="Rockwell" pitchFamily="18" charset="0"/>
              </a:rPr>
              <a:t>The 7 completed weeks &amp; 7 weekly Sabbaths are now counted &amp; = 49 days. </a:t>
            </a:r>
            <a:endParaRPr lang="en-US" sz="4000" b="1" cap="none" spc="0" dirty="0">
              <a:ln w="1905">
                <a:solidFill>
                  <a:schemeClr val="accent2">
                    <a:lumMod val="50000"/>
                  </a:schemeClr>
                </a:solidFill>
              </a:ln>
              <a:solidFill>
                <a:schemeClr val="bg2">
                  <a:lumMod val="90000"/>
                </a:schemeClr>
              </a:solidFill>
              <a:effectLst>
                <a:glow rad="127000">
                  <a:schemeClr val="tx1"/>
                </a:glow>
                <a:innerShdw blurRad="69850" dist="43180" dir="5400000">
                  <a:srgbClr val="000000">
                    <a:alpha val="65000"/>
                  </a:srgbClr>
                </a:innerShdw>
              </a:effectLst>
              <a:latin typeface="Rockwell" pitchFamily="18" charset="0"/>
            </a:endParaRPr>
          </a:p>
        </p:txBody>
      </p:sp>
      <p:graphicFrame>
        <p:nvGraphicFramePr>
          <p:cNvPr id="39" name="Content Placeholder 5"/>
          <p:cNvGraphicFramePr>
            <a:graphicFrameLocks/>
          </p:cNvGraphicFramePr>
          <p:nvPr>
            <p:extLst>
              <p:ext uri="{D42A27DB-BD31-4B8C-83A1-F6EECF244321}">
                <p14:modId xmlns:p14="http://schemas.microsoft.com/office/powerpoint/2010/main" val="4193678930"/>
              </p:ext>
            </p:extLst>
          </p:nvPr>
        </p:nvGraphicFramePr>
        <p:xfrm>
          <a:off x="2053419" y="4380696"/>
          <a:ext cx="9540795" cy="2072640"/>
        </p:xfrm>
        <a:graphic>
          <a:graphicData uri="http://schemas.openxmlformats.org/drawingml/2006/table">
            <a:tbl>
              <a:tblPr firstRow="1" bandRow="1">
                <a:tableStyleId>{3C2FFA5D-87B4-456A-9821-1D502468CF0F}</a:tableStyleId>
              </a:tblPr>
              <a:tblGrid>
                <a:gridCol w="1455327"/>
                <a:gridCol w="1347578"/>
                <a:gridCol w="1347578"/>
                <a:gridCol w="1347578"/>
                <a:gridCol w="1347578"/>
                <a:gridCol w="1347578"/>
                <a:gridCol w="1347578"/>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8    </a:t>
                      </a:r>
                      <a:r>
                        <a:rPr lang="en-US" sz="1400" b="1" dirty="0" smtClean="0">
                          <a:solidFill>
                            <a:schemeClr val="accent2">
                              <a:lumMod val="50000"/>
                            </a:schemeClr>
                          </a:solidFill>
                          <a:effectLst>
                            <a:glow rad="127000">
                              <a:srgbClr val="FFFF00"/>
                            </a:glow>
                          </a:effectLst>
                          <a:latin typeface="Comic Sans MS" pitchFamily="66" charset="0"/>
                        </a:rPr>
                        <a:t>#50</a:t>
                      </a:r>
                      <a:endParaRPr lang="en-US" sz="1400" b="1" dirty="0" smtClean="0">
                        <a:solidFill>
                          <a:schemeClr val="tx1"/>
                        </a:solidFill>
                        <a:effectLst/>
                        <a:latin typeface="Comic Sans MS" pitchFamily="66" charset="0"/>
                      </a:endParaRPr>
                    </a:p>
                    <a:p>
                      <a:pPr algn="l"/>
                      <a:endParaRPr lang="en-US" sz="1400" b="1" dirty="0">
                        <a:solidFill>
                          <a:schemeClr val="tx1"/>
                        </a:solidFill>
                        <a:effectLst>
                          <a:glow rad="127000">
                            <a:srgbClr val="FFFF00"/>
                          </a:glow>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9    </a:t>
                      </a:r>
                      <a:r>
                        <a:rPr lang="en-US" sz="1400" b="1" dirty="0" smtClean="0">
                          <a:solidFill>
                            <a:schemeClr val="accent2">
                              <a:lumMod val="50000"/>
                            </a:schemeClr>
                          </a:solidFill>
                          <a:effectLst>
                            <a:glow rad="127000">
                              <a:srgbClr val="FFFF00"/>
                            </a:glow>
                          </a:effectLst>
                          <a:latin typeface="Comic Sans MS" pitchFamily="66" charset="0"/>
                        </a:rPr>
                        <a:t>#51</a:t>
                      </a:r>
                      <a:endParaRPr lang="en-US" sz="1400" b="1" dirty="0" smtClean="0">
                        <a:solidFill>
                          <a:schemeClr val="tx1"/>
                        </a:solidFill>
                        <a:effectLst>
                          <a:glow rad="127000">
                            <a:srgbClr val="FFFF00"/>
                          </a:glow>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10   </a:t>
                      </a:r>
                      <a:r>
                        <a:rPr lang="en-US" sz="1400" b="1" dirty="0" smtClean="0">
                          <a:solidFill>
                            <a:schemeClr val="accent2">
                              <a:lumMod val="50000"/>
                            </a:schemeClr>
                          </a:solidFill>
                          <a:effectLst>
                            <a:glow rad="127000">
                              <a:srgbClr val="FFFF00"/>
                            </a:glow>
                          </a:effectLst>
                          <a:latin typeface="Comic Sans MS" pitchFamily="66" charset="0"/>
                        </a:rPr>
                        <a:t>#52</a:t>
                      </a:r>
                      <a:endParaRPr lang="en-US" sz="1400" b="1" dirty="0" smtClean="0">
                        <a:solidFill>
                          <a:schemeClr val="tx1"/>
                        </a:solidFill>
                        <a:effectLst>
                          <a:glow rad="127000">
                            <a:srgbClr val="FFFF00"/>
                          </a:glow>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smtClean="0">
                          <a:solidFill>
                            <a:schemeClr val="tx1"/>
                          </a:solidFill>
                          <a:effectLst/>
                          <a:latin typeface="Comic Sans MS" pitchFamily="66" charset="0"/>
                        </a:rPr>
                        <a:t>11   </a:t>
                      </a:r>
                      <a:r>
                        <a:rPr lang="en-US" sz="1400" b="1" dirty="0" smtClean="0">
                          <a:solidFill>
                            <a:schemeClr val="accent2">
                              <a:lumMod val="50000"/>
                            </a:schemeClr>
                          </a:solidFill>
                          <a:effectLst>
                            <a:glow rad="127000">
                              <a:srgbClr val="FFFF00"/>
                            </a:glow>
                          </a:effectLst>
                          <a:latin typeface="Comic Sans MS" pitchFamily="66" charset="0"/>
                        </a:rPr>
                        <a:t>#53</a:t>
                      </a:r>
                      <a:endParaRPr lang="en-US" sz="1400" b="1" dirty="0">
                        <a:solidFill>
                          <a:schemeClr val="tx1"/>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smtClean="0">
                          <a:solidFill>
                            <a:schemeClr val="tx1"/>
                          </a:solidFill>
                          <a:effectLst/>
                          <a:latin typeface="Comic Sans MS" pitchFamily="66" charset="0"/>
                        </a:rPr>
                        <a:t>12   </a:t>
                      </a:r>
                      <a:r>
                        <a:rPr lang="en-US" sz="1400" b="1" dirty="0" smtClean="0">
                          <a:solidFill>
                            <a:schemeClr val="accent2">
                              <a:lumMod val="50000"/>
                            </a:schemeClr>
                          </a:solidFill>
                          <a:effectLst>
                            <a:glow rad="127000">
                              <a:srgbClr val="FFFF00"/>
                            </a:glow>
                          </a:effectLst>
                          <a:latin typeface="Comic Sans MS" pitchFamily="66" charset="0"/>
                        </a:rPr>
                        <a:t>#54</a:t>
                      </a:r>
                      <a:endParaRPr lang="en-US" sz="1400" b="1" dirty="0">
                        <a:solidFill>
                          <a:schemeClr val="tx1"/>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smtClean="0">
                          <a:solidFill>
                            <a:schemeClr val="tx1"/>
                          </a:solidFill>
                          <a:effectLst/>
                          <a:latin typeface="Comic Sans MS" pitchFamily="66" charset="0"/>
                        </a:rPr>
                        <a:t>13   </a:t>
                      </a:r>
                      <a:r>
                        <a:rPr lang="en-US" sz="1400" b="1" dirty="0" smtClean="0">
                          <a:solidFill>
                            <a:schemeClr val="accent2">
                              <a:lumMod val="50000"/>
                            </a:schemeClr>
                          </a:solidFill>
                          <a:effectLst>
                            <a:glow rad="127000">
                              <a:srgbClr val="FFFF00"/>
                            </a:glow>
                          </a:effectLst>
                          <a:latin typeface="Comic Sans MS" pitchFamily="66" charset="0"/>
                        </a:rPr>
                        <a:t>#55</a:t>
                      </a:r>
                      <a:endParaRPr lang="en-US" sz="1400" b="1" dirty="0">
                        <a:solidFill>
                          <a:schemeClr val="tx1"/>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b="1" dirty="0" smtClean="0">
                          <a:solidFill>
                            <a:schemeClr val="tx1"/>
                          </a:solidFill>
                          <a:effectLst/>
                          <a:latin typeface="Comic Sans MS" pitchFamily="66" charset="0"/>
                        </a:rPr>
                        <a:t>14  </a:t>
                      </a:r>
                      <a:br>
                        <a:rPr lang="en-US" sz="1400" b="1" dirty="0" smtClean="0">
                          <a:solidFill>
                            <a:schemeClr val="tx1"/>
                          </a:solidFill>
                          <a:effectLst/>
                          <a:latin typeface="Comic Sans MS" pitchFamily="66" charset="0"/>
                        </a:rPr>
                      </a:b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#56</a:t>
                      </a:r>
                      <a:endParaRPr lang="en-US" sz="1400" b="1" dirty="0" smtClean="0">
                        <a:solidFill>
                          <a:schemeClr val="tx1"/>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l"/>
                      <a:r>
                        <a:rPr lang="en-US" sz="1400" b="1" dirty="0" smtClean="0">
                          <a:solidFill>
                            <a:schemeClr val="tx1"/>
                          </a:solidFill>
                          <a:effectLst/>
                          <a:latin typeface="Comic Sans MS" pitchFamily="66" charset="0"/>
                        </a:rPr>
                        <a:t>15   </a:t>
                      </a:r>
                      <a:r>
                        <a:rPr lang="en-US" sz="1400" b="1" dirty="0" smtClean="0">
                          <a:solidFill>
                            <a:schemeClr val="accent2">
                              <a:lumMod val="50000"/>
                            </a:schemeClr>
                          </a:solidFill>
                          <a:effectLst>
                            <a:glow rad="127000">
                              <a:srgbClr val="FFFF00"/>
                            </a:glow>
                          </a:effectLst>
                          <a:latin typeface="Comic Sans MS" pitchFamily="66" charset="0"/>
                        </a:rPr>
                        <a:t>#57</a:t>
                      </a:r>
                      <a:endParaRPr lang="en-US" sz="1400" b="1" dirty="0">
                        <a:solidFill>
                          <a:schemeClr val="tx1"/>
                        </a:solidFill>
                        <a:effectLst/>
                        <a:latin typeface="Comic Sans MS" pitchFamily="66"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algn="l"/>
                      <a:r>
                        <a:rPr lang="en-US" sz="1400" b="1" dirty="0" smtClean="0">
                          <a:solidFill>
                            <a:schemeClr val="tx1"/>
                          </a:solidFill>
                          <a:effectLst/>
                          <a:latin typeface="Comic Sans MS" pitchFamily="66" charset="0"/>
                        </a:rPr>
                        <a:t>16   </a:t>
                      </a:r>
                      <a:r>
                        <a:rPr lang="en-US" sz="1400" b="1" dirty="0" smtClean="0">
                          <a:solidFill>
                            <a:schemeClr val="accent2">
                              <a:lumMod val="50000"/>
                            </a:schemeClr>
                          </a:solidFill>
                          <a:effectLst>
                            <a:glow rad="127000">
                              <a:srgbClr val="FFFF00"/>
                            </a:glow>
                          </a:effectLst>
                          <a:latin typeface="Comic Sans MS" pitchFamily="66" charset="0"/>
                        </a:rPr>
                        <a:t>#58</a:t>
                      </a:r>
                      <a:endParaRPr lang="en-US" sz="1400" b="1" dirty="0">
                        <a:solidFill>
                          <a:schemeClr val="tx1"/>
                        </a:solidFill>
                        <a:effectLst/>
                        <a:latin typeface="Comic Sans MS" pitchFamily="66"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17   </a:t>
                      </a:r>
                      <a:r>
                        <a:rPr lang="en-US" sz="1400" b="1" dirty="0" smtClean="0">
                          <a:solidFill>
                            <a:schemeClr val="accent2">
                              <a:lumMod val="50000"/>
                            </a:schemeClr>
                          </a:solidFill>
                          <a:effectLst>
                            <a:glow rad="127000">
                              <a:srgbClr val="FFFF00"/>
                            </a:glow>
                          </a:effectLst>
                          <a:latin typeface="Comic Sans MS" pitchFamily="66" charset="0"/>
                        </a:rPr>
                        <a:t>#59</a:t>
                      </a:r>
                      <a:endParaRPr lang="en-US" sz="1400" b="1" dirty="0" smtClean="0">
                        <a:solidFill>
                          <a:schemeClr val="tx1"/>
                        </a:solidFill>
                        <a:effectLst/>
                        <a:latin typeface="Comic Sans MS" pitchFamily="66" charset="0"/>
                      </a:endParaRPr>
                    </a:p>
                    <a:p>
                      <a:pPr algn="l"/>
                      <a:endParaRPr lang="en-US" sz="1400" b="1" dirty="0">
                        <a:solidFill>
                          <a:schemeClr val="tx1"/>
                        </a:solidFill>
                        <a:effectLst/>
                        <a:latin typeface="Comic Sans MS" pitchFamily="66"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algn="l"/>
                      <a:r>
                        <a:rPr lang="en-US" sz="1400" b="1" dirty="0" smtClean="0">
                          <a:solidFill>
                            <a:schemeClr val="tx1"/>
                          </a:solidFill>
                          <a:effectLst/>
                          <a:latin typeface="Comic Sans MS" pitchFamily="66" charset="0"/>
                        </a:rPr>
                        <a:t>18   </a:t>
                      </a:r>
                      <a:r>
                        <a:rPr lang="en-US" sz="1400" b="1" dirty="0" smtClean="0">
                          <a:solidFill>
                            <a:schemeClr val="accent2">
                              <a:lumMod val="50000"/>
                            </a:schemeClr>
                          </a:solidFill>
                          <a:effectLst>
                            <a:glow rad="127000">
                              <a:srgbClr val="FFFF00"/>
                            </a:glow>
                          </a:effectLst>
                          <a:latin typeface="Comic Sans MS" pitchFamily="66" charset="0"/>
                        </a:rPr>
                        <a:t>#60</a:t>
                      </a:r>
                      <a:endParaRPr lang="en-US" sz="1400" b="1" dirty="0">
                        <a:solidFill>
                          <a:schemeClr val="tx1"/>
                        </a:solidFill>
                        <a:effectLst/>
                        <a:latin typeface="Comic Sans MS" pitchFamily="66"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algn="l"/>
                      <a:r>
                        <a:rPr lang="en-US" sz="1400" b="1" dirty="0" smtClean="0">
                          <a:solidFill>
                            <a:schemeClr val="tx1"/>
                          </a:solidFill>
                          <a:effectLst/>
                          <a:latin typeface="Comic Sans MS" pitchFamily="66" charset="0"/>
                        </a:rPr>
                        <a:t>19   </a:t>
                      </a:r>
                      <a:r>
                        <a:rPr lang="en-US" sz="1400" b="1" dirty="0" smtClean="0">
                          <a:solidFill>
                            <a:schemeClr val="accent2">
                              <a:lumMod val="50000"/>
                            </a:schemeClr>
                          </a:solidFill>
                          <a:effectLst>
                            <a:glow rad="127000">
                              <a:srgbClr val="FFFF00"/>
                            </a:glow>
                          </a:effectLst>
                          <a:latin typeface="Comic Sans MS" pitchFamily="66" charset="0"/>
                        </a:rPr>
                        <a:t>#61</a:t>
                      </a:r>
                      <a:endParaRPr lang="en-US" sz="1400" b="1" dirty="0">
                        <a:solidFill>
                          <a:schemeClr val="tx1"/>
                        </a:solidFill>
                        <a:effectLst/>
                        <a:latin typeface="Comic Sans MS" pitchFamily="66"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algn="l"/>
                      <a:r>
                        <a:rPr lang="en-US" sz="1400" b="1" dirty="0" smtClean="0">
                          <a:solidFill>
                            <a:schemeClr val="tx1"/>
                          </a:solidFill>
                          <a:effectLst/>
                          <a:latin typeface="Comic Sans MS" pitchFamily="66" charset="0"/>
                        </a:rPr>
                        <a:t>20   </a:t>
                      </a:r>
                      <a:r>
                        <a:rPr lang="en-US" sz="1400" b="1" dirty="0" smtClean="0">
                          <a:solidFill>
                            <a:schemeClr val="accent2">
                              <a:lumMod val="50000"/>
                            </a:schemeClr>
                          </a:solidFill>
                          <a:effectLst>
                            <a:glow rad="127000">
                              <a:srgbClr val="FFFF00"/>
                            </a:glow>
                          </a:effectLst>
                          <a:latin typeface="Comic Sans MS" pitchFamily="66" charset="0"/>
                        </a:rPr>
                        <a:t>#62</a:t>
                      </a:r>
                      <a:endParaRPr lang="en-US" sz="1400" b="1" dirty="0">
                        <a:solidFill>
                          <a:schemeClr val="tx1"/>
                        </a:solidFill>
                        <a:effectLst/>
                        <a:latin typeface="Comic Sans MS" pitchFamily="66"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algn="l"/>
                      <a:r>
                        <a:rPr lang="en-US" sz="1400" b="1" dirty="0" smtClean="0">
                          <a:solidFill>
                            <a:schemeClr val="tx1"/>
                          </a:solidFill>
                          <a:effectLst/>
                          <a:latin typeface="Comic Sans MS" pitchFamily="66" charset="0"/>
                        </a:rPr>
                        <a:t>21   </a:t>
                      </a:r>
                      <a:br>
                        <a:rPr lang="en-US" sz="1400" b="1" dirty="0" smtClean="0">
                          <a:solidFill>
                            <a:schemeClr val="tx1"/>
                          </a:solidFill>
                          <a:effectLst/>
                          <a:latin typeface="Comic Sans MS" pitchFamily="66" charset="0"/>
                        </a:rPr>
                      </a:br>
                      <a:r>
                        <a:rPr lang="en-US" sz="1400" b="1" dirty="0" smtClean="0">
                          <a:solidFill>
                            <a:schemeClr val="accent2">
                              <a:lumMod val="50000"/>
                            </a:schemeClr>
                          </a:solidFill>
                          <a:effectLst>
                            <a:glow rad="127000">
                              <a:srgbClr val="FFFF00"/>
                            </a:glow>
                          </a:effectLst>
                          <a:latin typeface="Comic Sans MS" pitchFamily="66" charset="0"/>
                        </a:rPr>
                        <a:t>#63</a:t>
                      </a:r>
                      <a:endParaRPr lang="en-US" sz="1400" b="1" dirty="0">
                        <a:solidFill>
                          <a:schemeClr val="tx1"/>
                        </a:solidFill>
                        <a:effectLst/>
                        <a:latin typeface="Comic Sans MS" pitchFamily="66" charset="0"/>
                      </a:endParaRPr>
                    </a:p>
                  </a:txBody>
                  <a:tcPr>
                    <a:lnT w="12700" cap="flat" cmpd="sng" algn="ctr">
                      <a:solidFill>
                        <a:schemeClr val="tx1"/>
                      </a:solidFill>
                      <a:prstDash val="solid"/>
                      <a:round/>
                      <a:headEnd type="none" w="med" len="med"/>
                      <a:tailEnd type="none" w="med" len="med"/>
                    </a:lnT>
                    <a:solidFill>
                      <a:schemeClr val="bg1"/>
                    </a:solidFill>
                  </a:tcPr>
                </a:tc>
              </a:tr>
              <a:tr h="370840">
                <a:tc>
                  <a:txBody>
                    <a:bodyPr/>
                    <a:lstStyle/>
                    <a:p>
                      <a:pPr algn="l"/>
                      <a:r>
                        <a:rPr lang="en-US" sz="1400" b="1" dirty="0" smtClean="0">
                          <a:solidFill>
                            <a:schemeClr val="tx1"/>
                          </a:solidFill>
                          <a:effectLst/>
                          <a:latin typeface="Comic Sans MS" pitchFamily="66" charset="0"/>
                        </a:rPr>
                        <a:t>22   </a:t>
                      </a:r>
                      <a:r>
                        <a:rPr lang="en-US" sz="1400" b="1" dirty="0" smtClean="0">
                          <a:solidFill>
                            <a:schemeClr val="accent2">
                              <a:lumMod val="50000"/>
                            </a:schemeClr>
                          </a:solidFill>
                          <a:effectLst>
                            <a:glow rad="127000">
                              <a:srgbClr val="FFFF00"/>
                            </a:glow>
                          </a:effectLst>
                          <a:latin typeface="Comic Sans MS" pitchFamily="66" charset="0"/>
                        </a:rPr>
                        <a:t>#64</a:t>
                      </a:r>
                      <a:endParaRPr lang="en-US" sz="1400" b="1" dirty="0" smtClean="0">
                        <a:solidFill>
                          <a:schemeClr val="tx1"/>
                        </a:solidFill>
                        <a:effectLst/>
                        <a:latin typeface="Comic Sans MS" pitchFamily="66" charset="0"/>
                      </a:endParaRPr>
                    </a:p>
                    <a:p>
                      <a:pPr algn="l"/>
                      <a:endParaRPr lang="en-US" sz="1400" b="1" dirty="0">
                        <a:solidFill>
                          <a:schemeClr val="tx1"/>
                        </a:solidFill>
                        <a:effectLst/>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23   </a:t>
                      </a:r>
                      <a:r>
                        <a:rPr lang="en-US" sz="1400" b="1" dirty="0" smtClean="0">
                          <a:solidFill>
                            <a:schemeClr val="accent2">
                              <a:lumMod val="50000"/>
                            </a:schemeClr>
                          </a:solidFill>
                          <a:effectLst>
                            <a:glow rad="127000">
                              <a:srgbClr val="FFFF00"/>
                            </a:glow>
                          </a:effectLst>
                          <a:latin typeface="Comic Sans MS" pitchFamily="66" charset="0"/>
                        </a:rPr>
                        <a:t>#65</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24   </a:t>
                      </a:r>
                      <a:r>
                        <a:rPr lang="en-US" sz="1400" b="1" dirty="0" smtClean="0">
                          <a:solidFill>
                            <a:schemeClr val="accent2">
                              <a:lumMod val="50000"/>
                            </a:schemeClr>
                          </a:solidFill>
                          <a:effectLst>
                            <a:glow rad="127000">
                              <a:srgbClr val="FFFF00"/>
                            </a:glow>
                          </a:effectLst>
                          <a:latin typeface="Comic Sans MS" pitchFamily="66" charset="0"/>
                        </a:rPr>
                        <a:t>#66</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25   </a:t>
                      </a:r>
                      <a:r>
                        <a:rPr lang="en-US" sz="1400" b="1" dirty="0" smtClean="0">
                          <a:solidFill>
                            <a:schemeClr val="accent2">
                              <a:lumMod val="50000"/>
                            </a:schemeClr>
                          </a:solidFill>
                          <a:effectLst>
                            <a:glow rad="127000">
                              <a:srgbClr val="FFFF00"/>
                            </a:glow>
                          </a:effectLst>
                          <a:latin typeface="Comic Sans MS" pitchFamily="66" charset="0"/>
                        </a:rPr>
                        <a:t>#67</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26   </a:t>
                      </a:r>
                      <a:r>
                        <a:rPr lang="en-US" sz="1400" b="1" dirty="0" smtClean="0">
                          <a:solidFill>
                            <a:schemeClr val="accent2">
                              <a:lumMod val="50000"/>
                            </a:schemeClr>
                          </a:solidFill>
                          <a:effectLst>
                            <a:glow rad="127000">
                              <a:srgbClr val="FFFF00"/>
                            </a:glow>
                          </a:effectLst>
                          <a:latin typeface="Comic Sans MS" pitchFamily="66" charset="0"/>
                        </a:rPr>
                        <a:t>#68</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27   </a:t>
                      </a:r>
                      <a:r>
                        <a:rPr lang="en-US" sz="1400" b="1" dirty="0" smtClean="0">
                          <a:solidFill>
                            <a:schemeClr val="accent2">
                              <a:lumMod val="50000"/>
                            </a:schemeClr>
                          </a:solidFill>
                          <a:effectLst>
                            <a:glow rad="127000">
                              <a:srgbClr val="FFFF00"/>
                            </a:glow>
                          </a:effectLst>
                          <a:latin typeface="Comic Sans MS" pitchFamily="66" charset="0"/>
                        </a:rPr>
                        <a:t>#69</a:t>
                      </a:r>
                      <a:endParaRPr lang="en-US" sz="1400" b="1" dirty="0">
                        <a:solidFill>
                          <a:schemeClr val="tx1"/>
                        </a:solidFill>
                        <a:effectLst/>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28   </a:t>
                      </a:r>
                      <a:br>
                        <a:rPr lang="en-US" sz="1400" b="1" dirty="0" smtClean="0">
                          <a:solidFill>
                            <a:schemeClr val="tx1"/>
                          </a:solidFill>
                          <a:effectLst/>
                          <a:latin typeface="Comic Sans MS" pitchFamily="66" charset="0"/>
                        </a:rPr>
                      </a:br>
                      <a:r>
                        <a:rPr lang="en-US" sz="1400" b="1" dirty="0" smtClean="0">
                          <a:solidFill>
                            <a:schemeClr val="accent2">
                              <a:lumMod val="50000"/>
                            </a:schemeClr>
                          </a:solidFill>
                          <a:effectLst>
                            <a:glow rad="127000">
                              <a:srgbClr val="FFFF00"/>
                            </a:glow>
                          </a:effectLst>
                          <a:latin typeface="Comic Sans MS" pitchFamily="66" charset="0"/>
                        </a:rPr>
                        <a:t>#70</a:t>
                      </a:r>
                      <a:endParaRPr lang="en-US" sz="1400" b="1" dirty="0">
                        <a:solidFill>
                          <a:schemeClr val="tx1"/>
                        </a:solidFill>
                        <a:effectLst/>
                        <a:latin typeface="Comic Sans MS" pitchFamily="66" charset="0"/>
                      </a:endParaRPr>
                    </a:p>
                  </a:txBody>
                  <a:tcPr>
                    <a:solidFill>
                      <a:schemeClr val="bg1"/>
                    </a:solidFill>
                  </a:tcPr>
                </a:tc>
              </a:tr>
              <a:tr h="370840">
                <a:tc>
                  <a:txBody>
                    <a:bodyPr/>
                    <a:lstStyle/>
                    <a:p>
                      <a:pPr algn="l"/>
                      <a:r>
                        <a:rPr lang="en-US" sz="1400" b="1" dirty="0" smtClean="0">
                          <a:solidFill>
                            <a:schemeClr val="tx1"/>
                          </a:solidFill>
                          <a:effectLst/>
                          <a:latin typeface="Comic Sans MS" pitchFamily="66" charset="0"/>
                        </a:rPr>
                        <a:t>29   </a:t>
                      </a:r>
                      <a:r>
                        <a:rPr lang="en-US" sz="1400" b="1" dirty="0" smtClean="0">
                          <a:solidFill>
                            <a:schemeClr val="accent2">
                              <a:lumMod val="50000"/>
                            </a:schemeClr>
                          </a:solidFill>
                          <a:effectLst>
                            <a:glow rad="127000">
                              <a:srgbClr val="FFFF00"/>
                            </a:glow>
                          </a:effectLst>
                          <a:latin typeface="Comic Sans MS" pitchFamily="66" charset="0"/>
                        </a:rPr>
                        <a:t>#71</a:t>
                      </a:r>
                      <a:endParaRPr lang="en-US" sz="1400" b="1" dirty="0" smtClean="0">
                        <a:solidFill>
                          <a:schemeClr val="tx1"/>
                        </a:solidFill>
                        <a:effectLst/>
                        <a:latin typeface="Comic Sans MS" pitchFamily="66" charset="0"/>
                      </a:endParaRPr>
                    </a:p>
                    <a:p>
                      <a:pPr algn="l"/>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chemeClr val="tx1"/>
                          </a:solidFill>
                          <a:effectLst/>
                          <a:latin typeface="Comic Sans MS" pitchFamily="66" charset="0"/>
                        </a:rPr>
                        <a:t>30   </a:t>
                      </a:r>
                      <a:r>
                        <a:rPr lang="en-US" sz="1400" b="1" dirty="0" smtClean="0">
                          <a:solidFill>
                            <a:schemeClr val="accent2">
                              <a:lumMod val="50000"/>
                            </a:schemeClr>
                          </a:solidFill>
                          <a:effectLst>
                            <a:glow rad="127000">
                              <a:srgbClr val="FFFF00"/>
                            </a:glow>
                          </a:effectLst>
                          <a:latin typeface="Comic Sans MS" pitchFamily="66" charset="0"/>
                        </a:rPr>
                        <a:t>#72</a:t>
                      </a:r>
                      <a:br>
                        <a:rPr lang="en-US" sz="1400" b="1" dirty="0" smtClean="0">
                          <a:solidFill>
                            <a:schemeClr val="accent2">
                              <a:lumMod val="50000"/>
                            </a:schemeClr>
                          </a:solidFill>
                          <a:effectLst>
                            <a:glow rad="127000">
                              <a:srgbClr val="FFFF00"/>
                            </a:glow>
                          </a:effectLst>
                          <a:latin typeface="Comic Sans MS" pitchFamily="66" charset="0"/>
                        </a:rPr>
                      </a:br>
                      <a:r>
                        <a:rPr lang="en-US" sz="1400" b="1" dirty="0" smtClean="0">
                          <a:solidFill>
                            <a:schemeClr val="tx1"/>
                          </a:solidFill>
                          <a:effectLst/>
                          <a:latin typeface="Comic Sans MS" pitchFamily="66" charset="0"/>
                        </a:rPr>
                        <a:t>(~</a:t>
                      </a:r>
                      <a:r>
                        <a:rPr lang="en-US" sz="1400" b="1" baseline="0" dirty="0" smtClean="0">
                          <a:solidFill>
                            <a:schemeClr val="tx1"/>
                          </a:solidFill>
                          <a:effectLst/>
                          <a:latin typeface="Comic Sans MS" pitchFamily="66" charset="0"/>
                        </a:rPr>
                        <a:t>June 18)</a:t>
                      </a:r>
                      <a:endParaRPr lang="en-US" sz="1400" b="1" dirty="0">
                        <a:solidFill>
                          <a:schemeClr val="tx1"/>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1</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2</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3</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4</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5</a:t>
                      </a:r>
                      <a:endParaRPr lang="en-US" sz="1400" b="1" dirty="0">
                        <a:solidFill>
                          <a:srgbClr val="FF0000"/>
                        </a:solidFill>
                        <a:effectLst/>
                        <a:latin typeface="Comic Sans MS" pitchFamily="66" charset="0"/>
                      </a:endParaRPr>
                    </a:p>
                  </a:txBody>
                  <a:tcPr>
                    <a:solidFill>
                      <a:schemeClr val="bg1"/>
                    </a:solidFill>
                  </a:tcPr>
                </a:tc>
              </a:tr>
            </a:tbl>
          </a:graphicData>
        </a:graphic>
      </p:graphicFrame>
      <p:sp>
        <p:nvSpPr>
          <p:cNvPr id="40" name="Rectangle 39"/>
          <p:cNvSpPr/>
          <p:nvPr/>
        </p:nvSpPr>
        <p:spPr>
          <a:xfrm>
            <a:off x="1485900" y="3338989"/>
            <a:ext cx="10648639" cy="95410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spc="300" dirty="0" smtClean="0">
                <a:ln w="1905">
                  <a:solidFill>
                    <a:schemeClr val="bg1"/>
                  </a:solidFill>
                </a:ln>
                <a:solidFill>
                  <a:srgbClr val="FF0000"/>
                </a:solidFill>
                <a:effectLst>
                  <a:glow rad="266700">
                    <a:srgbClr val="000000"/>
                  </a:glow>
                  <a:innerShdw blurRad="69850" dist="43180" dir="5400000">
                    <a:srgbClr val="000000">
                      <a:alpha val="65000"/>
                    </a:srgbClr>
                  </a:innerShdw>
                </a:effectLst>
                <a:latin typeface="Ravie" pitchFamily="82" charset="0"/>
              </a:rPr>
              <a:t>What happened to counting “</a:t>
            </a:r>
            <a:r>
              <a:rPr lang="en-US" sz="2800" b="1" spc="300" dirty="0" smtClean="0">
                <a:ln w="1905">
                  <a:solidFill>
                    <a:schemeClr val="bg1"/>
                  </a:solidFill>
                </a:ln>
                <a:solidFill>
                  <a:srgbClr val="00FFCC"/>
                </a:solidFill>
                <a:effectLst>
                  <a:glow rad="266700">
                    <a:srgbClr val="000000"/>
                  </a:glow>
                  <a:innerShdw blurRad="69850" dist="43180" dir="5400000">
                    <a:srgbClr val="000000">
                      <a:alpha val="65000"/>
                    </a:srgbClr>
                  </a:innerShdw>
                </a:effectLst>
                <a:latin typeface="Ravie" pitchFamily="82" charset="0"/>
              </a:rPr>
              <a:t>the 3</a:t>
            </a:r>
            <a:r>
              <a:rPr lang="en-US" sz="2800" b="1" spc="300" baseline="30000" dirty="0" smtClean="0">
                <a:ln w="1905">
                  <a:solidFill>
                    <a:schemeClr val="bg1"/>
                  </a:solidFill>
                </a:ln>
                <a:solidFill>
                  <a:srgbClr val="00FFCC"/>
                </a:solidFill>
                <a:effectLst>
                  <a:glow rad="266700">
                    <a:srgbClr val="000000"/>
                  </a:glow>
                  <a:innerShdw blurRad="69850" dist="43180" dir="5400000">
                    <a:srgbClr val="000000">
                      <a:alpha val="65000"/>
                    </a:srgbClr>
                  </a:innerShdw>
                </a:effectLst>
                <a:latin typeface="Ravie" pitchFamily="82" charset="0"/>
              </a:rPr>
              <a:t>rd</a:t>
            </a:r>
            <a:r>
              <a:rPr lang="en-US" sz="2800" b="1" spc="300" dirty="0" smtClean="0">
                <a:ln w="1905">
                  <a:solidFill>
                    <a:schemeClr val="bg1"/>
                  </a:solidFill>
                </a:ln>
                <a:solidFill>
                  <a:srgbClr val="00FFCC"/>
                </a:solidFill>
                <a:effectLst>
                  <a:glow rad="266700">
                    <a:srgbClr val="000000"/>
                  </a:glow>
                  <a:innerShdw blurRad="69850" dist="43180" dir="5400000">
                    <a:srgbClr val="000000">
                      <a:alpha val="65000"/>
                    </a:srgbClr>
                  </a:innerShdw>
                </a:effectLst>
                <a:latin typeface="Ravie" pitchFamily="82" charset="0"/>
              </a:rPr>
              <a:t> day</a:t>
            </a:r>
            <a:r>
              <a:rPr lang="en-US" sz="2800" b="1" spc="300" dirty="0" smtClean="0">
                <a:ln w="1905">
                  <a:solidFill>
                    <a:schemeClr val="bg1"/>
                  </a:solidFill>
                </a:ln>
                <a:solidFill>
                  <a:srgbClr val="FF0000"/>
                </a:solidFill>
                <a:effectLst>
                  <a:glow rad="266700">
                    <a:srgbClr val="000000"/>
                  </a:glow>
                  <a:innerShdw blurRad="69850" dist="43180" dir="5400000">
                    <a:srgbClr val="000000">
                      <a:alpha val="65000"/>
                    </a:srgbClr>
                  </a:innerShdw>
                </a:effectLst>
                <a:latin typeface="Ravie" pitchFamily="82" charset="0"/>
              </a:rPr>
              <a:t>” that follows “</a:t>
            </a:r>
            <a:r>
              <a:rPr lang="en-US" sz="2800" b="1" spc="300" dirty="0" smtClean="0">
                <a:ln w="1905">
                  <a:solidFill>
                    <a:schemeClr val="bg1"/>
                  </a:solidFill>
                </a:ln>
                <a:solidFill>
                  <a:srgbClr val="00FFCC"/>
                </a:solidFill>
                <a:effectLst>
                  <a:glow rad="266700">
                    <a:srgbClr val="000000"/>
                  </a:glow>
                  <a:innerShdw blurRad="69850" dist="43180" dir="5400000">
                    <a:srgbClr val="000000">
                      <a:alpha val="65000"/>
                    </a:srgbClr>
                  </a:innerShdw>
                </a:effectLst>
                <a:latin typeface="Ravie" pitchFamily="82" charset="0"/>
              </a:rPr>
              <a:t>tomorrow</a:t>
            </a:r>
            <a:r>
              <a:rPr lang="en-US" sz="2800" b="1" spc="300" dirty="0" smtClean="0">
                <a:ln w="1905">
                  <a:solidFill>
                    <a:schemeClr val="bg1"/>
                  </a:solidFill>
                </a:ln>
                <a:solidFill>
                  <a:srgbClr val="FF0000"/>
                </a:solidFill>
                <a:effectLst>
                  <a:glow rad="266700">
                    <a:srgbClr val="000000"/>
                  </a:glow>
                  <a:innerShdw blurRad="69850" dist="43180" dir="5400000">
                    <a:srgbClr val="000000">
                      <a:alpha val="65000"/>
                    </a:srgbClr>
                  </a:innerShdw>
                </a:effectLst>
                <a:latin typeface="Ravie" pitchFamily="82" charset="0"/>
              </a:rPr>
              <a:t>”?</a:t>
            </a:r>
            <a:endParaRPr lang="en-US" sz="2800" b="1" cap="none" spc="300" dirty="0">
              <a:ln w="1905">
                <a:solidFill>
                  <a:schemeClr val="bg1"/>
                </a:solidFill>
              </a:ln>
              <a:solidFill>
                <a:srgbClr val="FF0000"/>
              </a:solidFill>
              <a:effectLst>
                <a:glow rad="266700">
                  <a:srgbClr val="000000"/>
                </a:glow>
                <a:innerShdw blurRad="69850" dist="43180" dir="5400000">
                  <a:srgbClr val="000000">
                    <a:alpha val="65000"/>
                  </a:srgbClr>
                </a:innerShdw>
              </a:effectLst>
              <a:latin typeface="Ravie" pitchFamily="82" charset="0"/>
            </a:endParaRPr>
          </a:p>
        </p:txBody>
      </p:sp>
      <p:sp>
        <p:nvSpPr>
          <p:cNvPr id="41" name="Oval 40"/>
          <p:cNvSpPr/>
          <p:nvPr/>
        </p:nvSpPr>
        <p:spPr>
          <a:xfrm>
            <a:off x="10952267" y="4365104"/>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56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42" name="Oval 41"/>
          <p:cNvSpPr/>
          <p:nvPr/>
        </p:nvSpPr>
        <p:spPr>
          <a:xfrm>
            <a:off x="10982411" y="4905166"/>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63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43" name="Oval 42"/>
          <p:cNvSpPr/>
          <p:nvPr/>
        </p:nvSpPr>
        <p:spPr>
          <a:xfrm>
            <a:off x="10982411" y="5447742"/>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70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45" name="Oval 44"/>
          <p:cNvSpPr/>
          <p:nvPr/>
        </p:nvSpPr>
        <p:spPr>
          <a:xfrm>
            <a:off x="4645707" y="5947608"/>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72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2" name="Slide Number Placeholder 1"/>
          <p:cNvSpPr>
            <a:spLocks noGrp="1"/>
          </p:cNvSpPr>
          <p:nvPr>
            <p:ph type="sldNum" sz="quarter" idx="12"/>
          </p:nvPr>
        </p:nvSpPr>
        <p:spPr>
          <a:xfrm>
            <a:off x="9262764" y="6492875"/>
            <a:ext cx="2844059" cy="365125"/>
          </a:xfrm>
        </p:spPr>
        <p:txBody>
          <a:bodyPr/>
          <a:lstStyle/>
          <a:p>
            <a:fld id="{81FEFA0A-2F20-4B60-98C6-5FFDA469AA1C}" type="slidenum">
              <a:rPr lang="en-US" b="1" smtClean="0">
                <a:solidFill>
                  <a:srgbClr val="5D2D2D"/>
                </a:solidFill>
              </a:rPr>
              <a:pPr/>
              <a:t>54</a:t>
            </a:fld>
            <a:endParaRPr lang="en-US" b="1" dirty="0">
              <a:solidFill>
                <a:srgbClr val="5D2D2D"/>
              </a:solidFill>
            </a:endParaRPr>
          </a:p>
        </p:txBody>
      </p:sp>
      <p:sp>
        <p:nvSpPr>
          <p:cNvPr id="24" name="Oval 23"/>
          <p:cNvSpPr/>
          <p:nvPr/>
        </p:nvSpPr>
        <p:spPr>
          <a:xfrm>
            <a:off x="9057677" y="3147243"/>
            <a:ext cx="456482" cy="345266"/>
          </a:xfrm>
          <a:prstGeom prst="ellipse">
            <a:avLst/>
          </a:prstGeom>
          <a:gradFill>
            <a:gsLst>
              <a:gs pos="22000">
                <a:srgbClr val="FFFF00"/>
              </a:gs>
              <a:gs pos="49000">
                <a:srgbClr val="0A128C"/>
              </a:gs>
              <a:gs pos="77000">
                <a:srgbClr val="F4A77C"/>
              </a:gs>
            </a:gsLst>
            <a:lin ang="10800000" scaled="1"/>
          </a:gra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t>1</a:t>
            </a:r>
            <a:endParaRPr lang="en-CA" sz="2000" dirty="0"/>
          </a:p>
        </p:txBody>
      </p:sp>
      <p:sp>
        <p:nvSpPr>
          <p:cNvPr id="25" name="Oval 24"/>
          <p:cNvSpPr/>
          <p:nvPr/>
        </p:nvSpPr>
        <p:spPr>
          <a:xfrm>
            <a:off x="10368435" y="3149295"/>
            <a:ext cx="456482" cy="345266"/>
          </a:xfrm>
          <a:prstGeom prst="ellipse">
            <a:avLst/>
          </a:prstGeom>
          <a:gradFill>
            <a:gsLst>
              <a:gs pos="22000">
                <a:srgbClr val="FFFF00"/>
              </a:gs>
              <a:gs pos="49000">
                <a:srgbClr val="0A128C"/>
              </a:gs>
              <a:gs pos="77000">
                <a:srgbClr val="F4A77C"/>
              </a:gs>
            </a:gsLst>
            <a:lin ang="10800000" scaled="1"/>
          </a:gra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t>2</a:t>
            </a:r>
            <a:endParaRPr lang="en-CA" sz="2000" dirty="0"/>
          </a:p>
        </p:txBody>
      </p:sp>
      <p:sp>
        <p:nvSpPr>
          <p:cNvPr id="2" name="Rounded Rectangle 1"/>
          <p:cNvSpPr/>
          <p:nvPr/>
        </p:nvSpPr>
        <p:spPr>
          <a:xfrm>
            <a:off x="1134253" y="2591615"/>
            <a:ext cx="6421995" cy="294967"/>
          </a:xfrm>
          <a:prstGeom prst="roundRect">
            <a:avLst/>
          </a:prstGeom>
          <a:solidFill>
            <a:srgbClr val="00FFCC"/>
          </a:solidFill>
          <a:ln>
            <a:solidFill>
              <a:schemeClr val="tx2"/>
            </a:solidFill>
          </a:ln>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1700" dirty="0" smtClean="0">
                <a:solidFill>
                  <a:schemeClr val="tx2">
                    <a:lumMod val="75000"/>
                    <a:lumOff val="25000"/>
                  </a:schemeClr>
                </a:solidFill>
                <a:latin typeface="Comic Sans MS" pitchFamily="66" charset="0"/>
              </a:rPr>
              <a:t>Did Mosheh still need to make these trips up the mountain? </a:t>
            </a:r>
            <a:endParaRPr lang="en-CA" sz="1700" dirty="0">
              <a:solidFill>
                <a:schemeClr val="tx2">
                  <a:lumMod val="75000"/>
                  <a:lumOff val="25000"/>
                </a:schemeClr>
              </a:solidFill>
              <a:latin typeface="Comic Sans MS" pitchFamily="66" charset="0"/>
            </a:endParaRPr>
          </a:p>
        </p:txBody>
      </p:sp>
    </p:spTree>
    <p:extLst>
      <p:ext uri="{BB962C8B-B14F-4D97-AF65-F5344CB8AC3E}">
        <p14:creationId xmlns:p14="http://schemas.microsoft.com/office/powerpoint/2010/main" val="39283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1500"/>
                                        <p:tgtEl>
                                          <p:spTgt spid="37"/>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000"/>
                                        <p:tgtEl>
                                          <p:spTgt spid="5"/>
                                        </p:tgtEl>
                                      </p:cBhvr>
                                    </p:animEffect>
                                  </p:childTnLst>
                                </p:cTn>
                              </p:par>
                            </p:childTnLst>
                          </p:cTn>
                        </p:par>
                        <p:par>
                          <p:cTn id="12" fill="hold">
                            <p:stCondLst>
                              <p:cond delay="3500"/>
                            </p:stCondLst>
                            <p:childTnLst>
                              <p:par>
                                <p:cTn id="13" presetID="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1+#ppt_h/2"/>
                                          </p:val>
                                        </p:tav>
                                        <p:tav tm="100000">
                                          <p:val>
                                            <p:strVal val="#ppt_y"/>
                                          </p:val>
                                        </p:tav>
                                      </p:tavLst>
                                    </p:anim>
                                  </p:childTnLst>
                                </p:cTn>
                              </p:par>
                            </p:childTnLst>
                          </p:cTn>
                        </p:par>
                        <p:par>
                          <p:cTn id="17" fill="hold">
                            <p:stCondLst>
                              <p:cond delay="4500"/>
                            </p:stCondLst>
                            <p:childTnLst>
                              <p:par>
                                <p:cTn id="18" presetID="2" presetClass="entr" presetSubtype="4" fill="hold" grpId="0" nodeType="afterEffect">
                                  <p:stCondLst>
                                    <p:cond delay="5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ppt_x"/>
                                          </p:val>
                                        </p:tav>
                                        <p:tav tm="100000">
                                          <p:val>
                                            <p:strVal val="#ppt_x"/>
                                          </p:val>
                                        </p:tav>
                                      </p:tavLst>
                                    </p:anim>
                                    <p:anim calcmode="lin" valueType="num">
                                      <p:cBhvr additive="base">
                                        <p:cTn id="2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2000"/>
                                        <p:tgtEl>
                                          <p:spTgt spid="38"/>
                                        </p:tgtEl>
                                      </p:cBhvr>
                                    </p:animEffect>
                                  </p:childTnLst>
                                </p:cTn>
                              </p:par>
                            </p:childTnLst>
                          </p:cTn>
                        </p:par>
                        <p:par>
                          <p:cTn id="27" fill="hold">
                            <p:stCondLst>
                              <p:cond delay="2000"/>
                            </p:stCondLst>
                            <p:childTnLst>
                              <p:par>
                                <p:cTn id="28" presetID="47"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1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1750"/>
                                        <p:tgtEl>
                                          <p:spTgt spid="40"/>
                                        </p:tgtEl>
                                      </p:cBhvr>
                                    </p:animEffect>
                                  </p:childTnLst>
                                </p:cTn>
                              </p:par>
                            </p:childTnLst>
                          </p:cTn>
                        </p:par>
                        <p:par>
                          <p:cTn id="42" fill="hold">
                            <p:stCondLst>
                              <p:cond delay="1750"/>
                            </p:stCondLst>
                            <p:childTnLst>
                              <p:par>
                                <p:cTn id="43" presetID="21" presetClass="entr" presetSubtype="1"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1)">
                                      <p:cBhvr>
                                        <p:cTn id="45" dur="2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outVertical)">
                                      <p:cBhvr>
                                        <p:cTn id="50" dur="1500"/>
                                        <p:tgtEl>
                                          <p:spTgt spid="39"/>
                                        </p:tgtEl>
                                      </p:cBhvr>
                                    </p:animEffect>
                                  </p:childTnLst>
                                </p:cTn>
                              </p:par>
                            </p:childTnLst>
                          </p:cTn>
                        </p:par>
                        <p:par>
                          <p:cTn id="51" fill="hold">
                            <p:stCondLst>
                              <p:cond delay="1500"/>
                            </p:stCondLst>
                            <p:childTnLst>
                              <p:par>
                                <p:cTn id="52" presetID="47"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1000"/>
                                        <p:tgtEl>
                                          <p:spTgt spid="41"/>
                                        </p:tgtEl>
                                      </p:cBhvr>
                                    </p:animEffect>
                                    <p:anim calcmode="lin" valueType="num">
                                      <p:cBhvr>
                                        <p:cTn id="55" dur="1000" fill="hold"/>
                                        <p:tgtEl>
                                          <p:spTgt spid="41"/>
                                        </p:tgtEl>
                                        <p:attrNameLst>
                                          <p:attrName>ppt_x</p:attrName>
                                        </p:attrNameLst>
                                      </p:cBhvr>
                                      <p:tavLst>
                                        <p:tav tm="0">
                                          <p:val>
                                            <p:strVal val="#ppt_x"/>
                                          </p:val>
                                        </p:tav>
                                        <p:tav tm="100000">
                                          <p:val>
                                            <p:strVal val="#ppt_x"/>
                                          </p:val>
                                        </p:tav>
                                      </p:tavLst>
                                    </p:anim>
                                    <p:anim calcmode="lin" valueType="num">
                                      <p:cBhvr>
                                        <p:cTn id="56" dur="1000" fill="hold"/>
                                        <p:tgtEl>
                                          <p:spTgt spid="41"/>
                                        </p:tgtEl>
                                        <p:attrNameLst>
                                          <p:attrName>ppt_y</p:attrName>
                                        </p:attrNameLst>
                                      </p:cBhvr>
                                      <p:tavLst>
                                        <p:tav tm="0">
                                          <p:val>
                                            <p:strVal val="#ppt_y-.1"/>
                                          </p:val>
                                        </p:tav>
                                        <p:tav tm="100000">
                                          <p:val>
                                            <p:strVal val="#ppt_y"/>
                                          </p:val>
                                        </p:tav>
                                      </p:tavLst>
                                    </p:anim>
                                  </p:childTnLst>
                                </p:cTn>
                              </p:par>
                            </p:childTnLst>
                          </p:cTn>
                        </p:par>
                        <p:par>
                          <p:cTn id="57" fill="hold">
                            <p:stCondLst>
                              <p:cond delay="2500"/>
                            </p:stCondLst>
                            <p:childTnLst>
                              <p:par>
                                <p:cTn id="58" presetID="47" presetClass="entr" presetSubtype="0" fill="hold" grpId="0" nodeType="afterEffect">
                                  <p:stCondLst>
                                    <p:cond delay="100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1000"/>
                                        <p:tgtEl>
                                          <p:spTgt spid="42"/>
                                        </p:tgtEl>
                                      </p:cBhvr>
                                    </p:animEffect>
                                    <p:anim calcmode="lin" valueType="num">
                                      <p:cBhvr>
                                        <p:cTn id="61" dur="1000" fill="hold"/>
                                        <p:tgtEl>
                                          <p:spTgt spid="42"/>
                                        </p:tgtEl>
                                        <p:attrNameLst>
                                          <p:attrName>ppt_x</p:attrName>
                                        </p:attrNameLst>
                                      </p:cBhvr>
                                      <p:tavLst>
                                        <p:tav tm="0">
                                          <p:val>
                                            <p:strVal val="#ppt_x"/>
                                          </p:val>
                                        </p:tav>
                                        <p:tav tm="100000">
                                          <p:val>
                                            <p:strVal val="#ppt_x"/>
                                          </p:val>
                                        </p:tav>
                                      </p:tavLst>
                                    </p:anim>
                                    <p:anim calcmode="lin" valueType="num">
                                      <p:cBhvr>
                                        <p:cTn id="62" dur="1000" fill="hold"/>
                                        <p:tgtEl>
                                          <p:spTgt spid="42"/>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7" presetClass="entr" presetSubtype="0" fill="hold" grpId="0" nodeType="afterEffect">
                                  <p:stCondLst>
                                    <p:cond delay="100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1000"/>
                                        <p:tgtEl>
                                          <p:spTgt spid="43"/>
                                        </p:tgtEl>
                                      </p:cBhvr>
                                    </p:animEffect>
                                    <p:anim calcmode="lin" valueType="num">
                                      <p:cBhvr>
                                        <p:cTn id="67" dur="1000" fill="hold"/>
                                        <p:tgtEl>
                                          <p:spTgt spid="43"/>
                                        </p:tgtEl>
                                        <p:attrNameLst>
                                          <p:attrName>ppt_x</p:attrName>
                                        </p:attrNameLst>
                                      </p:cBhvr>
                                      <p:tavLst>
                                        <p:tav tm="0">
                                          <p:val>
                                            <p:strVal val="#ppt_x"/>
                                          </p:val>
                                        </p:tav>
                                        <p:tav tm="100000">
                                          <p:val>
                                            <p:strVal val="#ppt_x"/>
                                          </p:val>
                                        </p:tav>
                                      </p:tavLst>
                                    </p:anim>
                                    <p:anim calcmode="lin" valueType="num">
                                      <p:cBhvr>
                                        <p:cTn id="68" dur="1000" fill="hold"/>
                                        <p:tgtEl>
                                          <p:spTgt spid="43"/>
                                        </p:tgtEl>
                                        <p:attrNameLst>
                                          <p:attrName>ppt_y</p:attrName>
                                        </p:attrNameLst>
                                      </p:cBhvr>
                                      <p:tavLst>
                                        <p:tav tm="0">
                                          <p:val>
                                            <p:strVal val="#ppt_y-.1"/>
                                          </p:val>
                                        </p:tav>
                                        <p:tav tm="100000">
                                          <p:val>
                                            <p:strVal val="#ppt_y"/>
                                          </p:val>
                                        </p:tav>
                                      </p:tavLst>
                                    </p:anim>
                                  </p:childTnLst>
                                </p:cTn>
                              </p:par>
                            </p:childTnLst>
                          </p:cTn>
                        </p:par>
                        <p:par>
                          <p:cTn id="69" fill="hold">
                            <p:stCondLst>
                              <p:cond delay="6500"/>
                            </p:stCondLst>
                            <p:childTnLst>
                              <p:par>
                                <p:cTn id="70" presetID="47" presetClass="entr" presetSubtype="0" fill="hold" grpId="0" nodeType="afterEffect">
                                  <p:stCondLst>
                                    <p:cond delay="100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1000"/>
                                        <p:tgtEl>
                                          <p:spTgt spid="45"/>
                                        </p:tgtEl>
                                      </p:cBhvr>
                                    </p:animEffect>
                                    <p:anim calcmode="lin" valueType="num">
                                      <p:cBhvr>
                                        <p:cTn id="73" dur="1000" fill="hold"/>
                                        <p:tgtEl>
                                          <p:spTgt spid="45"/>
                                        </p:tgtEl>
                                        <p:attrNameLst>
                                          <p:attrName>ppt_x</p:attrName>
                                        </p:attrNameLst>
                                      </p:cBhvr>
                                      <p:tavLst>
                                        <p:tav tm="0">
                                          <p:val>
                                            <p:strVal val="#ppt_x"/>
                                          </p:val>
                                        </p:tav>
                                        <p:tav tm="100000">
                                          <p:val>
                                            <p:strVal val="#ppt_x"/>
                                          </p:val>
                                        </p:tav>
                                      </p:tavLst>
                                    </p:anim>
                                    <p:anim calcmode="lin" valueType="num">
                                      <p:cBhvr>
                                        <p:cTn id="7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7" grpId="0" animBg="1"/>
      <p:bldP spid="38" grpId="0"/>
      <p:bldP spid="40" grpId="0"/>
      <p:bldP spid="41" grpId="0" animBg="1"/>
      <p:bldP spid="42" grpId="0" animBg="1"/>
      <p:bldP spid="43" grpId="0" animBg="1"/>
      <p:bldP spid="45" grpId="0" animBg="1"/>
      <p:bldP spid="24" grpId="0" animBg="1"/>
      <p:bldP spid="25"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200"/>
            </a:gs>
            <a:gs pos="45000">
              <a:srgbClr val="FF7A00"/>
            </a:gs>
            <a:gs pos="70000">
              <a:srgbClr val="FF0300"/>
            </a:gs>
            <a:gs pos="100000">
              <a:srgbClr val="4D0808"/>
            </a:gs>
          </a:gsLst>
          <a:lin ang="16200000" scaled="1"/>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1280723589"/>
              </p:ext>
            </p:extLst>
          </p:nvPr>
        </p:nvGraphicFramePr>
        <p:xfrm>
          <a:off x="2045463" y="1477484"/>
          <a:ext cx="9505054" cy="411988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solidFill>
                      <a:srgbClr val="FF99FF">
                        <a:alpha val="40000"/>
                      </a:srgbClr>
                    </a:solidFill>
                  </a:tcPr>
                </a:tc>
              </a:tr>
              <a:tr h="370840">
                <a:tc>
                  <a:txBody>
                    <a:bodyPr/>
                    <a:lstStyle/>
                    <a:p>
                      <a:pPr algn="l"/>
                      <a:r>
                        <a:rPr lang="en-US" sz="1400" b="1" dirty="0" smtClean="0">
                          <a:solidFill>
                            <a:srgbClr val="FF0000"/>
                          </a:solidFill>
                          <a:effectLst/>
                          <a:latin typeface="Comic Sans MS" pitchFamily="66" charset="0"/>
                        </a:rPr>
                        <a:t>29   </a:t>
                      </a:r>
                      <a:r>
                        <a:rPr lang="en-US" sz="1400" b="1" dirty="0" smtClean="0">
                          <a:solidFill>
                            <a:schemeClr val="tx2"/>
                          </a:solidFill>
                          <a:effectLst>
                            <a:glow rad="127000">
                              <a:srgbClr val="FFFF00"/>
                            </a:glow>
                          </a:effectLst>
                          <a:latin typeface="Comic Sans MS" pitchFamily="66" charset="0"/>
                        </a:rPr>
                        <a:t>#71</a:t>
                      </a:r>
                      <a:endParaRPr lang="en-US" sz="1400" b="1" dirty="0" smtClean="0">
                        <a:solidFill>
                          <a:schemeClr val="tx2"/>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30   </a:t>
                      </a:r>
                      <a:r>
                        <a:rPr lang="en-US" sz="1400" b="1" dirty="0" smtClean="0">
                          <a:solidFill>
                            <a:schemeClr val="tx2"/>
                          </a:solidFill>
                          <a:effectLst>
                            <a:glow rad="127000">
                              <a:srgbClr val="FFFF00"/>
                            </a:glow>
                          </a:effectLst>
                          <a:latin typeface="Comic Sans MS" pitchFamily="66" charset="0"/>
                        </a:rPr>
                        <a:t>#72</a:t>
                      </a:r>
                      <a:br>
                        <a:rPr lang="en-US" sz="1400" b="1" dirty="0" smtClean="0">
                          <a:solidFill>
                            <a:schemeClr val="tx2"/>
                          </a:solidFill>
                          <a:effectLst>
                            <a:glow rad="127000">
                              <a:srgbClr val="FFFF00"/>
                            </a:glow>
                          </a:effectLst>
                          <a:latin typeface="Comic Sans MS" pitchFamily="66" charset="0"/>
                        </a:rPr>
                      </a:br>
                      <a:r>
                        <a:rPr lang="en-US" sz="1400" b="1" dirty="0" smtClean="0">
                          <a:solidFill>
                            <a:srgbClr val="FF0000"/>
                          </a:solidFill>
                          <a:effectLst/>
                          <a:latin typeface="Comic Sans MS" pitchFamily="66" charset="0"/>
                        </a:rPr>
                        <a:t>(~</a:t>
                      </a:r>
                      <a:r>
                        <a:rPr lang="en-US" sz="1400" b="1" baseline="0" dirty="0" smtClean="0">
                          <a:solidFill>
                            <a:srgbClr val="FF0000"/>
                          </a:solidFill>
                          <a:effectLst/>
                          <a:latin typeface="Comic Sans MS" pitchFamily="66" charset="0"/>
                        </a:rPr>
                        <a:t>June 18)</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   </a:t>
                      </a:r>
                      <a:r>
                        <a:rPr lang="en-US" sz="1400" b="1" dirty="0" smtClean="0">
                          <a:solidFill>
                            <a:srgbClr val="FF0000"/>
                          </a:solidFill>
                          <a:effectLst>
                            <a:glow rad="127000">
                              <a:srgbClr val="FFFF00"/>
                            </a:glow>
                          </a:effectLst>
                          <a:latin typeface="Comic Sans MS" pitchFamily="66" charset="0"/>
                        </a:rPr>
                        <a:t>#73</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  </a:t>
                      </a:r>
                      <a:r>
                        <a:rPr lang="en-US" sz="1400" b="1" dirty="0" smtClean="0">
                          <a:solidFill>
                            <a:srgbClr val="FF0000"/>
                          </a:solidFill>
                          <a:effectLst>
                            <a:glow rad="127000">
                              <a:srgbClr val="FFFF00"/>
                            </a:glow>
                          </a:effectLst>
                          <a:latin typeface="Comic Sans MS" pitchFamily="66" charset="0"/>
                        </a:rPr>
                        <a:t>#74</a:t>
                      </a:r>
                      <a:r>
                        <a:rPr lang="en-US" sz="1400" b="1" dirty="0" smtClean="0">
                          <a:solidFill>
                            <a:schemeClr val="tx1"/>
                          </a:solidFill>
                          <a:latin typeface="Comic Sans MS" pitchFamily="66" charset="0"/>
                        </a:rPr>
                        <a:t> </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3   </a:t>
                      </a:r>
                      <a:r>
                        <a:rPr lang="en-US" sz="1400" b="1" dirty="0" smtClean="0">
                          <a:solidFill>
                            <a:srgbClr val="FF0000"/>
                          </a:solidFill>
                          <a:effectLst>
                            <a:glow rad="127000">
                              <a:srgbClr val="FFFF00"/>
                            </a:glow>
                          </a:effectLst>
                          <a:latin typeface="Comic Sans MS" pitchFamily="66" charset="0"/>
                        </a:rPr>
                        <a:t>#75</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4   </a:t>
                      </a:r>
                      <a:r>
                        <a:rPr lang="en-US" sz="1400" b="1" dirty="0" smtClean="0">
                          <a:solidFill>
                            <a:srgbClr val="FF0000"/>
                          </a:solidFill>
                          <a:effectLst>
                            <a:glow rad="127000">
                              <a:srgbClr val="FFFF00"/>
                            </a:glow>
                          </a:effectLst>
                          <a:latin typeface="Comic Sans MS" pitchFamily="66" charset="0"/>
                        </a:rPr>
                        <a:t>#76</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5   </a:t>
                      </a:r>
                      <a:br>
                        <a:rPr lang="en-US" b="1" dirty="0" smtClean="0">
                          <a:solidFill>
                            <a:schemeClr val="tx1"/>
                          </a:solidFill>
                          <a:latin typeface="Comic Sans MS" pitchFamily="66" charset="0"/>
                        </a:rPr>
                      </a:br>
                      <a:r>
                        <a:rPr lang="en-US" sz="1400" b="1" dirty="0" smtClean="0">
                          <a:solidFill>
                            <a:srgbClr val="FF0000"/>
                          </a:solidFill>
                          <a:effectLst>
                            <a:glow rad="127000">
                              <a:srgbClr val="FFFF00"/>
                            </a:glow>
                          </a:effectLst>
                          <a:latin typeface="Comic Sans MS" pitchFamily="66" charset="0"/>
                        </a:rPr>
                        <a:t>#77</a:t>
                      </a:r>
                      <a:endParaRPr lang="en-US" b="1" dirty="0">
                        <a:solidFill>
                          <a:schemeClr val="tx1"/>
                        </a:solidFill>
                        <a:latin typeface="Comic Sans MS" pitchFamily="66" charset="0"/>
                      </a:endParaRPr>
                    </a:p>
                  </a:txBody>
                  <a:tcPr>
                    <a:solidFill>
                      <a:schemeClr val="bg1"/>
                    </a:solidFill>
                  </a:tcPr>
                </a:tc>
              </a:tr>
              <a:tr h="370840">
                <a:tc>
                  <a:txBody>
                    <a:bodyPr/>
                    <a:lstStyle/>
                    <a:p>
                      <a:pPr algn="l"/>
                      <a:r>
                        <a:rPr lang="en-US" b="1" dirty="0" smtClean="0">
                          <a:solidFill>
                            <a:schemeClr val="tx1"/>
                          </a:solidFill>
                          <a:latin typeface="Comic Sans MS" pitchFamily="66" charset="0"/>
                        </a:rPr>
                        <a:t>6   </a:t>
                      </a:r>
                      <a:r>
                        <a:rPr lang="en-US" sz="1400" b="1" dirty="0" smtClean="0">
                          <a:solidFill>
                            <a:srgbClr val="FF0000"/>
                          </a:solidFill>
                          <a:effectLst>
                            <a:glow rad="127000">
                              <a:srgbClr val="FFFF00"/>
                            </a:glow>
                          </a:effectLst>
                          <a:latin typeface="Comic Sans MS" pitchFamily="66" charset="0"/>
                        </a:rPr>
                        <a:t>#78</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7   </a:t>
                      </a:r>
                      <a:r>
                        <a:rPr lang="en-US" sz="1400" b="1" dirty="0" smtClean="0">
                          <a:solidFill>
                            <a:srgbClr val="FF0000"/>
                          </a:solidFill>
                          <a:effectLst>
                            <a:glow rad="127000">
                              <a:srgbClr val="FFFF00"/>
                            </a:glow>
                          </a:effectLst>
                          <a:latin typeface="Comic Sans MS" pitchFamily="66" charset="0"/>
                        </a:rPr>
                        <a:t>#79</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8   </a:t>
                      </a:r>
                      <a:r>
                        <a:rPr lang="en-US" sz="1400" b="1" dirty="0" smtClean="0">
                          <a:solidFill>
                            <a:srgbClr val="FF0000"/>
                          </a:solidFill>
                          <a:effectLst>
                            <a:glow rad="127000">
                              <a:srgbClr val="FFFF00"/>
                            </a:glow>
                          </a:effectLst>
                          <a:latin typeface="Comic Sans MS" pitchFamily="66" charset="0"/>
                        </a:rPr>
                        <a:t>#80</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9  </a:t>
                      </a:r>
                      <a:r>
                        <a:rPr lang="en-US" sz="1400" b="1" dirty="0" smtClean="0">
                          <a:solidFill>
                            <a:srgbClr val="FF0000"/>
                          </a:solidFill>
                          <a:effectLst>
                            <a:glow rad="127000">
                              <a:srgbClr val="FFFF00"/>
                            </a:glow>
                          </a:effectLst>
                          <a:latin typeface="Comic Sans MS" pitchFamily="66" charset="0"/>
                        </a:rPr>
                        <a:t>#81</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10  </a:t>
                      </a:r>
                      <a:r>
                        <a:rPr lang="en-US" sz="1400" b="1" dirty="0" smtClean="0">
                          <a:solidFill>
                            <a:srgbClr val="FF0000"/>
                          </a:solidFill>
                          <a:effectLst>
                            <a:glow rad="127000">
                              <a:srgbClr val="FFFF00"/>
                            </a:glow>
                          </a:effectLst>
                          <a:latin typeface="Comic Sans MS" pitchFamily="66" charset="0"/>
                        </a:rPr>
                        <a:t>#82</a:t>
                      </a:r>
                      <a:endParaRPr lang="en-US" sz="1400" b="1" dirty="0">
                        <a:solidFill>
                          <a:srgbClr val="C00000"/>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11  </a:t>
                      </a:r>
                      <a:r>
                        <a:rPr lang="en-US" sz="1400" b="1" dirty="0" smtClean="0">
                          <a:solidFill>
                            <a:srgbClr val="FF0000"/>
                          </a:solidFill>
                          <a:effectLst>
                            <a:glow rad="127000">
                              <a:srgbClr val="FFFF00"/>
                            </a:glow>
                          </a:effectLst>
                          <a:latin typeface="Comic Sans MS" pitchFamily="66" charset="0"/>
                        </a:rPr>
                        <a:t>#83</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12  </a:t>
                      </a:r>
                      <a:br>
                        <a:rPr lang="en-US" b="1" dirty="0" smtClean="0">
                          <a:solidFill>
                            <a:schemeClr val="tx1"/>
                          </a:solidFill>
                          <a:latin typeface="Comic Sans MS" pitchFamily="66" charset="0"/>
                        </a:rPr>
                      </a:br>
                      <a:r>
                        <a:rPr lang="en-US" sz="1400" b="1" dirty="0" smtClean="0">
                          <a:solidFill>
                            <a:srgbClr val="FF0000"/>
                          </a:solidFill>
                          <a:effectLst>
                            <a:glow rad="127000">
                              <a:srgbClr val="FFFF00"/>
                            </a:glow>
                          </a:effectLst>
                          <a:latin typeface="Comic Sans MS" pitchFamily="66" charset="0"/>
                        </a:rPr>
                        <a:t>#84</a:t>
                      </a:r>
                      <a:endParaRPr lang="en-US" b="1" dirty="0">
                        <a:solidFill>
                          <a:schemeClr val="tx1"/>
                        </a:solidFill>
                        <a:latin typeface="Comic Sans MS" pitchFamily="66" charset="0"/>
                      </a:endParaRPr>
                    </a:p>
                  </a:txBody>
                  <a:tcPr>
                    <a:solidFill>
                      <a:schemeClr val="bg1"/>
                    </a:solidFill>
                  </a:tcPr>
                </a:tc>
              </a:tr>
              <a:tr h="370840">
                <a:tc>
                  <a:txBody>
                    <a:bodyPr/>
                    <a:lstStyle/>
                    <a:p>
                      <a:pPr algn="l"/>
                      <a:r>
                        <a:rPr lang="en-US" b="1" dirty="0" smtClean="0">
                          <a:solidFill>
                            <a:schemeClr val="tx1"/>
                          </a:solidFill>
                          <a:latin typeface="Comic Sans MS" pitchFamily="66" charset="0"/>
                        </a:rPr>
                        <a:t>13  </a:t>
                      </a:r>
                      <a:r>
                        <a:rPr lang="en-US" sz="1400" b="1" dirty="0" smtClean="0">
                          <a:solidFill>
                            <a:srgbClr val="FF0000"/>
                          </a:solidFill>
                          <a:effectLst>
                            <a:glow rad="127000">
                              <a:srgbClr val="FFFF00"/>
                            </a:glow>
                          </a:effectLst>
                          <a:latin typeface="Comic Sans MS" pitchFamily="66" charset="0"/>
                        </a:rPr>
                        <a:t>#85</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14  </a:t>
                      </a:r>
                      <a:r>
                        <a:rPr lang="en-US" sz="1400" b="1" dirty="0" smtClean="0">
                          <a:solidFill>
                            <a:srgbClr val="FF0000"/>
                          </a:solidFill>
                          <a:effectLst>
                            <a:glow rad="127000">
                              <a:srgbClr val="FFFF00"/>
                            </a:glow>
                          </a:effectLst>
                          <a:latin typeface="Comic Sans MS" pitchFamily="66" charset="0"/>
                        </a:rPr>
                        <a:t>#86</a:t>
                      </a:r>
                      <a:endParaRPr lang="en-US" sz="1400" b="1" dirty="0" smtClean="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15  </a:t>
                      </a:r>
                      <a:r>
                        <a:rPr lang="en-US" sz="1400" b="1" dirty="0" smtClean="0">
                          <a:solidFill>
                            <a:srgbClr val="FF0000"/>
                          </a:solidFill>
                          <a:effectLst>
                            <a:glow rad="127000">
                              <a:srgbClr val="FFFF00"/>
                            </a:glow>
                          </a:effectLst>
                          <a:latin typeface="Comic Sans MS" pitchFamily="66" charset="0"/>
                        </a:rPr>
                        <a:t>#87</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16 </a:t>
                      </a:r>
                      <a:r>
                        <a:rPr lang="en-US" sz="1400" b="1" dirty="0" smtClean="0">
                          <a:solidFill>
                            <a:srgbClr val="FF0000"/>
                          </a:solidFill>
                          <a:effectLst>
                            <a:glow rad="127000">
                              <a:srgbClr val="FFFF00"/>
                            </a:glow>
                          </a:effectLst>
                          <a:latin typeface="Comic Sans MS" pitchFamily="66" charset="0"/>
                        </a:rPr>
                        <a:t>#88</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17  </a:t>
                      </a:r>
                      <a:r>
                        <a:rPr lang="en-US" sz="1400" b="1" dirty="0" smtClean="0">
                          <a:solidFill>
                            <a:srgbClr val="FF0000"/>
                          </a:solidFill>
                          <a:effectLst>
                            <a:glow rad="127000">
                              <a:srgbClr val="FFFF00"/>
                            </a:glow>
                          </a:effectLst>
                          <a:latin typeface="Comic Sans MS" pitchFamily="66" charset="0"/>
                        </a:rPr>
                        <a:t>#89</a:t>
                      </a:r>
                      <a:endParaRPr lang="en-US" sz="14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18  </a:t>
                      </a:r>
                      <a:r>
                        <a:rPr lang="en-US" sz="1400" b="1" dirty="0" smtClean="0">
                          <a:solidFill>
                            <a:srgbClr val="FF0000"/>
                          </a:solidFill>
                          <a:effectLst>
                            <a:glow rad="127000">
                              <a:srgbClr val="FFFF00"/>
                            </a:glow>
                          </a:effectLst>
                          <a:latin typeface="Comic Sans MS" pitchFamily="66" charset="0"/>
                        </a:rPr>
                        <a:t>#90</a:t>
                      </a:r>
                      <a:endParaRPr lang="en-US" sz="1400" b="1" u="none" dirty="0">
                        <a:solidFill>
                          <a:schemeClr val="tx1"/>
                        </a:solidFill>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Comic Sans MS" pitchFamily="66" charset="0"/>
                        </a:rPr>
                        <a:t>19  </a:t>
                      </a:r>
                      <a:br>
                        <a:rPr lang="en-US" b="1" dirty="0" smtClean="0">
                          <a:solidFill>
                            <a:schemeClr val="tx1"/>
                          </a:solidFill>
                          <a:latin typeface="Comic Sans MS" pitchFamily="66" charset="0"/>
                        </a:rPr>
                      </a:br>
                      <a:r>
                        <a:rPr lang="en-US" sz="1400" b="1" dirty="0" smtClean="0">
                          <a:solidFill>
                            <a:srgbClr val="FF0000"/>
                          </a:solidFill>
                          <a:effectLst>
                            <a:glow rad="127000">
                              <a:srgbClr val="FFFF00"/>
                            </a:glow>
                          </a:effectLst>
                          <a:latin typeface="Comic Sans MS" pitchFamily="66" charset="0"/>
                        </a:rPr>
                        <a:t>#91</a:t>
                      </a:r>
                      <a:endParaRPr lang="en-US" b="1" dirty="0" smtClean="0">
                        <a:solidFill>
                          <a:schemeClr val="tx1"/>
                        </a:solidFill>
                        <a:latin typeface="Comic Sans MS" pitchFamily="66" charset="0"/>
                      </a:endParaRPr>
                    </a:p>
                  </a:txBody>
                  <a:tcPr>
                    <a:solidFill>
                      <a:schemeClr val="bg1"/>
                    </a:solidFill>
                  </a:tcPr>
                </a:tc>
              </a:tr>
              <a:tr h="370840">
                <a:tc>
                  <a:txBody>
                    <a:bodyPr/>
                    <a:lstStyle/>
                    <a:p>
                      <a:pPr algn="l"/>
                      <a:r>
                        <a:rPr lang="en-US" b="1" dirty="0" smtClean="0">
                          <a:solidFill>
                            <a:schemeClr val="tx1"/>
                          </a:solidFill>
                          <a:latin typeface="Comic Sans MS" pitchFamily="66" charset="0"/>
                        </a:rPr>
                        <a:t>19  </a:t>
                      </a:r>
                      <a:r>
                        <a:rPr lang="en-US" sz="1400" b="1" dirty="0" smtClean="0">
                          <a:solidFill>
                            <a:srgbClr val="FF0000"/>
                          </a:solidFill>
                          <a:effectLst>
                            <a:glow rad="127000">
                              <a:srgbClr val="FFFF00"/>
                            </a:glow>
                          </a:effectLst>
                          <a:latin typeface="Comic Sans MS" pitchFamily="66" charset="0"/>
                        </a:rPr>
                        <a:t>#92</a:t>
                      </a:r>
                      <a:endParaRPr lang="en-US" sz="14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20  </a:t>
                      </a:r>
                      <a:r>
                        <a:rPr lang="en-US" sz="1400" b="1" dirty="0" smtClean="0">
                          <a:solidFill>
                            <a:srgbClr val="FF0000"/>
                          </a:solidFill>
                          <a:effectLst>
                            <a:glow rad="127000">
                              <a:srgbClr val="FFFF00"/>
                            </a:glow>
                          </a:effectLst>
                          <a:latin typeface="Comic Sans MS" pitchFamily="66" charset="0"/>
                        </a:rPr>
                        <a:t>#93</a:t>
                      </a:r>
                      <a:endParaRPr lang="en-US" sz="1200" b="0" dirty="0" smtClean="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21  </a:t>
                      </a:r>
                      <a:r>
                        <a:rPr lang="en-US" sz="1400" b="1" dirty="0" smtClean="0">
                          <a:solidFill>
                            <a:srgbClr val="FF0000"/>
                          </a:solidFill>
                          <a:effectLst>
                            <a:glow rad="127000">
                              <a:srgbClr val="FFFF00"/>
                            </a:glow>
                          </a:effectLst>
                          <a:latin typeface="Comic Sans MS" pitchFamily="66" charset="0"/>
                        </a:rPr>
                        <a:t>#94</a:t>
                      </a:r>
                      <a:endParaRPr lang="en-US" sz="1050" b="0" dirty="0" smtClean="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22 </a:t>
                      </a:r>
                      <a:r>
                        <a:rPr lang="en-US" sz="1400" b="1" dirty="0" smtClean="0">
                          <a:solidFill>
                            <a:srgbClr val="FF0000"/>
                          </a:solidFill>
                          <a:effectLst>
                            <a:glow rad="127000">
                              <a:srgbClr val="FFFF00"/>
                            </a:glow>
                          </a:effectLst>
                          <a:latin typeface="Comic Sans MS" pitchFamily="66" charset="0"/>
                        </a:rPr>
                        <a:t>#95</a:t>
                      </a:r>
                      <a:endParaRPr lang="en-US" sz="1050" b="1" dirty="0" smtClean="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23  </a:t>
                      </a:r>
                      <a:r>
                        <a:rPr lang="en-US" sz="1400" b="1" dirty="0" smtClean="0">
                          <a:solidFill>
                            <a:srgbClr val="FF0000"/>
                          </a:solidFill>
                          <a:effectLst>
                            <a:glow rad="127000">
                              <a:srgbClr val="FFFF00"/>
                            </a:glow>
                          </a:effectLst>
                          <a:latin typeface="Comic Sans MS" pitchFamily="66" charset="0"/>
                        </a:rPr>
                        <a:t>#96</a:t>
                      </a:r>
                      <a:endParaRPr lang="en-US" sz="1200" b="1" dirty="0" smtClean="0">
                        <a:solidFill>
                          <a:schemeClr val="accent2">
                            <a:lumMod val="50000"/>
                          </a:schemeClr>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24  </a:t>
                      </a:r>
                      <a:r>
                        <a:rPr lang="en-US" sz="1400" b="1" dirty="0" smtClean="0">
                          <a:solidFill>
                            <a:srgbClr val="FF0000"/>
                          </a:solidFill>
                          <a:effectLst>
                            <a:glow rad="127000">
                              <a:srgbClr val="FFFF00"/>
                            </a:glow>
                          </a:effectLst>
                          <a:latin typeface="Comic Sans MS" pitchFamily="66" charset="0"/>
                        </a:rPr>
                        <a:t>#97</a:t>
                      </a:r>
                      <a:endParaRPr lang="en-US" sz="12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25 </a:t>
                      </a:r>
                      <a:br>
                        <a:rPr lang="en-US" b="1" dirty="0" smtClean="0">
                          <a:solidFill>
                            <a:schemeClr val="tx1"/>
                          </a:solidFill>
                          <a:latin typeface="Comic Sans MS" pitchFamily="66" charset="0"/>
                        </a:rPr>
                      </a:br>
                      <a:r>
                        <a:rPr lang="en-US" sz="1400" b="1" dirty="0" smtClean="0">
                          <a:solidFill>
                            <a:srgbClr val="FF0000"/>
                          </a:solidFill>
                          <a:effectLst>
                            <a:glow rad="127000">
                              <a:srgbClr val="FFFF00"/>
                            </a:glow>
                          </a:effectLst>
                          <a:latin typeface="Comic Sans MS" pitchFamily="66" charset="0"/>
                        </a:rPr>
                        <a:t>#98</a:t>
                      </a:r>
                      <a:endParaRPr lang="en-US" sz="1200" b="1" dirty="0" smtClean="0">
                        <a:solidFill>
                          <a:srgbClr val="5D2D2D"/>
                        </a:solidFill>
                        <a:latin typeface="Comic Sans MS" pitchFamily="66" charset="0"/>
                      </a:endParaRPr>
                    </a:p>
                  </a:txBody>
                  <a:tcPr>
                    <a:solidFill>
                      <a:schemeClr val="bg1"/>
                    </a:solidFill>
                  </a:tcPr>
                </a:tc>
              </a:tr>
              <a:tr h="370840">
                <a:tc>
                  <a:txBody>
                    <a:bodyPr/>
                    <a:lstStyle/>
                    <a:p>
                      <a:pPr algn="l"/>
                      <a:r>
                        <a:rPr lang="en-US" b="1" dirty="0" smtClean="0">
                          <a:solidFill>
                            <a:schemeClr val="tx1"/>
                          </a:solidFill>
                          <a:latin typeface="Comic Sans MS" pitchFamily="66" charset="0"/>
                        </a:rPr>
                        <a:t>26  </a:t>
                      </a:r>
                      <a:r>
                        <a:rPr lang="en-US" sz="1400" b="1" dirty="0" smtClean="0">
                          <a:solidFill>
                            <a:srgbClr val="FF0000"/>
                          </a:solidFill>
                          <a:effectLst>
                            <a:glow rad="127000">
                              <a:srgbClr val="FFFF00"/>
                            </a:glow>
                          </a:effectLst>
                          <a:latin typeface="Comic Sans MS" pitchFamily="66" charset="0"/>
                        </a:rPr>
                        <a:t>#99</a:t>
                      </a:r>
                      <a:r>
                        <a:rPr lang="en-US" sz="1400" b="1" dirty="0" smtClean="0">
                          <a:solidFill>
                            <a:schemeClr val="tx1"/>
                          </a:solidFill>
                          <a:latin typeface="Comic Sans MS" pitchFamily="66" charset="0"/>
                        </a:rPr>
                        <a:t>  </a:t>
                      </a:r>
                    </a:p>
                    <a:p>
                      <a:pPr algn="l"/>
                      <a:endParaRPr lang="en-US" sz="1200" b="1" dirty="0" smtClean="0">
                        <a:solidFill>
                          <a:srgbClr val="5D2D2D"/>
                        </a:solidFill>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a:t>
                      </a:r>
                      <a:r>
                        <a:rPr lang="en-US" sz="1400" b="1" baseline="0" dirty="0" smtClean="0">
                          <a:solidFill>
                            <a:schemeClr val="tx1"/>
                          </a:solidFill>
                          <a:effectLst/>
                          <a:latin typeface="Comic Sans MS" pitchFamily="66" charset="0"/>
                        </a:rPr>
                        <a:t>July 15)</a:t>
                      </a:r>
                      <a:r>
                        <a:rPr lang="en-US" sz="1400" b="1" dirty="0" smtClean="0">
                          <a:solidFill>
                            <a:srgbClr val="5D2D2D"/>
                          </a:solidFill>
                          <a:latin typeface="Comic Sans MS" pitchFamily="66" charset="0"/>
                        </a:rPr>
                        <a:t> </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27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28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29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30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rgbClr val="FF0000"/>
                          </a:solidFill>
                          <a:latin typeface="Comic Sans MS" pitchFamily="66" charset="0"/>
                        </a:rPr>
                        <a:t>1</a:t>
                      </a:r>
                      <a:endParaRPr lang="en-US" b="1" dirty="0">
                        <a:solidFill>
                          <a:srgbClr val="FF0000"/>
                        </a:solidFill>
                        <a:latin typeface="Comic Sans MS" pitchFamily="66" charset="0"/>
                      </a:endParaRPr>
                    </a:p>
                  </a:txBody>
                  <a:tcPr>
                    <a:solidFill>
                      <a:schemeClr val="bg1"/>
                    </a:solidFill>
                  </a:tcPr>
                </a:tc>
                <a:tc>
                  <a:txBody>
                    <a:bodyPr/>
                    <a:lstStyle/>
                    <a:p>
                      <a:pPr algn="l"/>
                      <a:r>
                        <a:rPr lang="en-US" b="1" dirty="0" smtClean="0">
                          <a:solidFill>
                            <a:srgbClr val="FF0000"/>
                          </a:solidFill>
                          <a:latin typeface="Comic Sans MS" pitchFamily="66" charset="0"/>
                        </a:rPr>
                        <a:t>2</a:t>
                      </a:r>
                      <a:endParaRPr lang="en-US" b="1" dirty="0">
                        <a:solidFill>
                          <a:srgbClr val="FF0000"/>
                        </a:solidFill>
                        <a:latin typeface="Comic Sans MS" pitchFamily="66" charset="0"/>
                      </a:endParaRPr>
                    </a:p>
                  </a:txBody>
                  <a:tcPr>
                    <a:solidFill>
                      <a:schemeClr val="bg1"/>
                    </a:solidFill>
                  </a:tcPr>
                </a:tc>
              </a:tr>
            </a:tbl>
          </a:graphicData>
        </a:graphic>
      </p:graphicFrame>
      <p:sp>
        <p:nvSpPr>
          <p:cNvPr id="5" name="Rectangle 4"/>
          <p:cNvSpPr/>
          <p:nvPr/>
        </p:nvSpPr>
        <p:spPr>
          <a:xfrm>
            <a:off x="1989956" y="1415042"/>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4</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(~June 19</a:t>
            </a:r>
            <a:r>
              <a:rPr lang="en-US" sz="24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to July 19</a:t>
            </a:r>
            <a:r>
              <a:rPr lang="en-US" sz="24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a:t>
            </a:r>
            <a:endParaRPr lang="en-US" sz="24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6" name="Rectangle 15"/>
          <p:cNvSpPr/>
          <p:nvPr/>
        </p:nvSpPr>
        <p:spPr>
          <a:xfrm>
            <a:off x="1701924" y="5654575"/>
            <a:ext cx="10225135" cy="120032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dirty="0" smtClean="0">
                <a:ln w="1905">
                  <a:solidFill>
                    <a:schemeClr val="accent2">
                      <a:lumMod val="50000"/>
                    </a:schemeClr>
                  </a:solidFill>
                </a:ln>
                <a:solidFill>
                  <a:srgbClr val="D60093"/>
                </a:solidFill>
                <a:effectLst>
                  <a:innerShdw blurRad="69850" dist="43180" dir="5400000">
                    <a:srgbClr val="000000">
                      <a:alpha val="65000"/>
                    </a:srgbClr>
                  </a:innerShdw>
                </a:effectLst>
                <a:latin typeface="Rockwell" pitchFamily="18" charset="0"/>
              </a:rPr>
              <a:t> </a:t>
            </a:r>
            <a:r>
              <a:rPr lang="en-US" sz="36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The </a:t>
            </a:r>
            <a:r>
              <a:rPr lang="en-US" sz="3600" b="1" dirty="0" smtClean="0">
                <a:ln w="1905">
                  <a:solidFill>
                    <a:srgbClr val="5D2D2D"/>
                  </a:solidFill>
                </a:ln>
                <a:solidFill>
                  <a:srgbClr val="FF0000"/>
                </a:solidFill>
                <a:effectLst>
                  <a:glow rad="127000">
                    <a:srgbClr val="FFFFCC"/>
                  </a:glow>
                  <a:innerShdw blurRad="69850" dist="43180" dir="5400000">
                    <a:srgbClr val="000000">
                      <a:alpha val="65000"/>
                    </a:srgbClr>
                  </a:innerShdw>
                </a:effectLst>
                <a:latin typeface="Rockwell" pitchFamily="18" charset="0"/>
              </a:rPr>
              <a:t>99</a:t>
            </a:r>
            <a:r>
              <a:rPr lang="en-US" sz="3600" b="1" baseline="30000" dirty="0" smtClean="0">
                <a:ln w="1905">
                  <a:solidFill>
                    <a:srgbClr val="5D2D2D"/>
                  </a:solidFill>
                </a:ln>
                <a:solidFill>
                  <a:srgbClr val="FF0000"/>
                </a:solidFill>
                <a:effectLst>
                  <a:glow rad="127000">
                    <a:srgbClr val="FFFFCC"/>
                  </a:glow>
                  <a:innerShdw blurRad="69850" dist="43180" dir="5400000">
                    <a:srgbClr val="000000">
                      <a:alpha val="65000"/>
                    </a:srgbClr>
                  </a:innerShdw>
                </a:effectLst>
                <a:latin typeface="Rockwell" pitchFamily="18" charset="0"/>
              </a:rPr>
              <a:t>th</a:t>
            </a:r>
            <a:r>
              <a:rPr lang="en-US" sz="3600" b="1" dirty="0" smtClean="0">
                <a:ln w="1905">
                  <a:solidFill>
                    <a:srgbClr val="5D2D2D"/>
                  </a:solidFill>
                </a:ln>
                <a:solidFill>
                  <a:srgbClr val="FF0000"/>
                </a:solidFill>
                <a:effectLst>
                  <a:glow rad="127000">
                    <a:srgbClr val="FFFFCC"/>
                  </a:glow>
                  <a:innerShdw blurRad="69850" dist="43180" dir="5400000">
                    <a:srgbClr val="000000">
                      <a:alpha val="65000"/>
                    </a:srgbClr>
                  </a:innerShdw>
                </a:effectLst>
                <a:latin typeface="Rockwell" pitchFamily="18" charset="0"/>
              </a:rPr>
              <a:t> day </a:t>
            </a:r>
            <a:r>
              <a:rPr lang="en-US" sz="36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is the 26</a:t>
            </a:r>
            <a:r>
              <a:rPr lang="en-US" sz="3600" b="1" baseline="30000"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th</a:t>
            </a:r>
            <a:r>
              <a:rPr lang="en-US" sz="36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 day of the 4</a:t>
            </a:r>
            <a:r>
              <a:rPr lang="en-US" sz="3600" b="1" baseline="30000"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th</a:t>
            </a:r>
            <a:r>
              <a:rPr lang="en-US" sz="36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 month </a:t>
            </a:r>
            <a:r>
              <a:rPr lang="en-US" sz="2800" b="1" dirty="0" smtClean="0">
                <a:ln w="1905">
                  <a:solidFill>
                    <a:srgbClr val="5D2D2D"/>
                  </a:solidFill>
                </a:ln>
                <a:solidFill>
                  <a:schemeClr val="accent2">
                    <a:lumMod val="75000"/>
                  </a:schemeClr>
                </a:solidFill>
                <a:effectLst>
                  <a:glow rad="127000">
                    <a:srgbClr val="FFFFCC"/>
                  </a:glow>
                  <a:innerShdw blurRad="69850" dist="43180" dir="5400000">
                    <a:srgbClr val="000000">
                      <a:alpha val="65000"/>
                    </a:srgbClr>
                  </a:innerShdw>
                </a:effectLst>
                <a:latin typeface="Rockwell" pitchFamily="18" charset="0"/>
              </a:rPr>
              <a:t>(~July 15</a:t>
            </a:r>
            <a:r>
              <a:rPr lang="en-US" sz="2800" b="1" baseline="30000" dirty="0" smtClean="0">
                <a:ln w="1905">
                  <a:solidFill>
                    <a:srgbClr val="5D2D2D"/>
                  </a:solidFill>
                </a:ln>
                <a:solidFill>
                  <a:schemeClr val="accent2">
                    <a:lumMod val="75000"/>
                  </a:schemeClr>
                </a:solidFill>
                <a:effectLst>
                  <a:glow rad="127000">
                    <a:srgbClr val="FFFFCC"/>
                  </a:glow>
                  <a:innerShdw blurRad="69850" dist="43180" dir="5400000">
                    <a:srgbClr val="000000">
                      <a:alpha val="65000"/>
                    </a:srgbClr>
                  </a:innerShdw>
                </a:effectLst>
                <a:latin typeface="Rockwell" pitchFamily="18" charset="0"/>
              </a:rPr>
              <a:t>th</a:t>
            </a:r>
            <a:r>
              <a:rPr lang="en-US" sz="2800" b="1" dirty="0" smtClean="0">
                <a:ln w="1905">
                  <a:solidFill>
                    <a:srgbClr val="5D2D2D"/>
                  </a:solidFill>
                </a:ln>
                <a:solidFill>
                  <a:schemeClr val="accent2">
                    <a:lumMod val="75000"/>
                  </a:schemeClr>
                </a:solidFill>
                <a:effectLst>
                  <a:glow rad="127000">
                    <a:srgbClr val="FFFFCC"/>
                  </a:glow>
                  <a:innerShdw blurRad="69850" dist="43180" dir="5400000">
                    <a:srgbClr val="000000">
                      <a:alpha val="65000"/>
                    </a:srgbClr>
                  </a:innerShdw>
                </a:effectLst>
                <a:latin typeface="Rockwell" pitchFamily="18" charset="0"/>
              </a:rPr>
              <a:t>) </a:t>
            </a:r>
            <a:r>
              <a:rPr lang="en-US" sz="36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claimed to be </a:t>
            </a:r>
            <a:r>
              <a:rPr lang="en-US" sz="3600" b="1" u="sng" dirty="0" smtClean="0">
                <a:ln w="1905">
                  <a:solidFill>
                    <a:srgbClr val="5D2D2D"/>
                  </a:solidFill>
                </a:ln>
                <a:solidFill>
                  <a:srgbClr val="FF0000"/>
                </a:solidFill>
                <a:effectLst>
                  <a:glow rad="127000">
                    <a:srgbClr val="FFFFCC"/>
                  </a:glow>
                  <a:innerShdw blurRad="69850" dist="43180" dir="5400000">
                    <a:srgbClr val="000000">
                      <a:alpha val="65000"/>
                    </a:srgbClr>
                  </a:innerShdw>
                </a:effectLst>
                <a:latin typeface="Rockwell" pitchFamily="18" charset="0"/>
              </a:rPr>
              <a:t>the</a:t>
            </a:r>
            <a:r>
              <a:rPr lang="en-US" sz="36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 wheat harvest!</a:t>
            </a:r>
            <a:endParaRPr lang="en-US" sz="3600" b="1" cap="none" spc="0" dirty="0">
              <a:ln w="1905">
                <a:solidFill>
                  <a:schemeClr val="accent2">
                    <a:lumMod val="50000"/>
                  </a:schemeClr>
                </a:solidFill>
              </a:ln>
              <a:solidFill>
                <a:schemeClr val="accent2">
                  <a:lumMod val="60000"/>
                  <a:lumOff val="40000"/>
                </a:schemeClr>
              </a:solidFill>
              <a:effectLst>
                <a:glow rad="127000">
                  <a:srgbClr val="FFFFCC"/>
                </a:glow>
                <a:innerShdw blurRad="69850" dist="43180" dir="5400000">
                  <a:srgbClr val="000000">
                    <a:alpha val="65000"/>
                  </a:srgbClr>
                </a:innerShdw>
              </a:effectLst>
              <a:latin typeface="Rockwell" pitchFamily="18" charset="0"/>
            </a:endParaRPr>
          </a:p>
        </p:txBody>
      </p:sp>
      <p:pic>
        <p:nvPicPr>
          <p:cNvPr id="18" name="Picture 2" descr="C:\Users\Rae\Desktop\Passover flower them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7853" y="1785376"/>
            <a:ext cx="1098087" cy="220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297743" y="836712"/>
            <a:ext cx="540085" cy="2676870"/>
          </a:xfrm>
          <a:prstGeom prst="roundRect">
            <a:avLst/>
          </a:prstGeom>
          <a:solidFill>
            <a:srgbClr val="F4A77C"/>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5D2D2D"/>
                  </a:solidFill>
                </a:ln>
                <a:solidFill>
                  <a:srgbClr val="5D2D2D"/>
                </a:solidFill>
                <a:latin typeface="Arial Rounded MT Bold" pitchFamily="34" charset="0"/>
              </a:rPr>
              <a:t>COMPARE</a:t>
            </a:r>
            <a:endParaRPr lang="en-CA" sz="2400" dirty="0">
              <a:ln w="28575">
                <a:solidFill>
                  <a:srgbClr val="5D2D2D"/>
                </a:solidFill>
              </a:ln>
              <a:solidFill>
                <a:srgbClr val="5D2D2D"/>
              </a:solidFill>
              <a:latin typeface="Arial Rounded MT Bold" pitchFamily="34" charset="0"/>
            </a:endParaRPr>
          </a:p>
        </p:txBody>
      </p:sp>
      <p:sp>
        <p:nvSpPr>
          <p:cNvPr id="12" name="Oval 11"/>
          <p:cNvSpPr/>
          <p:nvPr/>
        </p:nvSpPr>
        <p:spPr>
          <a:xfrm>
            <a:off x="11049469" y="2588711"/>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77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4" name="Oval 13"/>
          <p:cNvSpPr/>
          <p:nvPr/>
        </p:nvSpPr>
        <p:spPr>
          <a:xfrm>
            <a:off x="11062964" y="3179013"/>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84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1" name="Oval 20"/>
          <p:cNvSpPr/>
          <p:nvPr/>
        </p:nvSpPr>
        <p:spPr>
          <a:xfrm>
            <a:off x="11062964" y="3763872"/>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91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2" name="Oval 21"/>
          <p:cNvSpPr/>
          <p:nvPr/>
        </p:nvSpPr>
        <p:spPr>
          <a:xfrm>
            <a:off x="11062964" y="4348146"/>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98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grpSp>
        <p:nvGrpSpPr>
          <p:cNvPr id="24" name="Group 23"/>
          <p:cNvGrpSpPr/>
          <p:nvPr/>
        </p:nvGrpSpPr>
        <p:grpSpPr>
          <a:xfrm>
            <a:off x="772623" y="4441470"/>
            <a:ext cx="1397635" cy="1474958"/>
            <a:chOff x="113947" y="135536"/>
            <a:chExt cx="1398256" cy="1365078"/>
          </a:xfrm>
        </p:grpSpPr>
        <p:sp>
          <p:nvSpPr>
            <p:cNvPr id="25" name="Explosion 1 24"/>
            <p:cNvSpPr/>
            <p:nvPr/>
          </p:nvSpPr>
          <p:spPr>
            <a:xfrm rot="21014840">
              <a:off x="113947" y="135536"/>
              <a:ext cx="1398256" cy="1365078"/>
            </a:xfrm>
            <a:prstGeom prst="irregularSeal1">
              <a:avLst/>
            </a:prstGeom>
            <a:solidFill>
              <a:srgbClr val="FFFF99"/>
            </a:solidFill>
            <a:ln w="7620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endParaRPr lang="en-US"/>
            </a:p>
          </p:txBody>
        </p:sp>
        <p:sp>
          <p:nvSpPr>
            <p:cNvPr id="26" name="Text Box 24"/>
            <p:cNvSpPr txBox="1"/>
            <p:nvPr/>
          </p:nvSpPr>
          <p:spPr>
            <a:xfrm>
              <a:off x="298489" y="639654"/>
              <a:ext cx="1006475" cy="4402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1400" b="1" i="1" dirty="0" smtClean="0">
                  <a:solidFill>
                    <a:srgbClr val="FF0000"/>
                  </a:solidFill>
                  <a:effectLst>
                    <a:outerShdw blurRad="69850" dist="43180" dir="5400000" sx="0" sy="0">
                      <a:srgbClr val="000000">
                        <a:alpha val="65000"/>
                      </a:srgbClr>
                    </a:outerShdw>
                  </a:effectLst>
                  <a:latin typeface="Comic Sans MS"/>
                  <a:ea typeface="Calibri"/>
                  <a:cs typeface="Calibri"/>
                </a:rPr>
                <a:t>99</a:t>
              </a:r>
              <a:r>
                <a:rPr lang="en-US" sz="1400" b="1" i="1" cap="small" baseline="30000"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th </a:t>
              </a:r>
              <a:r>
                <a:rPr lang="en-US" sz="1400" b="1" i="1" cap="small"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Day</a:t>
              </a:r>
              <a:endParaRPr lang="en-US" sz="1200" dirty="0">
                <a:solidFill>
                  <a:srgbClr val="FF0000"/>
                </a:solidFill>
                <a:effectLst/>
                <a:ea typeface="Calibri"/>
                <a:cs typeface="Times New Roman"/>
              </a:endParaRPr>
            </a:p>
          </p:txBody>
        </p:sp>
      </p:grpSp>
      <p:sp>
        <p:nvSpPr>
          <p:cNvPr id="17" name="Rectangle 16"/>
          <p:cNvSpPr/>
          <p:nvPr/>
        </p:nvSpPr>
        <p:spPr>
          <a:xfrm>
            <a:off x="2061964" y="671488"/>
            <a:ext cx="9618158" cy="76944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 </a:t>
            </a:r>
            <a:r>
              <a:rPr lang="en-US" sz="4400" b="1" dirty="0" smtClean="0">
                <a:ln w="1905">
                  <a:solidFill>
                    <a:schemeClr val="accent2">
                      <a:lumMod val="50000"/>
                    </a:schemeClr>
                  </a:solidFill>
                </a:ln>
                <a:solidFill>
                  <a:srgbClr val="D60093"/>
                </a:solidFill>
                <a:effectLst>
                  <a:glow rad="127000">
                    <a:srgbClr val="FFFFCC"/>
                  </a:glow>
                  <a:innerShdw blurRad="69850" dist="43180" dir="5400000">
                    <a:srgbClr val="000000">
                      <a:alpha val="65000"/>
                    </a:srgbClr>
                  </a:innerShdw>
                </a:effectLst>
                <a:latin typeface="Rockwell" pitchFamily="18" charset="0"/>
              </a:rPr>
              <a:t>and still counting to the </a:t>
            </a:r>
            <a:r>
              <a:rPr lang="en-US" sz="4400" b="1" dirty="0" smtClean="0">
                <a:ln w="1905">
                  <a:solidFill>
                    <a:schemeClr val="accent2">
                      <a:lumMod val="50000"/>
                    </a:schemeClr>
                  </a:solidFill>
                </a:ln>
                <a:solidFill>
                  <a:srgbClr val="FF9933"/>
                </a:solidFill>
                <a:effectLst>
                  <a:glow rad="127000">
                    <a:srgbClr val="FFFFCC"/>
                  </a:glow>
                  <a:innerShdw blurRad="69850" dist="43180" dir="5400000">
                    <a:srgbClr val="000000">
                      <a:alpha val="65000"/>
                    </a:srgbClr>
                  </a:innerShdw>
                </a:effectLst>
                <a:latin typeface="Rockwell" pitchFamily="18" charset="0"/>
              </a:rPr>
              <a:t>99</a:t>
            </a:r>
            <a:r>
              <a:rPr lang="en-US" sz="4400" b="1" baseline="30000" dirty="0" smtClean="0">
                <a:ln w="1905">
                  <a:solidFill>
                    <a:schemeClr val="accent2">
                      <a:lumMod val="50000"/>
                    </a:schemeClr>
                  </a:solidFill>
                </a:ln>
                <a:solidFill>
                  <a:srgbClr val="FF9933"/>
                </a:solidFill>
                <a:effectLst>
                  <a:glow rad="127000">
                    <a:srgbClr val="FFFFCC"/>
                  </a:glow>
                  <a:innerShdw blurRad="69850" dist="43180" dir="5400000">
                    <a:srgbClr val="000000">
                      <a:alpha val="65000"/>
                    </a:srgbClr>
                  </a:innerShdw>
                </a:effectLst>
                <a:latin typeface="Rockwell" pitchFamily="18" charset="0"/>
              </a:rPr>
              <a:t>th</a:t>
            </a:r>
            <a:r>
              <a:rPr lang="en-US" sz="4400" b="1" dirty="0" smtClean="0">
                <a:ln w="1905">
                  <a:solidFill>
                    <a:schemeClr val="accent2">
                      <a:lumMod val="50000"/>
                    </a:schemeClr>
                  </a:solidFill>
                </a:ln>
                <a:solidFill>
                  <a:srgbClr val="FF9933"/>
                </a:solidFill>
                <a:effectLst>
                  <a:glow rad="127000">
                    <a:srgbClr val="FFFFCC"/>
                  </a:glow>
                  <a:innerShdw blurRad="69850" dist="43180" dir="5400000">
                    <a:srgbClr val="000000">
                      <a:alpha val="65000"/>
                    </a:srgbClr>
                  </a:innerShdw>
                </a:effectLst>
                <a:latin typeface="Rockwell" pitchFamily="18" charset="0"/>
              </a:rPr>
              <a:t> day!</a:t>
            </a:r>
            <a:endParaRPr lang="en-US" sz="4400" b="1" cap="none" spc="0" dirty="0">
              <a:ln w="1905">
                <a:solidFill>
                  <a:schemeClr val="accent2">
                    <a:lumMod val="50000"/>
                  </a:schemeClr>
                </a:solidFill>
              </a:ln>
              <a:solidFill>
                <a:srgbClr val="FF9933"/>
              </a:solidFill>
              <a:effectLst>
                <a:glow rad="127000">
                  <a:srgbClr val="FFFFCC"/>
                </a:glow>
                <a:innerShdw blurRad="69850" dist="43180" dir="5400000">
                  <a:srgbClr val="000000">
                    <a:alpha val="65000"/>
                  </a:srgbClr>
                </a:innerShdw>
              </a:effectLst>
              <a:latin typeface="Rockwell" pitchFamily="18" charset="0"/>
            </a:endParaRPr>
          </a:p>
        </p:txBody>
      </p:sp>
      <p:sp>
        <p:nvSpPr>
          <p:cNvPr id="23" name="Rectangle 22"/>
          <p:cNvSpPr/>
          <p:nvPr/>
        </p:nvSpPr>
        <p:spPr>
          <a:xfrm>
            <a:off x="562488" y="6705"/>
            <a:ext cx="6324012" cy="76944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dirty="0" smtClean="0">
                <a:ln w="1905">
                  <a:solidFill>
                    <a:schemeClr val="accent2">
                      <a:lumMod val="50000"/>
                    </a:schemeClr>
                  </a:solidFill>
                </a:ln>
                <a:solidFill>
                  <a:srgbClr val="D60093"/>
                </a:solidFill>
                <a:effectLst>
                  <a:glow rad="127000">
                    <a:srgbClr val="FFFFCC"/>
                  </a:glow>
                  <a:innerShdw blurRad="69850" dist="43180" dir="5400000">
                    <a:srgbClr val="000000">
                      <a:alpha val="65000"/>
                    </a:srgbClr>
                  </a:innerShdw>
                </a:effectLst>
                <a:latin typeface="Rockwell" pitchFamily="18" charset="0"/>
              </a:rPr>
              <a:t>We are now at</a:t>
            </a:r>
            <a:r>
              <a:rPr lang="en-US" sz="44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 72 days</a:t>
            </a:r>
            <a:endParaRPr lang="en-US" sz="4400" b="1" cap="none" spc="0" dirty="0">
              <a:ln w="1905">
                <a:solidFill>
                  <a:schemeClr val="accent2">
                    <a:lumMod val="50000"/>
                  </a:schemeClr>
                </a:solidFill>
              </a:ln>
              <a:solidFill>
                <a:srgbClr val="FF9933"/>
              </a:solidFill>
              <a:effectLst>
                <a:glow rad="127000">
                  <a:srgbClr val="FFFFCC"/>
                </a:glow>
                <a:innerShdw blurRad="69850" dist="43180" dir="5400000">
                  <a:srgbClr val="000000">
                    <a:alpha val="65000"/>
                  </a:srgbClr>
                </a:innerShdw>
              </a:effectLst>
              <a:latin typeface="Rockwell" pitchFamily="18" charset="0"/>
            </a:endParaRPr>
          </a:p>
        </p:txBody>
      </p:sp>
      <p:sp>
        <p:nvSpPr>
          <p:cNvPr id="20" name="Slide Number Placeholder 1"/>
          <p:cNvSpPr>
            <a:spLocks noGrp="1"/>
          </p:cNvSpPr>
          <p:nvPr>
            <p:ph type="sldNum" sz="quarter" idx="12"/>
          </p:nvPr>
        </p:nvSpPr>
        <p:spPr>
          <a:xfrm>
            <a:off x="9262764" y="6492875"/>
            <a:ext cx="2844059" cy="365125"/>
          </a:xfrm>
        </p:spPr>
        <p:txBody>
          <a:bodyPr/>
          <a:lstStyle/>
          <a:p>
            <a:fld id="{81FEFA0A-2F20-4B60-98C6-5FFDA469AA1C}" type="slidenum">
              <a:rPr lang="en-US" b="1" smtClean="0">
                <a:solidFill>
                  <a:srgbClr val="5D2D2D"/>
                </a:solidFill>
              </a:rPr>
              <a:pPr/>
              <a:t>55</a:t>
            </a:fld>
            <a:endParaRPr lang="en-US" b="1" dirty="0">
              <a:solidFill>
                <a:srgbClr val="5D2D2D"/>
              </a:solidFill>
            </a:endParaRPr>
          </a:p>
        </p:txBody>
      </p:sp>
    </p:spTree>
    <p:extLst>
      <p:ext uri="{BB962C8B-B14F-4D97-AF65-F5344CB8AC3E}">
        <p14:creationId xmlns:p14="http://schemas.microsoft.com/office/powerpoint/2010/main" val="340126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75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1750"/>
                                        <p:tgtEl>
                                          <p:spTgt spid="5">
                                            <p:txEl>
                                              <p:pRg st="0" end="0"/>
                                            </p:txEl>
                                          </p:spTgt>
                                        </p:tgtEl>
                                      </p:cBhvr>
                                    </p:animEffect>
                                  </p:childTnLst>
                                </p:cTn>
                              </p:par>
                            </p:childTnLst>
                          </p:cTn>
                        </p:par>
                        <p:par>
                          <p:cTn id="11" fill="hold">
                            <p:stCondLst>
                              <p:cond delay="1750"/>
                            </p:stCondLst>
                            <p:childTnLst>
                              <p:par>
                                <p:cTn id="12" presetID="22" presetClass="entr" presetSubtype="8" fill="hold" nodeType="afterEffect">
                                  <p:stCondLst>
                                    <p:cond delay="100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left)">
                                      <p:cBhvr>
                                        <p:cTn id="14" dur="1500"/>
                                        <p:tgtEl>
                                          <p:spTgt spid="23">
                                            <p:txEl>
                                              <p:pRg st="0" end="0"/>
                                            </p:txEl>
                                          </p:spTgt>
                                        </p:tgtEl>
                                      </p:cBhvr>
                                    </p:animEffect>
                                  </p:childTnLst>
                                </p:cTn>
                              </p:par>
                            </p:childTnLst>
                          </p:cTn>
                        </p:par>
                        <p:par>
                          <p:cTn id="15" fill="hold">
                            <p:stCondLst>
                              <p:cond delay="4250"/>
                            </p:stCondLst>
                            <p:childTnLst>
                              <p:par>
                                <p:cTn id="16" presetID="22" presetClass="entr" presetSubtype="8" fill="hold"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175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7" presetClass="entr" presetSubtype="0" fill="hold" grpId="0" nodeType="afterEffect">
                                  <p:stCondLst>
                                    <p:cond delay="10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7"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7" presetClass="entr" presetSubtype="0" fill="hold" grpId="0" nodeType="afterEffect">
                                  <p:stCondLst>
                                    <p:cond delay="100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par>
                          <p:cTn id="44" fill="hold">
                            <p:stCondLst>
                              <p:cond delay="7000"/>
                            </p:stCondLst>
                            <p:childTnLst>
                              <p:par>
                                <p:cTn id="45" presetID="21" presetClass="entr" presetSubtype="1" fill="hold" nodeType="afterEffect">
                                  <p:stCondLst>
                                    <p:cond delay="2000"/>
                                  </p:stCondLst>
                                  <p:childTnLst>
                                    <p:set>
                                      <p:cBhvr>
                                        <p:cTn id="46" dur="1" fill="hold">
                                          <p:stCondLst>
                                            <p:cond delay="0"/>
                                          </p:stCondLst>
                                        </p:cTn>
                                        <p:tgtEl>
                                          <p:spTgt spid="24"/>
                                        </p:tgtEl>
                                        <p:attrNameLst>
                                          <p:attrName>style.visibility</p:attrName>
                                        </p:attrNameLst>
                                      </p:cBhvr>
                                      <p:to>
                                        <p:strVal val="visible"/>
                                      </p:to>
                                    </p:set>
                                    <p:animEffect transition="in" filter="wheel(1)">
                                      <p:cBhvr>
                                        <p:cTn id="47" dur="2000"/>
                                        <p:tgtEl>
                                          <p:spTgt spid="24"/>
                                        </p:tgtEl>
                                      </p:cBhvr>
                                    </p:animEffect>
                                  </p:childTnLst>
                                </p:cTn>
                              </p:par>
                            </p:childTnLst>
                          </p:cTn>
                        </p:par>
                        <p:par>
                          <p:cTn id="48" fill="hold">
                            <p:stCondLst>
                              <p:cond delay="1100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2" grpId="0" animBg="1"/>
      <p:bldP spid="14" grpId="0" animBg="1"/>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200"/>
            </a:gs>
            <a:gs pos="45000">
              <a:srgbClr val="FF7A00"/>
            </a:gs>
            <a:gs pos="70000">
              <a:srgbClr val="FF0300"/>
            </a:gs>
            <a:gs pos="100000">
              <a:srgbClr val="4D0808"/>
            </a:gs>
          </a:gsLst>
          <a:lin ang="16200000" scaled="1"/>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1469544096"/>
              </p:ext>
            </p:extLst>
          </p:nvPr>
        </p:nvGraphicFramePr>
        <p:xfrm>
          <a:off x="2082459" y="318818"/>
          <a:ext cx="9505054" cy="4363720"/>
        </p:xfrm>
        <a:graphic>
          <a:graphicData uri="http://schemas.openxmlformats.org/drawingml/2006/table">
            <a:tbl>
              <a:tblPr firstRow="1" bandRow="1">
                <a:tableStyleId>{3C2FFA5D-87B4-456A-9821-1D502468CF0F}</a:tableStyleId>
              </a:tblPr>
              <a:tblGrid>
                <a:gridCol w="1419586"/>
                <a:gridCol w="1347578"/>
                <a:gridCol w="1347578"/>
                <a:gridCol w="1347578"/>
                <a:gridCol w="1347578"/>
                <a:gridCol w="1347578"/>
                <a:gridCol w="1347578"/>
              </a:tblGrid>
              <a:tr h="370840">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solidFill>
                      <a:srgbClr val="FF99FF">
                        <a:alpha val="40000"/>
                      </a:srgbClr>
                    </a:solidFill>
                  </a:tcPr>
                </a:tc>
              </a:tr>
              <a:tr h="370840">
                <a:tc>
                  <a:txBody>
                    <a:bodyPr/>
                    <a:lstStyle/>
                    <a:p>
                      <a:pPr algn="l"/>
                      <a:r>
                        <a:rPr lang="en-US" sz="1400" b="1" dirty="0" smtClean="0">
                          <a:solidFill>
                            <a:srgbClr val="FF0000"/>
                          </a:solidFill>
                          <a:effectLst/>
                          <a:latin typeface="Comic Sans MS" pitchFamily="66" charset="0"/>
                        </a:rPr>
                        <a:t>29   </a:t>
                      </a:r>
                      <a:r>
                        <a:rPr lang="en-US" sz="1400" b="1" dirty="0" smtClean="0">
                          <a:solidFill>
                            <a:schemeClr val="tx2"/>
                          </a:solidFill>
                          <a:effectLst>
                            <a:glow rad="127000">
                              <a:srgbClr val="FFFF00"/>
                            </a:glow>
                          </a:effectLst>
                          <a:latin typeface="Comic Sans MS" pitchFamily="66" charset="0"/>
                        </a:rPr>
                        <a:t>#71</a:t>
                      </a:r>
                      <a:endParaRPr lang="en-US" sz="1400" b="1" dirty="0" smtClean="0">
                        <a:solidFill>
                          <a:schemeClr val="tx2"/>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30   </a:t>
                      </a:r>
                      <a:r>
                        <a:rPr lang="en-US" sz="1400" b="1" dirty="0" smtClean="0">
                          <a:solidFill>
                            <a:schemeClr val="tx2"/>
                          </a:solidFill>
                          <a:effectLst>
                            <a:glow rad="127000">
                              <a:srgbClr val="FFFF00"/>
                            </a:glow>
                          </a:effectLst>
                          <a:latin typeface="Comic Sans MS" pitchFamily="66" charset="0"/>
                        </a:rPr>
                        <a:t>#72</a:t>
                      </a:r>
                      <a:br>
                        <a:rPr lang="en-US" sz="1400" b="1" dirty="0" smtClean="0">
                          <a:solidFill>
                            <a:schemeClr val="tx2"/>
                          </a:solidFill>
                          <a:effectLst>
                            <a:glow rad="127000">
                              <a:srgbClr val="FFFF00"/>
                            </a:glow>
                          </a:effectLst>
                          <a:latin typeface="Comic Sans MS" pitchFamily="66" charset="0"/>
                        </a:rPr>
                      </a:br>
                      <a:r>
                        <a:rPr lang="en-US" sz="1400" b="1" dirty="0" smtClean="0">
                          <a:solidFill>
                            <a:srgbClr val="FF0000"/>
                          </a:solidFill>
                          <a:effectLst/>
                          <a:latin typeface="Comic Sans MS" pitchFamily="66" charset="0"/>
                        </a:rPr>
                        <a:t>(~</a:t>
                      </a:r>
                      <a:r>
                        <a:rPr lang="en-US" sz="1400" b="1" baseline="0" dirty="0" smtClean="0">
                          <a:solidFill>
                            <a:srgbClr val="FF0000"/>
                          </a:solidFill>
                          <a:effectLst/>
                          <a:latin typeface="Comic Sans MS" pitchFamily="66" charset="0"/>
                        </a:rPr>
                        <a:t>June 18)</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   </a:t>
                      </a:r>
                      <a:r>
                        <a:rPr lang="en-US" sz="1800" b="1" dirty="0" smtClean="0">
                          <a:solidFill>
                            <a:srgbClr val="FF0000"/>
                          </a:solidFill>
                          <a:effectLst>
                            <a:glow rad="127000">
                              <a:srgbClr val="FFFF00"/>
                            </a:glow>
                          </a:effectLst>
                          <a:latin typeface="Comic Sans MS" pitchFamily="66" charset="0"/>
                        </a:rPr>
                        <a:t>#73</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  </a:t>
                      </a:r>
                      <a:r>
                        <a:rPr lang="en-US" sz="1800" b="1" dirty="0" smtClean="0">
                          <a:solidFill>
                            <a:srgbClr val="FF0000"/>
                          </a:solidFill>
                          <a:effectLst>
                            <a:glow rad="127000">
                              <a:srgbClr val="FFFF00"/>
                            </a:glow>
                          </a:effectLst>
                          <a:latin typeface="Comic Sans MS" pitchFamily="66" charset="0"/>
                        </a:rPr>
                        <a:t>#74</a:t>
                      </a:r>
                      <a:r>
                        <a:rPr lang="en-US" b="1" dirty="0" smtClean="0">
                          <a:solidFill>
                            <a:schemeClr val="tx1"/>
                          </a:solidFill>
                          <a:latin typeface="Comic Sans MS" pitchFamily="66" charset="0"/>
                        </a:rPr>
                        <a:t> </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3   </a:t>
                      </a:r>
                      <a:r>
                        <a:rPr lang="en-US" sz="1800" b="1" dirty="0" smtClean="0">
                          <a:solidFill>
                            <a:srgbClr val="FF0000"/>
                          </a:solidFill>
                          <a:effectLst>
                            <a:glow rad="127000">
                              <a:srgbClr val="FFFF00"/>
                            </a:glow>
                          </a:effectLst>
                          <a:latin typeface="Comic Sans MS" pitchFamily="66" charset="0"/>
                        </a:rPr>
                        <a:t>#75</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4   </a:t>
                      </a:r>
                      <a:r>
                        <a:rPr lang="en-US" sz="1800" b="1" dirty="0" smtClean="0">
                          <a:solidFill>
                            <a:srgbClr val="FF0000"/>
                          </a:solidFill>
                          <a:effectLst>
                            <a:glow rad="127000">
                              <a:srgbClr val="FFFF00"/>
                            </a:glow>
                          </a:effectLst>
                          <a:latin typeface="Comic Sans MS" pitchFamily="66" charset="0"/>
                        </a:rPr>
                        <a:t>#76</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5   </a:t>
                      </a:r>
                      <a:br>
                        <a:rPr lang="en-US" b="1" dirty="0" smtClean="0">
                          <a:solidFill>
                            <a:schemeClr val="tx1"/>
                          </a:solidFill>
                          <a:latin typeface="Comic Sans MS" pitchFamily="66" charset="0"/>
                        </a:rPr>
                      </a:br>
                      <a:r>
                        <a:rPr lang="en-US" sz="1800" b="1" dirty="0" smtClean="0">
                          <a:solidFill>
                            <a:srgbClr val="FF0000"/>
                          </a:solidFill>
                          <a:effectLst>
                            <a:glow rad="127000">
                              <a:srgbClr val="FFFF00"/>
                            </a:glow>
                          </a:effectLst>
                          <a:latin typeface="Comic Sans MS" pitchFamily="66" charset="0"/>
                        </a:rPr>
                        <a:t>#77</a:t>
                      </a:r>
                      <a:endParaRPr lang="en-US" b="1" dirty="0">
                        <a:solidFill>
                          <a:schemeClr val="tx1"/>
                        </a:solidFill>
                        <a:latin typeface="Comic Sans MS" pitchFamily="66" charset="0"/>
                      </a:endParaRPr>
                    </a:p>
                  </a:txBody>
                  <a:tcPr>
                    <a:solidFill>
                      <a:schemeClr val="bg1"/>
                    </a:solidFill>
                  </a:tcPr>
                </a:tc>
              </a:tr>
              <a:tr h="370840">
                <a:tc>
                  <a:txBody>
                    <a:bodyPr/>
                    <a:lstStyle/>
                    <a:p>
                      <a:pPr algn="l"/>
                      <a:r>
                        <a:rPr lang="en-US" b="1" dirty="0" smtClean="0">
                          <a:solidFill>
                            <a:schemeClr val="tx1"/>
                          </a:solidFill>
                          <a:latin typeface="Comic Sans MS" pitchFamily="66" charset="0"/>
                        </a:rPr>
                        <a:t>6   </a:t>
                      </a:r>
                      <a:r>
                        <a:rPr lang="en-US" sz="1800" b="1" dirty="0" smtClean="0">
                          <a:solidFill>
                            <a:srgbClr val="FF0000"/>
                          </a:solidFill>
                          <a:effectLst>
                            <a:glow rad="127000">
                              <a:srgbClr val="FFFF00"/>
                            </a:glow>
                          </a:effectLst>
                          <a:latin typeface="Comic Sans MS" pitchFamily="66" charset="0"/>
                        </a:rPr>
                        <a:t>#78</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7   </a:t>
                      </a:r>
                      <a:r>
                        <a:rPr lang="en-US" sz="1800" b="1" dirty="0" smtClean="0">
                          <a:solidFill>
                            <a:srgbClr val="FF0000"/>
                          </a:solidFill>
                          <a:effectLst>
                            <a:glow rad="127000">
                              <a:srgbClr val="FFFF00"/>
                            </a:glow>
                          </a:effectLst>
                          <a:latin typeface="Comic Sans MS" pitchFamily="66" charset="0"/>
                        </a:rPr>
                        <a:t>#79</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8   </a:t>
                      </a:r>
                      <a:r>
                        <a:rPr lang="en-US" sz="1800" b="1" dirty="0" smtClean="0">
                          <a:solidFill>
                            <a:srgbClr val="FF0000"/>
                          </a:solidFill>
                          <a:effectLst>
                            <a:glow rad="127000">
                              <a:srgbClr val="FFFF00"/>
                            </a:glow>
                          </a:effectLst>
                          <a:latin typeface="Comic Sans MS" pitchFamily="66" charset="0"/>
                        </a:rPr>
                        <a:t>#80</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9  </a:t>
                      </a:r>
                      <a:r>
                        <a:rPr lang="en-US" sz="1800" b="1" dirty="0" smtClean="0">
                          <a:solidFill>
                            <a:srgbClr val="FF0000"/>
                          </a:solidFill>
                          <a:effectLst>
                            <a:glow rad="127000">
                              <a:srgbClr val="FFFF00"/>
                            </a:glow>
                          </a:effectLst>
                          <a:latin typeface="Comic Sans MS" pitchFamily="66" charset="0"/>
                        </a:rPr>
                        <a:t>#81</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10  </a:t>
                      </a:r>
                      <a:r>
                        <a:rPr lang="en-US" sz="1800" b="1" dirty="0" smtClean="0">
                          <a:solidFill>
                            <a:srgbClr val="FF0000"/>
                          </a:solidFill>
                          <a:effectLst>
                            <a:glow rad="127000">
                              <a:srgbClr val="FFFF00"/>
                            </a:glow>
                          </a:effectLst>
                          <a:latin typeface="Comic Sans MS" pitchFamily="66" charset="0"/>
                        </a:rPr>
                        <a:t>#82</a:t>
                      </a:r>
                      <a:endParaRPr lang="en-US" b="1" dirty="0">
                        <a:solidFill>
                          <a:srgbClr val="C00000"/>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11  </a:t>
                      </a:r>
                      <a:r>
                        <a:rPr lang="en-US" sz="1800" b="1" dirty="0" smtClean="0">
                          <a:solidFill>
                            <a:srgbClr val="FF0000"/>
                          </a:solidFill>
                          <a:effectLst>
                            <a:glow rad="127000">
                              <a:srgbClr val="FFFF00"/>
                            </a:glow>
                          </a:effectLst>
                          <a:latin typeface="Comic Sans MS" pitchFamily="66" charset="0"/>
                        </a:rPr>
                        <a:t>#83</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12  </a:t>
                      </a:r>
                      <a:br>
                        <a:rPr lang="en-US" b="1" dirty="0" smtClean="0">
                          <a:solidFill>
                            <a:schemeClr val="tx1"/>
                          </a:solidFill>
                          <a:latin typeface="Comic Sans MS" pitchFamily="66" charset="0"/>
                        </a:rPr>
                      </a:br>
                      <a:r>
                        <a:rPr lang="en-US" sz="1800" b="1" dirty="0" smtClean="0">
                          <a:solidFill>
                            <a:srgbClr val="FF0000"/>
                          </a:solidFill>
                          <a:effectLst>
                            <a:glow rad="127000">
                              <a:srgbClr val="FFFF00"/>
                            </a:glow>
                          </a:effectLst>
                          <a:latin typeface="Comic Sans MS" pitchFamily="66" charset="0"/>
                        </a:rPr>
                        <a:t>#84</a:t>
                      </a:r>
                      <a:endParaRPr lang="en-US" b="1" dirty="0">
                        <a:solidFill>
                          <a:schemeClr val="tx1"/>
                        </a:solidFill>
                        <a:latin typeface="Comic Sans MS" pitchFamily="66" charset="0"/>
                      </a:endParaRPr>
                    </a:p>
                  </a:txBody>
                  <a:tcPr>
                    <a:solidFill>
                      <a:schemeClr val="bg1"/>
                    </a:solidFill>
                  </a:tcPr>
                </a:tc>
              </a:tr>
              <a:tr h="370840">
                <a:tc>
                  <a:txBody>
                    <a:bodyPr/>
                    <a:lstStyle/>
                    <a:p>
                      <a:pPr algn="l"/>
                      <a:r>
                        <a:rPr lang="en-US" b="1" dirty="0" smtClean="0">
                          <a:solidFill>
                            <a:schemeClr val="tx1"/>
                          </a:solidFill>
                          <a:latin typeface="Comic Sans MS" pitchFamily="66" charset="0"/>
                        </a:rPr>
                        <a:t>13  </a:t>
                      </a:r>
                      <a:r>
                        <a:rPr lang="en-US" sz="1800" b="1" dirty="0" smtClean="0">
                          <a:solidFill>
                            <a:srgbClr val="FF0000"/>
                          </a:solidFill>
                          <a:effectLst>
                            <a:glow rad="127000">
                              <a:srgbClr val="FFFF00"/>
                            </a:glow>
                          </a:effectLst>
                          <a:latin typeface="Comic Sans MS" pitchFamily="66" charset="0"/>
                        </a:rPr>
                        <a:t>#85</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14  </a:t>
                      </a:r>
                      <a:r>
                        <a:rPr lang="en-US" sz="1800" b="1" dirty="0" smtClean="0">
                          <a:solidFill>
                            <a:srgbClr val="FF0000"/>
                          </a:solidFill>
                          <a:effectLst>
                            <a:glow rad="127000">
                              <a:srgbClr val="FFFF00"/>
                            </a:glow>
                          </a:effectLst>
                          <a:latin typeface="Comic Sans MS" pitchFamily="66" charset="0"/>
                        </a:rPr>
                        <a:t>#86</a:t>
                      </a:r>
                      <a:endParaRPr lang="en-US" b="1" dirty="0" smtClean="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15  </a:t>
                      </a:r>
                      <a:r>
                        <a:rPr lang="en-US" sz="1800" b="1" dirty="0" smtClean="0">
                          <a:solidFill>
                            <a:srgbClr val="FF0000"/>
                          </a:solidFill>
                          <a:effectLst>
                            <a:glow rad="127000">
                              <a:srgbClr val="FFFF00"/>
                            </a:glow>
                          </a:effectLst>
                          <a:latin typeface="Comic Sans MS" pitchFamily="66" charset="0"/>
                        </a:rPr>
                        <a:t>#87</a:t>
                      </a:r>
                      <a:endParaRPr lang="en-US" sz="1800"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16 </a:t>
                      </a:r>
                      <a:r>
                        <a:rPr lang="en-US" sz="1800" b="1" dirty="0" smtClean="0">
                          <a:solidFill>
                            <a:srgbClr val="FF0000"/>
                          </a:solidFill>
                          <a:effectLst>
                            <a:glow rad="127000">
                              <a:srgbClr val="FFFF00"/>
                            </a:glow>
                          </a:effectLst>
                          <a:latin typeface="Comic Sans MS" pitchFamily="66" charset="0"/>
                        </a:rPr>
                        <a:t>#88</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17  </a:t>
                      </a:r>
                      <a:r>
                        <a:rPr lang="en-US" sz="1800" b="1" dirty="0" smtClean="0">
                          <a:solidFill>
                            <a:srgbClr val="FF0000"/>
                          </a:solidFill>
                          <a:effectLst>
                            <a:glow rad="127000">
                              <a:srgbClr val="FFFF00"/>
                            </a:glow>
                          </a:effectLst>
                          <a:latin typeface="Comic Sans MS" pitchFamily="66" charset="0"/>
                        </a:rPr>
                        <a:t>#89</a:t>
                      </a:r>
                      <a:endParaRPr lang="en-US" b="1" dirty="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18  </a:t>
                      </a:r>
                      <a:r>
                        <a:rPr lang="en-US" sz="1800" b="1" dirty="0" smtClean="0">
                          <a:solidFill>
                            <a:srgbClr val="FF0000"/>
                          </a:solidFill>
                          <a:effectLst>
                            <a:glow rad="127000">
                              <a:srgbClr val="FFFF00"/>
                            </a:glow>
                          </a:effectLst>
                          <a:latin typeface="Comic Sans MS" pitchFamily="66" charset="0"/>
                        </a:rPr>
                        <a:t>#90</a:t>
                      </a:r>
                      <a:endParaRPr lang="en-US" b="1" u="none" dirty="0">
                        <a:solidFill>
                          <a:schemeClr val="tx1"/>
                        </a:solidFill>
                        <a:latin typeface="Comic Sans MS" pitchFamily="66"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Comic Sans MS" pitchFamily="66" charset="0"/>
                        </a:rPr>
                        <a:t>19  </a:t>
                      </a:r>
                      <a:br>
                        <a:rPr lang="en-US" b="1" dirty="0" smtClean="0">
                          <a:solidFill>
                            <a:schemeClr val="tx1"/>
                          </a:solidFill>
                          <a:latin typeface="Comic Sans MS" pitchFamily="66" charset="0"/>
                        </a:rPr>
                      </a:br>
                      <a:r>
                        <a:rPr lang="en-US" sz="1800" b="1" dirty="0" smtClean="0">
                          <a:solidFill>
                            <a:srgbClr val="FF0000"/>
                          </a:solidFill>
                          <a:effectLst>
                            <a:glow rad="127000">
                              <a:srgbClr val="FFFF00"/>
                            </a:glow>
                          </a:effectLst>
                          <a:latin typeface="Comic Sans MS" pitchFamily="66" charset="0"/>
                        </a:rPr>
                        <a:t>#91</a:t>
                      </a:r>
                      <a:endParaRPr lang="en-US" b="1" dirty="0" smtClean="0">
                        <a:solidFill>
                          <a:schemeClr val="tx1"/>
                        </a:solidFill>
                        <a:latin typeface="Comic Sans MS" pitchFamily="66" charset="0"/>
                      </a:endParaRPr>
                    </a:p>
                  </a:txBody>
                  <a:tcPr>
                    <a:solidFill>
                      <a:schemeClr val="bg1"/>
                    </a:solidFill>
                  </a:tcPr>
                </a:tc>
              </a:tr>
              <a:tr h="370840">
                <a:tc>
                  <a:txBody>
                    <a:bodyPr/>
                    <a:lstStyle/>
                    <a:p>
                      <a:pPr algn="l"/>
                      <a:r>
                        <a:rPr lang="en-US" b="1" dirty="0" smtClean="0">
                          <a:solidFill>
                            <a:schemeClr val="tx1"/>
                          </a:solidFill>
                          <a:latin typeface="Comic Sans MS" pitchFamily="66" charset="0"/>
                        </a:rPr>
                        <a:t>19  </a:t>
                      </a:r>
                      <a:r>
                        <a:rPr lang="en-US" sz="1800" b="1" dirty="0" smtClean="0">
                          <a:solidFill>
                            <a:srgbClr val="FF0000"/>
                          </a:solidFill>
                          <a:effectLst>
                            <a:glow rad="127000">
                              <a:srgbClr val="FFFF00"/>
                            </a:glow>
                          </a:effectLst>
                          <a:latin typeface="Comic Sans MS" pitchFamily="66" charset="0"/>
                        </a:rPr>
                        <a:t>#92</a:t>
                      </a:r>
                      <a:endParaRPr lang="en-US" sz="18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20  </a:t>
                      </a:r>
                      <a:r>
                        <a:rPr lang="en-US" sz="1800" b="1" dirty="0" smtClean="0">
                          <a:solidFill>
                            <a:srgbClr val="FF0000"/>
                          </a:solidFill>
                          <a:effectLst>
                            <a:glow rad="127000">
                              <a:srgbClr val="FFFF00"/>
                            </a:glow>
                          </a:effectLst>
                          <a:latin typeface="Comic Sans MS" pitchFamily="66" charset="0"/>
                        </a:rPr>
                        <a:t>#93</a:t>
                      </a:r>
                      <a:endParaRPr lang="en-US" sz="1600" b="0" dirty="0" smtClean="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21  </a:t>
                      </a:r>
                      <a:r>
                        <a:rPr lang="en-US" sz="1800" b="1" dirty="0" smtClean="0">
                          <a:solidFill>
                            <a:srgbClr val="FF0000"/>
                          </a:solidFill>
                          <a:effectLst>
                            <a:glow rad="127000">
                              <a:srgbClr val="FFFF00"/>
                            </a:glow>
                          </a:effectLst>
                          <a:latin typeface="Comic Sans MS" pitchFamily="66" charset="0"/>
                        </a:rPr>
                        <a:t>#94</a:t>
                      </a:r>
                      <a:endParaRPr lang="en-US" sz="1200" b="0" dirty="0" smtClean="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22 </a:t>
                      </a:r>
                      <a:r>
                        <a:rPr lang="en-US" sz="1800" b="1" dirty="0" smtClean="0">
                          <a:solidFill>
                            <a:srgbClr val="FF0000"/>
                          </a:solidFill>
                          <a:effectLst>
                            <a:glow rad="127000">
                              <a:srgbClr val="FFFF00"/>
                            </a:glow>
                          </a:effectLst>
                          <a:latin typeface="Comic Sans MS" pitchFamily="66" charset="0"/>
                        </a:rPr>
                        <a:t>#95</a:t>
                      </a:r>
                      <a:endParaRPr lang="en-US" sz="1200" b="1" dirty="0" smtClean="0">
                        <a:solidFill>
                          <a:schemeClr val="tx1"/>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23  </a:t>
                      </a:r>
                      <a:r>
                        <a:rPr lang="en-US" sz="1800" b="1" dirty="0" smtClean="0">
                          <a:solidFill>
                            <a:srgbClr val="FF0000"/>
                          </a:solidFill>
                          <a:effectLst>
                            <a:glow rad="127000">
                              <a:srgbClr val="FFFF00"/>
                            </a:glow>
                          </a:effectLst>
                          <a:latin typeface="Comic Sans MS" pitchFamily="66" charset="0"/>
                        </a:rPr>
                        <a:t>#96</a:t>
                      </a:r>
                      <a:endParaRPr lang="en-US" sz="1600" b="1" dirty="0" smtClean="0">
                        <a:solidFill>
                          <a:schemeClr val="accent2">
                            <a:lumMod val="50000"/>
                          </a:schemeClr>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24  </a:t>
                      </a:r>
                      <a:r>
                        <a:rPr lang="en-US" sz="1800" b="1" dirty="0" smtClean="0">
                          <a:solidFill>
                            <a:srgbClr val="FF0000"/>
                          </a:solidFill>
                          <a:effectLst>
                            <a:glow rad="127000">
                              <a:srgbClr val="FFFF00"/>
                            </a:glow>
                          </a:effectLst>
                          <a:latin typeface="Comic Sans MS" pitchFamily="66" charset="0"/>
                        </a:rPr>
                        <a:t>#97</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25 </a:t>
                      </a:r>
                      <a:br>
                        <a:rPr lang="en-US" b="1" dirty="0" smtClean="0">
                          <a:solidFill>
                            <a:schemeClr val="tx1"/>
                          </a:solidFill>
                          <a:latin typeface="Comic Sans MS" pitchFamily="66" charset="0"/>
                        </a:rPr>
                      </a:br>
                      <a:r>
                        <a:rPr lang="en-US" sz="1800" b="1" dirty="0" smtClean="0">
                          <a:solidFill>
                            <a:srgbClr val="FF0000"/>
                          </a:solidFill>
                          <a:effectLst>
                            <a:glow rad="127000">
                              <a:srgbClr val="FFFF00"/>
                            </a:glow>
                          </a:effectLst>
                          <a:latin typeface="Comic Sans MS" pitchFamily="66" charset="0"/>
                        </a:rPr>
                        <a:t>#98</a:t>
                      </a:r>
                      <a:endParaRPr lang="en-US" sz="1200" b="1" dirty="0" smtClean="0">
                        <a:solidFill>
                          <a:srgbClr val="5D2D2D"/>
                        </a:solidFill>
                        <a:latin typeface="Comic Sans MS" pitchFamily="66" charset="0"/>
                      </a:endParaRPr>
                    </a:p>
                  </a:txBody>
                  <a:tcPr>
                    <a:solidFill>
                      <a:schemeClr val="bg1"/>
                    </a:solidFill>
                  </a:tcPr>
                </a:tc>
              </a:tr>
              <a:tr h="370840">
                <a:tc>
                  <a:txBody>
                    <a:bodyPr/>
                    <a:lstStyle/>
                    <a:p>
                      <a:pPr algn="l"/>
                      <a:r>
                        <a:rPr lang="en-US" b="1" dirty="0" smtClean="0">
                          <a:solidFill>
                            <a:schemeClr val="tx1"/>
                          </a:solidFill>
                          <a:latin typeface="Comic Sans MS" pitchFamily="66" charset="0"/>
                        </a:rPr>
                        <a:t>26  </a:t>
                      </a:r>
                      <a:r>
                        <a:rPr lang="en-US" sz="1800" b="1" dirty="0" smtClean="0">
                          <a:solidFill>
                            <a:srgbClr val="FF0000"/>
                          </a:solidFill>
                          <a:effectLst>
                            <a:glow rad="127000">
                              <a:srgbClr val="FFFF00"/>
                            </a:glow>
                          </a:effectLst>
                          <a:latin typeface="Comic Sans MS" pitchFamily="66" charset="0"/>
                        </a:rPr>
                        <a:t>#99</a:t>
                      </a:r>
                      <a:r>
                        <a:rPr lang="en-US" b="1" dirty="0" smtClean="0">
                          <a:solidFill>
                            <a:schemeClr val="tx1"/>
                          </a:solidFill>
                          <a:latin typeface="Comic Sans MS" pitchFamily="66" charset="0"/>
                        </a:rPr>
                        <a:t>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effectLst/>
                          <a:latin typeface="Comic Sans MS" pitchFamily="66" charset="0"/>
                        </a:rPr>
                        <a:t>(~</a:t>
                      </a:r>
                      <a:r>
                        <a:rPr lang="en-US" sz="1400" b="1" baseline="0" dirty="0" smtClean="0">
                          <a:solidFill>
                            <a:schemeClr val="tx1"/>
                          </a:solidFill>
                          <a:effectLst/>
                          <a:latin typeface="Comic Sans MS" pitchFamily="66" charset="0"/>
                        </a:rPr>
                        <a:t>July 15)</a:t>
                      </a:r>
                      <a:r>
                        <a:rPr lang="en-US" sz="1400" b="1" dirty="0" smtClean="0">
                          <a:solidFill>
                            <a:srgbClr val="5D2D2D"/>
                          </a:solidFill>
                          <a:latin typeface="Comic Sans MS" pitchFamily="66" charset="0"/>
                        </a:rPr>
                        <a:t> </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27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28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29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30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rgbClr val="FF0000"/>
                          </a:solidFill>
                          <a:latin typeface="Comic Sans MS" pitchFamily="66" charset="0"/>
                        </a:rPr>
                        <a:t>1</a:t>
                      </a:r>
                      <a:endParaRPr lang="en-US" b="1" dirty="0">
                        <a:solidFill>
                          <a:srgbClr val="FF0000"/>
                        </a:solidFill>
                        <a:latin typeface="Comic Sans MS" pitchFamily="66" charset="0"/>
                      </a:endParaRPr>
                    </a:p>
                  </a:txBody>
                  <a:tcPr>
                    <a:solidFill>
                      <a:schemeClr val="bg1"/>
                    </a:solidFill>
                  </a:tcPr>
                </a:tc>
                <a:tc>
                  <a:txBody>
                    <a:bodyPr/>
                    <a:lstStyle/>
                    <a:p>
                      <a:pPr algn="l"/>
                      <a:r>
                        <a:rPr lang="en-US" b="1" dirty="0" smtClean="0">
                          <a:solidFill>
                            <a:srgbClr val="FF0000"/>
                          </a:solidFill>
                          <a:latin typeface="Comic Sans MS" pitchFamily="66" charset="0"/>
                        </a:rPr>
                        <a:t>2</a:t>
                      </a:r>
                      <a:endParaRPr lang="en-US" b="1" dirty="0">
                        <a:solidFill>
                          <a:srgbClr val="FF0000"/>
                        </a:solidFill>
                        <a:latin typeface="Comic Sans MS" pitchFamily="66" charset="0"/>
                      </a:endParaRPr>
                    </a:p>
                  </a:txBody>
                  <a:tcPr>
                    <a:solidFill>
                      <a:schemeClr val="bg1"/>
                    </a:solidFill>
                  </a:tcPr>
                </a:tc>
              </a:tr>
            </a:tbl>
          </a:graphicData>
        </a:graphic>
      </p:graphicFrame>
      <p:sp>
        <p:nvSpPr>
          <p:cNvPr id="5" name="Rectangle 4"/>
          <p:cNvSpPr/>
          <p:nvPr/>
        </p:nvSpPr>
        <p:spPr>
          <a:xfrm>
            <a:off x="2026952" y="256376"/>
            <a:ext cx="9623688"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4</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4000" b="1" spc="150" dirty="0" smtClean="0">
                <a:ln w="11430"/>
                <a:solidFill>
                  <a:srgbClr val="D60093"/>
                </a:solidFill>
                <a:effectLst>
                  <a:outerShdw blurRad="25400" algn="tl" rotWithShape="0">
                    <a:srgbClr val="000000">
                      <a:alpha val="43000"/>
                    </a:srgbClr>
                  </a:outerShdw>
                </a:effectLst>
                <a:latin typeface="Comic Sans MS" pitchFamily="66" charset="0"/>
              </a:rPr>
              <a:t>Review</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(~June 19</a:t>
            </a:r>
            <a:r>
              <a:rPr lang="en-US" sz="24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to July 19</a:t>
            </a:r>
            <a:r>
              <a:rPr lang="en-US" sz="24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a:t>
            </a:r>
            <a:endParaRPr lang="en-US" sz="24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6" name="Rectangle 15"/>
          <p:cNvSpPr/>
          <p:nvPr/>
        </p:nvSpPr>
        <p:spPr>
          <a:xfrm>
            <a:off x="189756" y="4915034"/>
            <a:ext cx="11810602" cy="1754326"/>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600" b="1" dirty="0" smtClean="0">
                <a:ln w="1905">
                  <a:solidFill>
                    <a:schemeClr val="accent2">
                      <a:lumMod val="50000"/>
                    </a:schemeClr>
                  </a:solidFill>
                </a:ln>
                <a:solidFill>
                  <a:srgbClr val="D60093"/>
                </a:solidFill>
                <a:effectLst>
                  <a:innerShdw blurRad="69850" dist="43180" dir="5400000">
                    <a:srgbClr val="000000">
                      <a:alpha val="65000"/>
                    </a:srgbClr>
                  </a:innerShdw>
                </a:effectLst>
                <a:latin typeface="Rockwell" pitchFamily="18" charset="0"/>
              </a:rPr>
              <a:t> </a:t>
            </a:r>
            <a:r>
              <a:rPr lang="en-US" sz="3600" b="1" dirty="0" smtClean="0">
                <a:ln w="1905">
                  <a:solidFill>
                    <a:srgbClr val="5D2D2D"/>
                  </a:solidFill>
                </a:ln>
                <a:solidFill>
                  <a:srgbClr val="FF9933"/>
                </a:solidFill>
                <a:effectLst>
                  <a:glow rad="127000">
                    <a:srgbClr val="FFFFCC"/>
                  </a:glow>
                  <a:innerShdw blurRad="69850" dist="43180" dir="5400000">
                    <a:srgbClr val="000000">
                      <a:alpha val="65000"/>
                    </a:srgbClr>
                  </a:innerShdw>
                </a:effectLst>
                <a:latin typeface="Rockwell" pitchFamily="18" charset="0"/>
              </a:rPr>
              <a:t>On the surface, this 99 day count </a:t>
            </a:r>
            <a:r>
              <a:rPr lang="en-US" sz="3600" b="1" dirty="0" smtClean="0">
                <a:ln w="1905">
                  <a:solidFill>
                    <a:srgbClr val="5D2D2D"/>
                  </a:solidFill>
                </a:ln>
                <a:solidFill>
                  <a:srgbClr val="FF0000"/>
                </a:solidFill>
                <a:effectLst>
                  <a:glow rad="127000">
                    <a:srgbClr val="FFFFCC"/>
                  </a:glow>
                  <a:innerShdw blurRad="69850" dist="43180" dir="5400000">
                    <a:srgbClr val="000000">
                      <a:alpha val="65000"/>
                    </a:srgbClr>
                  </a:innerShdw>
                </a:effectLst>
                <a:latin typeface="Rockwell" pitchFamily="18" charset="0"/>
              </a:rPr>
              <a:t>may not seem to be a problem.   </a:t>
            </a:r>
            <a:r>
              <a:rPr lang="en-US" sz="3600" b="1" dirty="0" smtClean="0">
                <a:ln w="1905">
                  <a:solidFill>
                    <a:srgbClr val="5D2D2D"/>
                  </a:solidFill>
                </a:ln>
                <a:solidFill>
                  <a:srgbClr val="FF9933"/>
                </a:solidFill>
                <a:effectLst>
                  <a:glow rad="88900">
                    <a:srgbClr val="002060"/>
                  </a:glow>
                  <a:innerShdw blurRad="69850" dist="43180" dir="5400000">
                    <a:srgbClr val="000000">
                      <a:alpha val="65000"/>
                    </a:srgbClr>
                  </a:innerShdw>
                </a:effectLst>
                <a:latin typeface="Rockwell" pitchFamily="18" charset="0"/>
              </a:rPr>
              <a:t>Next we will overlay the events of Mosheh from Exo 24 &amp; Exo 32 to see what happens.</a:t>
            </a:r>
            <a:endParaRPr lang="en-US" sz="3600" b="1" cap="none" spc="0" dirty="0">
              <a:ln w="1905">
                <a:solidFill>
                  <a:schemeClr val="accent2">
                    <a:lumMod val="50000"/>
                  </a:schemeClr>
                </a:solidFill>
              </a:ln>
              <a:solidFill>
                <a:schemeClr val="accent2">
                  <a:lumMod val="60000"/>
                  <a:lumOff val="40000"/>
                </a:schemeClr>
              </a:solidFill>
              <a:effectLst>
                <a:glow rad="88900">
                  <a:srgbClr val="002060"/>
                </a:glow>
                <a:innerShdw blurRad="69850" dist="43180" dir="5400000">
                  <a:srgbClr val="000000">
                    <a:alpha val="65000"/>
                  </a:srgbClr>
                </a:innerShdw>
              </a:effectLst>
              <a:latin typeface="Rockwell" pitchFamily="18" charset="0"/>
            </a:endParaRPr>
          </a:p>
        </p:txBody>
      </p:sp>
      <p:pic>
        <p:nvPicPr>
          <p:cNvPr id="18" name="Picture 2" descr="C:\Users\Rae\Desktop\Passover flower them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9866" y="1151668"/>
            <a:ext cx="1098087" cy="220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189756" y="203004"/>
            <a:ext cx="540085" cy="2676870"/>
          </a:xfrm>
          <a:prstGeom prst="roundRect">
            <a:avLst/>
          </a:prstGeom>
          <a:solidFill>
            <a:srgbClr val="F4A77C"/>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5D2D2D"/>
                  </a:solidFill>
                </a:ln>
                <a:solidFill>
                  <a:srgbClr val="5D2D2D"/>
                </a:solidFill>
                <a:latin typeface="Arial Rounded MT Bold" pitchFamily="34" charset="0"/>
              </a:rPr>
              <a:t>COMPARE</a:t>
            </a:r>
            <a:endParaRPr lang="en-CA" sz="2400" dirty="0">
              <a:ln w="28575">
                <a:solidFill>
                  <a:srgbClr val="5D2D2D"/>
                </a:solidFill>
              </a:ln>
              <a:solidFill>
                <a:srgbClr val="5D2D2D"/>
              </a:solidFill>
              <a:latin typeface="Arial Rounded MT Bold" pitchFamily="34" charset="0"/>
            </a:endParaRPr>
          </a:p>
        </p:txBody>
      </p:sp>
      <p:sp>
        <p:nvSpPr>
          <p:cNvPr id="12" name="Oval 11"/>
          <p:cNvSpPr/>
          <p:nvPr/>
        </p:nvSpPr>
        <p:spPr>
          <a:xfrm>
            <a:off x="11086465" y="1430045"/>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77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4" name="Oval 13"/>
          <p:cNvSpPr/>
          <p:nvPr/>
        </p:nvSpPr>
        <p:spPr>
          <a:xfrm>
            <a:off x="11099960" y="2020347"/>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84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1" name="Oval 20"/>
          <p:cNvSpPr/>
          <p:nvPr/>
        </p:nvSpPr>
        <p:spPr>
          <a:xfrm>
            <a:off x="11099960" y="2658371"/>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91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2" name="Oval 21"/>
          <p:cNvSpPr/>
          <p:nvPr/>
        </p:nvSpPr>
        <p:spPr>
          <a:xfrm>
            <a:off x="11099960" y="3306443"/>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98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grpSp>
        <p:nvGrpSpPr>
          <p:cNvPr id="24" name="Group 23"/>
          <p:cNvGrpSpPr/>
          <p:nvPr/>
        </p:nvGrpSpPr>
        <p:grpSpPr>
          <a:xfrm>
            <a:off x="844344" y="3456429"/>
            <a:ext cx="1397635" cy="1474958"/>
            <a:chOff x="113947" y="135536"/>
            <a:chExt cx="1398256" cy="1365078"/>
          </a:xfrm>
        </p:grpSpPr>
        <p:sp>
          <p:nvSpPr>
            <p:cNvPr id="25" name="Explosion 1 24"/>
            <p:cNvSpPr/>
            <p:nvPr/>
          </p:nvSpPr>
          <p:spPr>
            <a:xfrm rot="21014840">
              <a:off x="113947" y="135536"/>
              <a:ext cx="1398256" cy="1365078"/>
            </a:xfrm>
            <a:prstGeom prst="irregularSeal1">
              <a:avLst/>
            </a:prstGeom>
            <a:solidFill>
              <a:srgbClr val="FFFF99"/>
            </a:solidFill>
            <a:ln w="7620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endParaRPr lang="en-US"/>
            </a:p>
          </p:txBody>
        </p:sp>
        <p:sp>
          <p:nvSpPr>
            <p:cNvPr id="26" name="Text Box 24"/>
            <p:cNvSpPr txBox="1"/>
            <p:nvPr/>
          </p:nvSpPr>
          <p:spPr>
            <a:xfrm>
              <a:off x="298489" y="639654"/>
              <a:ext cx="1006475" cy="4402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1400" b="1" i="1" dirty="0" smtClean="0">
                  <a:solidFill>
                    <a:srgbClr val="FF0000"/>
                  </a:solidFill>
                  <a:effectLst>
                    <a:outerShdw blurRad="69850" dist="43180" dir="5400000" sx="0" sy="0">
                      <a:srgbClr val="000000">
                        <a:alpha val="65000"/>
                      </a:srgbClr>
                    </a:outerShdw>
                  </a:effectLst>
                  <a:latin typeface="Comic Sans MS"/>
                  <a:ea typeface="Calibri"/>
                  <a:cs typeface="Calibri"/>
                </a:rPr>
                <a:t>99</a:t>
              </a:r>
              <a:r>
                <a:rPr lang="en-US" sz="1400" b="1" i="1" cap="small" baseline="30000"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th </a:t>
              </a:r>
              <a:r>
                <a:rPr lang="en-US" sz="1400" b="1" i="1" cap="small"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Day</a:t>
              </a:r>
              <a:endParaRPr lang="en-US" sz="1200" dirty="0">
                <a:solidFill>
                  <a:srgbClr val="FF0000"/>
                </a:solidFill>
                <a:effectLst/>
                <a:ea typeface="Calibri"/>
                <a:cs typeface="Times New Roman"/>
              </a:endParaRPr>
            </a:p>
          </p:txBody>
        </p:sp>
      </p:grpSp>
      <p:sp>
        <p:nvSpPr>
          <p:cNvPr id="17" name="Slide Number Placeholder 1"/>
          <p:cNvSpPr>
            <a:spLocks noGrp="1"/>
          </p:cNvSpPr>
          <p:nvPr>
            <p:ph type="sldNum" sz="quarter" idx="12"/>
          </p:nvPr>
        </p:nvSpPr>
        <p:spPr>
          <a:xfrm>
            <a:off x="9262764" y="6492875"/>
            <a:ext cx="2844059" cy="365125"/>
          </a:xfrm>
        </p:spPr>
        <p:txBody>
          <a:bodyPr/>
          <a:lstStyle/>
          <a:p>
            <a:fld id="{81FEFA0A-2F20-4B60-98C6-5FFDA469AA1C}" type="slidenum">
              <a:rPr lang="en-US" b="1" smtClean="0">
                <a:solidFill>
                  <a:srgbClr val="5D2D2D"/>
                </a:solidFill>
              </a:rPr>
              <a:pPr/>
              <a:t>56</a:t>
            </a:fld>
            <a:endParaRPr lang="en-US" b="1" dirty="0">
              <a:solidFill>
                <a:srgbClr val="5D2D2D"/>
              </a:solidFill>
            </a:endParaRPr>
          </a:p>
        </p:txBody>
      </p:sp>
    </p:spTree>
    <p:extLst>
      <p:ext uri="{BB962C8B-B14F-4D97-AF65-F5344CB8AC3E}">
        <p14:creationId xmlns:p14="http://schemas.microsoft.com/office/powerpoint/2010/main" val="368322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750"/>
                                        <p:tgtEl>
                                          <p:spTgt spid="19"/>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1750"/>
                                        <p:tgtEl>
                                          <p:spTgt spid="5">
                                            <p:txEl>
                                              <p:pRg st="0" end="0"/>
                                            </p:txEl>
                                          </p:spTgt>
                                        </p:tgtEl>
                                      </p:cBhvr>
                                    </p:animEffect>
                                  </p:childTnLst>
                                </p:cTn>
                              </p:par>
                            </p:childTnLst>
                          </p:cTn>
                        </p:par>
                        <p:par>
                          <p:cTn id="12" fill="hold">
                            <p:stCondLst>
                              <p:cond delay="3500"/>
                            </p:stCondLst>
                            <p:childTnLst>
                              <p:par>
                                <p:cTn id="13" presetID="47"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7"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6000"/>
                            </p:stCondLst>
                            <p:childTnLst>
                              <p:par>
                                <p:cTn id="25" presetID="47"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7000"/>
                            </p:stCondLst>
                            <p:childTnLst>
                              <p:par>
                                <p:cTn id="31" presetID="47"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childTnLst>
                          </p:cTn>
                        </p:par>
                        <p:par>
                          <p:cTn id="36" fill="hold">
                            <p:stCondLst>
                              <p:cond delay="8000"/>
                            </p:stCondLst>
                            <p:childTnLst>
                              <p:par>
                                <p:cTn id="37" presetID="31" presetClass="entr" presetSubtype="0" fill="hold" nodeType="after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p:cTn id="39" dur="1000" fill="hold"/>
                                        <p:tgtEl>
                                          <p:spTgt spid="24"/>
                                        </p:tgtEl>
                                        <p:attrNameLst>
                                          <p:attrName>ppt_w</p:attrName>
                                        </p:attrNameLst>
                                      </p:cBhvr>
                                      <p:tavLst>
                                        <p:tav tm="0">
                                          <p:val>
                                            <p:fltVal val="0"/>
                                          </p:val>
                                        </p:tav>
                                        <p:tav tm="100000">
                                          <p:val>
                                            <p:strVal val="#ppt_w"/>
                                          </p:val>
                                        </p:tav>
                                      </p:tavLst>
                                    </p:anim>
                                    <p:anim calcmode="lin" valueType="num">
                                      <p:cBhvr>
                                        <p:cTn id="40" dur="1000" fill="hold"/>
                                        <p:tgtEl>
                                          <p:spTgt spid="24"/>
                                        </p:tgtEl>
                                        <p:attrNameLst>
                                          <p:attrName>ppt_h</p:attrName>
                                        </p:attrNameLst>
                                      </p:cBhvr>
                                      <p:tavLst>
                                        <p:tav tm="0">
                                          <p:val>
                                            <p:fltVal val="0"/>
                                          </p:val>
                                        </p:tav>
                                        <p:tav tm="100000">
                                          <p:val>
                                            <p:strVal val="#ppt_h"/>
                                          </p:val>
                                        </p:tav>
                                      </p:tavLst>
                                    </p:anim>
                                    <p:anim calcmode="lin" valueType="num">
                                      <p:cBhvr>
                                        <p:cTn id="41" dur="1000" fill="hold"/>
                                        <p:tgtEl>
                                          <p:spTgt spid="24"/>
                                        </p:tgtEl>
                                        <p:attrNameLst>
                                          <p:attrName>style.rotation</p:attrName>
                                        </p:attrNameLst>
                                      </p:cBhvr>
                                      <p:tavLst>
                                        <p:tav tm="0">
                                          <p:val>
                                            <p:fltVal val="90"/>
                                          </p:val>
                                        </p:tav>
                                        <p:tav tm="100000">
                                          <p:val>
                                            <p:fltVal val="0"/>
                                          </p:val>
                                        </p:tav>
                                      </p:tavLst>
                                    </p:anim>
                                    <p:animEffect transition="in" filter="fade">
                                      <p:cBhvr>
                                        <p:cTn id="42" dur="1000"/>
                                        <p:tgtEl>
                                          <p:spTgt spid="24"/>
                                        </p:tgtEl>
                                      </p:cBhvr>
                                    </p:animEffect>
                                  </p:childTnLst>
                                </p:cTn>
                              </p:par>
                            </p:childTnLst>
                          </p:cTn>
                        </p:par>
                        <p:par>
                          <p:cTn id="43" fill="hold">
                            <p:stCondLst>
                              <p:cond delay="9250"/>
                            </p:stCondLst>
                            <p:childTnLst>
                              <p:par>
                                <p:cTn id="44" presetID="42"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2" grpId="0" animBg="1"/>
      <p:bldP spid="14" grpId="0" animBg="1"/>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5740" y="116632"/>
            <a:ext cx="12025336" cy="854968"/>
          </a:xfrm>
        </p:spPr>
        <p:txBody>
          <a:bodyPr>
            <a:normAutofit/>
            <a:scene3d>
              <a:camera prst="orthographicFront"/>
              <a:lightRig rig="threePt" dir="t"/>
            </a:scene3d>
            <a:sp3d extrusionH="57150">
              <a:bevelT w="38100" h="38100"/>
            </a:sp3d>
          </a:bodyPr>
          <a:lstStyle/>
          <a:p>
            <a:pPr algn="ctr"/>
            <a:r>
              <a:rPr lang="en-US" b="1" dirty="0" smtClean="0"/>
              <a:t>Review of Events in Exodus 19 – 20:20 </a:t>
            </a:r>
            <a:r>
              <a:rPr lang="en-US" sz="2800" b="1" dirty="0" smtClean="0"/>
              <a:t>(3</a:t>
            </a:r>
            <a:r>
              <a:rPr lang="en-US" sz="2800" b="1" baseline="30000" dirty="0" smtClean="0"/>
              <a:t>rd</a:t>
            </a:r>
            <a:r>
              <a:rPr lang="en-US" sz="2800" b="1" dirty="0" smtClean="0"/>
              <a:t> </a:t>
            </a:r>
            <a:r>
              <a:rPr lang="en-US" sz="2800" b="1" dirty="0"/>
              <a:t>Month)</a:t>
            </a:r>
            <a:endParaRPr lang="en-US" b="1" dirty="0"/>
          </a:p>
        </p:txBody>
      </p:sp>
      <p:sp>
        <p:nvSpPr>
          <p:cNvPr id="8" name="Content Placeholder 7"/>
          <p:cNvSpPr>
            <a:spLocks noGrp="1"/>
          </p:cNvSpPr>
          <p:nvPr>
            <p:ph sz="half" idx="2"/>
          </p:nvPr>
        </p:nvSpPr>
        <p:spPr>
          <a:xfrm>
            <a:off x="4078188" y="1268760"/>
            <a:ext cx="7886644" cy="5472608"/>
          </a:xfrm>
        </p:spPr>
        <p:txBody>
          <a:bodyPr>
            <a:normAutofit/>
            <a:scene3d>
              <a:camera prst="orthographicFront"/>
              <a:lightRig rig="threePt" dir="t"/>
            </a:scene3d>
            <a:sp3d extrusionH="57150">
              <a:bevelT w="38100" h="38100" prst="angle"/>
            </a:sp3d>
          </a:bodyPr>
          <a:lstStyle/>
          <a:p>
            <a:r>
              <a:rPr lang="en-US" b="1" dirty="0" smtClean="0"/>
              <a:t>19:6</a:t>
            </a:r>
            <a:r>
              <a:rPr lang="en-US" dirty="0" smtClean="0"/>
              <a:t>  Yahuah </a:t>
            </a:r>
            <a:r>
              <a:rPr lang="en-US" b="1" dirty="0" smtClean="0">
                <a:ln>
                  <a:solidFill>
                    <a:srgbClr val="7030A0"/>
                  </a:solidFill>
                </a:ln>
                <a:solidFill>
                  <a:srgbClr val="0000FF"/>
                </a:solidFill>
              </a:rPr>
              <a:t>proposes</a:t>
            </a:r>
            <a:r>
              <a:rPr lang="en-US" dirty="0" smtClean="0"/>
              <a:t> His covenant to the people.</a:t>
            </a:r>
          </a:p>
          <a:p>
            <a:r>
              <a:rPr lang="en-US" b="1" dirty="0" smtClean="0"/>
              <a:t>19:8</a:t>
            </a:r>
            <a:r>
              <a:rPr lang="en-US" dirty="0" smtClean="0"/>
              <a:t>  The people </a:t>
            </a:r>
            <a:r>
              <a:rPr lang="en-US" dirty="0" smtClean="0">
                <a:effectLst>
                  <a:glow rad="127000">
                    <a:srgbClr val="FF99FF"/>
                  </a:glow>
                </a:effectLst>
              </a:rPr>
              <a:t>agree</a:t>
            </a:r>
            <a:r>
              <a:rPr lang="en-US" dirty="0" smtClean="0"/>
              <a:t> to come into covenant – </a:t>
            </a:r>
            <a:br>
              <a:rPr lang="en-US" dirty="0" smtClean="0"/>
            </a:br>
            <a:r>
              <a:rPr lang="en-US" dirty="0" smtClean="0"/>
              <a:t>this is the </a:t>
            </a:r>
            <a:r>
              <a:rPr lang="en-US" dirty="0" smtClean="0">
                <a:effectLst>
                  <a:glow rad="127000">
                    <a:srgbClr val="FFCCFF"/>
                  </a:glow>
                </a:effectLst>
              </a:rPr>
              <a:t>1</a:t>
            </a:r>
            <a:r>
              <a:rPr lang="en-US" baseline="30000" dirty="0" smtClean="0">
                <a:effectLst>
                  <a:glow rad="127000">
                    <a:srgbClr val="FFCCFF"/>
                  </a:glow>
                </a:effectLst>
              </a:rPr>
              <a:t>st</a:t>
            </a:r>
            <a:r>
              <a:rPr lang="en-US" dirty="0" smtClean="0">
                <a:effectLst>
                  <a:glow rad="127000">
                    <a:srgbClr val="FFCCFF"/>
                  </a:glow>
                </a:effectLst>
              </a:rPr>
              <a:t> acceptance</a:t>
            </a:r>
            <a:r>
              <a:rPr lang="en-US" dirty="0" smtClean="0"/>
              <a:t>.</a:t>
            </a:r>
          </a:p>
          <a:p>
            <a:r>
              <a:rPr lang="en-US" b="1" dirty="0" smtClean="0"/>
              <a:t>19:10</a:t>
            </a:r>
            <a:r>
              <a:rPr lang="en-US" dirty="0" smtClean="0"/>
              <a:t>  Sanctify themselves “</a:t>
            </a:r>
            <a:r>
              <a:rPr lang="en-US" dirty="0" smtClean="0">
                <a:solidFill>
                  <a:srgbClr val="CC00CC"/>
                </a:solidFill>
              </a:rPr>
              <a:t>today &amp; tomorrow</a:t>
            </a:r>
            <a:r>
              <a:rPr lang="en-US" dirty="0" smtClean="0"/>
              <a:t>” </a:t>
            </a:r>
            <a:r>
              <a:rPr lang="en-US" sz="1800" dirty="0"/>
              <a:t>[</a:t>
            </a:r>
            <a:r>
              <a:rPr lang="en-US" sz="1800" dirty="0" smtClean="0"/>
              <a:t>6</a:t>
            </a:r>
            <a:r>
              <a:rPr lang="en-US" sz="1800" baseline="30000" dirty="0" smtClean="0"/>
              <a:t>th</a:t>
            </a:r>
            <a:r>
              <a:rPr lang="en-US" sz="1800" dirty="0" smtClean="0"/>
              <a:t> &amp; 7</a:t>
            </a:r>
            <a:r>
              <a:rPr lang="en-US" sz="1800" baseline="30000" dirty="0" smtClean="0"/>
              <a:t>th</a:t>
            </a:r>
            <a:r>
              <a:rPr lang="en-US" sz="1800" dirty="0" smtClean="0"/>
              <a:t> days of the 3</a:t>
            </a:r>
            <a:r>
              <a:rPr lang="en-US" sz="1800" baseline="30000" dirty="0" smtClean="0"/>
              <a:t>rd</a:t>
            </a:r>
            <a:r>
              <a:rPr lang="en-US" sz="1800" dirty="0" smtClean="0"/>
              <a:t> month]</a:t>
            </a:r>
            <a:r>
              <a:rPr lang="en-US" sz="2000" dirty="0" smtClean="0"/>
              <a:t> </a:t>
            </a:r>
            <a:r>
              <a:rPr lang="en-US" dirty="0" smtClean="0"/>
              <a:t>… wash &amp; be ready by the </a:t>
            </a:r>
            <a:r>
              <a:rPr lang="en-US" dirty="0" smtClean="0">
                <a:effectLst>
                  <a:glow rad="127000">
                    <a:srgbClr val="FFCCFF"/>
                  </a:glow>
                </a:effectLst>
              </a:rPr>
              <a:t>3</a:t>
            </a:r>
            <a:r>
              <a:rPr lang="en-US" baseline="30000" dirty="0" smtClean="0">
                <a:effectLst>
                  <a:glow rad="127000">
                    <a:srgbClr val="FFCCFF"/>
                  </a:glow>
                </a:effectLst>
              </a:rPr>
              <a:t>rd</a:t>
            </a:r>
            <a:r>
              <a:rPr lang="en-US" dirty="0" smtClean="0"/>
              <a:t> day!</a:t>
            </a:r>
            <a:endParaRPr lang="en-US" sz="2000" dirty="0" smtClean="0"/>
          </a:p>
          <a:p>
            <a:r>
              <a:rPr lang="en-US" b="1" dirty="0" smtClean="0"/>
              <a:t>19:11</a:t>
            </a:r>
            <a:r>
              <a:rPr lang="en-US" dirty="0" smtClean="0"/>
              <a:t>  On the </a:t>
            </a:r>
            <a:r>
              <a:rPr lang="en-US" dirty="0" smtClean="0">
                <a:effectLst>
                  <a:glow rad="127000">
                    <a:srgbClr val="FFCCFF"/>
                  </a:glow>
                </a:effectLst>
              </a:rPr>
              <a:t>3</a:t>
            </a:r>
            <a:r>
              <a:rPr lang="en-US" baseline="30000" dirty="0" smtClean="0">
                <a:effectLst>
                  <a:glow rad="127000">
                    <a:srgbClr val="FFCCFF"/>
                  </a:glow>
                </a:effectLst>
              </a:rPr>
              <a:t>rd</a:t>
            </a:r>
            <a:r>
              <a:rPr lang="en-US" dirty="0" smtClean="0"/>
              <a:t> day </a:t>
            </a:r>
            <a:r>
              <a:rPr lang="en-US" sz="1800" dirty="0"/>
              <a:t>[</a:t>
            </a:r>
            <a:r>
              <a:rPr lang="en-US" sz="1800" dirty="0" smtClean="0"/>
              <a:t>8</a:t>
            </a:r>
            <a:r>
              <a:rPr lang="en-US" sz="1800" baseline="30000" dirty="0" smtClean="0"/>
              <a:t>th</a:t>
            </a:r>
            <a:r>
              <a:rPr lang="en-US" sz="1800" dirty="0" smtClean="0"/>
              <a:t> day of 3</a:t>
            </a:r>
            <a:r>
              <a:rPr lang="en-US" sz="1800" baseline="30000" dirty="0" smtClean="0"/>
              <a:t>rd</a:t>
            </a:r>
            <a:r>
              <a:rPr lang="en-US" sz="1800" dirty="0" smtClean="0"/>
              <a:t> month] </a:t>
            </a:r>
            <a:r>
              <a:rPr lang="en-US" dirty="0" smtClean="0"/>
              <a:t>the people </a:t>
            </a:r>
            <a:br>
              <a:rPr lang="en-US" dirty="0" smtClean="0"/>
            </a:br>
            <a:r>
              <a:rPr lang="en-US" dirty="0" smtClean="0"/>
              <a:t>are to meet around the base of Mt Sinai – clean!</a:t>
            </a:r>
          </a:p>
          <a:p>
            <a:r>
              <a:rPr lang="en-US" b="1" dirty="0" smtClean="0"/>
              <a:t>20:1-17</a:t>
            </a:r>
            <a:r>
              <a:rPr lang="en-US" dirty="0" smtClean="0"/>
              <a:t>  People meet </a:t>
            </a:r>
            <a:r>
              <a:rPr lang="en-US" sz="1800" dirty="0"/>
              <a:t>[</a:t>
            </a:r>
            <a:r>
              <a:rPr lang="en-US" sz="1800" dirty="0" smtClean="0"/>
              <a:t>on the 8</a:t>
            </a:r>
            <a:r>
              <a:rPr lang="en-US" sz="1800" baseline="30000" dirty="0" smtClean="0"/>
              <a:t>th</a:t>
            </a:r>
            <a:r>
              <a:rPr lang="en-US" sz="1800" dirty="0" smtClean="0"/>
              <a:t> </a:t>
            </a:r>
            <a:r>
              <a:rPr lang="en-US" sz="1800" dirty="0"/>
              <a:t>day of 3</a:t>
            </a:r>
            <a:r>
              <a:rPr lang="en-US" sz="1800" baseline="30000" dirty="0"/>
              <a:t>rd</a:t>
            </a:r>
            <a:r>
              <a:rPr lang="en-US" sz="1800" dirty="0"/>
              <a:t> </a:t>
            </a:r>
            <a:r>
              <a:rPr lang="en-US" sz="1800" dirty="0" smtClean="0"/>
              <a:t>month] </a:t>
            </a:r>
            <a:r>
              <a:rPr lang="en-US" dirty="0"/>
              <a:t>to </a:t>
            </a:r>
            <a:r>
              <a:rPr lang="en-US" dirty="0" smtClean="0"/>
              <a:t>hear </a:t>
            </a:r>
            <a:br>
              <a:rPr lang="en-US" dirty="0" smtClean="0"/>
            </a:br>
            <a:r>
              <a:rPr lang="en-US" dirty="0" smtClean="0"/>
              <a:t>the first 10 “Words” of </a:t>
            </a:r>
            <a:r>
              <a:rPr lang="en-US" b="1" dirty="0" smtClean="0">
                <a:solidFill>
                  <a:srgbClr val="0000FF"/>
                </a:solidFill>
              </a:rPr>
              <a:t>Yahuah’s Covenant.</a:t>
            </a:r>
          </a:p>
          <a:p>
            <a:r>
              <a:rPr lang="en-US" b="1" dirty="0" smtClean="0">
                <a:solidFill>
                  <a:srgbClr val="FF0066"/>
                </a:solidFill>
                <a:effectLst>
                  <a:outerShdw blurRad="38100" dist="38100" dir="2700000" algn="tl">
                    <a:srgbClr val="000000">
                      <a:alpha val="43137"/>
                    </a:srgbClr>
                  </a:outerShdw>
                </a:effectLst>
              </a:rPr>
              <a:t>20:18-20</a:t>
            </a:r>
            <a:r>
              <a:rPr lang="en-US" dirty="0" smtClean="0"/>
              <a:t>  </a:t>
            </a:r>
            <a:r>
              <a:rPr lang="en-US" sz="1800" dirty="0" smtClean="0"/>
              <a:t>[8</a:t>
            </a:r>
            <a:r>
              <a:rPr lang="en-US" sz="1800" baseline="30000" dirty="0" smtClean="0"/>
              <a:t>th</a:t>
            </a:r>
            <a:r>
              <a:rPr lang="en-US" sz="1800" dirty="0" smtClean="0"/>
              <a:t> day]  </a:t>
            </a:r>
            <a:r>
              <a:rPr lang="en-US" dirty="0" smtClean="0"/>
              <a:t>People are frightened and beg </a:t>
            </a:r>
            <a:br>
              <a:rPr lang="en-US" dirty="0" smtClean="0"/>
            </a:br>
            <a:r>
              <a:rPr lang="en-US" dirty="0" smtClean="0"/>
              <a:t>Mosheh to “go up the mount” to get the remaining  “Words of the </a:t>
            </a:r>
            <a:r>
              <a:rPr lang="en-US" b="1" dirty="0" smtClean="0">
                <a:solidFill>
                  <a:srgbClr val="0000FF"/>
                </a:solidFill>
              </a:rPr>
              <a:t>Covenant.”</a:t>
            </a:r>
          </a:p>
        </p:txBody>
      </p:sp>
      <p:pic>
        <p:nvPicPr>
          <p:cNvPr id="3074" name="Picture 2" descr="C:\Users\Rae\Desktop\2.19 Josh Enoch #3\Mt Sinai on tir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1764" y="1484784"/>
            <a:ext cx="4047843" cy="48965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0" name="Slide Number Placeholder 1"/>
          <p:cNvSpPr>
            <a:spLocks noGrp="1"/>
          </p:cNvSpPr>
          <p:nvPr>
            <p:ph type="sldNum" sz="quarter" idx="12"/>
          </p:nvPr>
        </p:nvSpPr>
        <p:spPr>
          <a:xfrm>
            <a:off x="9262764" y="6453336"/>
            <a:ext cx="2844059" cy="365125"/>
          </a:xfrm>
        </p:spPr>
        <p:txBody>
          <a:bodyPr/>
          <a:lstStyle/>
          <a:p>
            <a:fld id="{81FEFA0A-2F20-4B60-98C6-5FFDA469AA1C}" type="slidenum">
              <a:rPr lang="en-US" b="1" smtClean="0">
                <a:solidFill>
                  <a:srgbClr val="5D2D2D"/>
                </a:solidFill>
              </a:rPr>
              <a:pPr/>
              <a:t>57</a:t>
            </a:fld>
            <a:endParaRPr lang="en-US" b="1" dirty="0">
              <a:solidFill>
                <a:srgbClr val="5D2D2D"/>
              </a:solidFill>
            </a:endParaRPr>
          </a:p>
        </p:txBody>
      </p:sp>
    </p:spTree>
    <p:extLst>
      <p:ext uri="{BB962C8B-B14F-4D97-AF65-F5344CB8AC3E}">
        <p14:creationId xmlns:p14="http://schemas.microsoft.com/office/powerpoint/2010/main" val="30735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1000"/>
                                        <p:tgtEl>
                                          <p:spTgt spid="8">
                                            <p:txEl>
                                              <p:pRg st="5" end="5"/>
                                            </p:txEl>
                                          </p:spTgt>
                                        </p:tgtEl>
                                      </p:cBhvr>
                                    </p:animEffect>
                                    <p:anim calcmode="lin" valueType="num">
                                      <p:cBhvr>
                                        <p:cTn id="3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89755" y="-315416"/>
            <a:ext cx="11999069" cy="1143000"/>
          </a:xfrm>
        </p:spPr>
        <p:txBody>
          <a:bodyPr>
            <a:scene3d>
              <a:camera prst="orthographicFront"/>
              <a:lightRig rig="threePt" dir="t"/>
            </a:scene3d>
            <a:sp3d extrusionH="57150">
              <a:bevelT w="38100" h="38100"/>
            </a:sp3d>
          </a:bodyPr>
          <a:lstStyle/>
          <a:p>
            <a:pPr algn="ctr"/>
            <a:r>
              <a:rPr lang="en-US" b="1" dirty="0" smtClean="0"/>
              <a:t>Review of Events in Exodus 20:21 – 24:11</a:t>
            </a:r>
            <a:endParaRPr lang="en-US" dirty="0"/>
          </a:p>
        </p:txBody>
      </p:sp>
      <p:sp>
        <p:nvSpPr>
          <p:cNvPr id="8" name="Content Placeholder 7"/>
          <p:cNvSpPr>
            <a:spLocks noGrp="1"/>
          </p:cNvSpPr>
          <p:nvPr>
            <p:ph sz="half" idx="2"/>
          </p:nvPr>
        </p:nvSpPr>
        <p:spPr>
          <a:xfrm>
            <a:off x="4438228" y="908719"/>
            <a:ext cx="7265128" cy="5416607"/>
          </a:xfrm>
        </p:spPr>
        <p:txBody>
          <a:bodyPr>
            <a:normAutofit/>
            <a:scene3d>
              <a:camera prst="orthographicFront"/>
              <a:lightRig rig="threePt" dir="t"/>
            </a:scene3d>
            <a:sp3d extrusionH="57150">
              <a:bevelT w="38100" h="38100" prst="angle"/>
            </a:sp3d>
          </a:bodyPr>
          <a:lstStyle/>
          <a:p>
            <a:pPr>
              <a:buFont typeface="Wingdings" pitchFamily="2" charset="2"/>
              <a:buChar char="Ø"/>
            </a:pPr>
            <a:r>
              <a:rPr lang="en-US" b="1" dirty="0" smtClean="0"/>
              <a:t> </a:t>
            </a:r>
            <a:r>
              <a:rPr lang="en-US" b="1" dirty="0" smtClean="0">
                <a:solidFill>
                  <a:srgbClr val="FF0066"/>
                </a:solidFill>
                <a:effectLst>
                  <a:outerShdw blurRad="38100" dist="38100" dir="2700000" algn="tl">
                    <a:srgbClr val="000000">
                      <a:alpha val="43137"/>
                    </a:srgbClr>
                  </a:outerShdw>
                </a:effectLst>
              </a:rPr>
              <a:t>20:21 - 23:33</a:t>
            </a:r>
            <a:r>
              <a:rPr lang="en-US" dirty="0" smtClean="0"/>
              <a:t>  </a:t>
            </a:r>
            <a:r>
              <a:rPr lang="en-US" sz="1800" dirty="0" smtClean="0"/>
              <a:t>[Still the 8</a:t>
            </a:r>
            <a:r>
              <a:rPr lang="en-US" sz="1800" baseline="30000" dirty="0" smtClean="0"/>
              <a:t>th</a:t>
            </a:r>
            <a:r>
              <a:rPr lang="en-US" sz="1800" dirty="0" smtClean="0"/>
              <a:t> day – 1</a:t>
            </a:r>
            <a:r>
              <a:rPr lang="en-US" sz="1800" baseline="30000" dirty="0" smtClean="0"/>
              <a:t>st</a:t>
            </a:r>
            <a:r>
              <a:rPr lang="en-US" sz="1800" dirty="0" smtClean="0"/>
              <a:t> cycle - Sunday] </a:t>
            </a:r>
          </a:p>
          <a:p>
            <a:pPr lvl="1">
              <a:buFont typeface="Wingdings" pitchFamily="2" charset="2"/>
              <a:buChar char="§"/>
            </a:pPr>
            <a:r>
              <a:rPr lang="en-US" dirty="0" smtClean="0"/>
              <a:t>Mosheh “goes up the mount” </a:t>
            </a:r>
            <a:r>
              <a:rPr lang="en-US" sz="1800" dirty="0" smtClean="0"/>
              <a:t>[trip #5] </a:t>
            </a:r>
            <a:r>
              <a:rPr lang="en-US" dirty="0" smtClean="0"/>
              <a:t>to get the</a:t>
            </a:r>
            <a:br>
              <a:rPr lang="en-US" dirty="0" smtClean="0"/>
            </a:br>
            <a:r>
              <a:rPr lang="en-US" b="1" u="sng" dirty="0" smtClean="0">
                <a:effectLst>
                  <a:glow rad="127000">
                    <a:srgbClr val="66FFCC"/>
                  </a:glow>
                </a:effectLst>
              </a:rPr>
              <a:t>remainin</a:t>
            </a:r>
            <a:r>
              <a:rPr lang="en-US" b="1" dirty="0" smtClean="0">
                <a:effectLst>
                  <a:glow rad="127000">
                    <a:srgbClr val="66FFCC"/>
                  </a:glow>
                </a:effectLst>
              </a:rPr>
              <a:t>g</a:t>
            </a:r>
            <a:r>
              <a:rPr lang="en-US" dirty="0" smtClean="0"/>
              <a:t> “Words of the </a:t>
            </a:r>
            <a:r>
              <a:rPr lang="en-US" b="1" dirty="0" smtClean="0">
                <a:solidFill>
                  <a:srgbClr val="0000FF"/>
                </a:solidFill>
              </a:rPr>
              <a:t>Covenant”</a:t>
            </a:r>
            <a:r>
              <a:rPr lang="en-US" dirty="0" smtClean="0"/>
              <a:t> for the people.</a:t>
            </a:r>
          </a:p>
          <a:p>
            <a:pPr>
              <a:buFont typeface="Wingdings" pitchFamily="2" charset="2"/>
              <a:buChar char="Ø"/>
            </a:pPr>
            <a:r>
              <a:rPr lang="en-US" b="1" dirty="0" smtClean="0"/>
              <a:t> </a:t>
            </a:r>
            <a:r>
              <a:rPr lang="en-US" b="1" dirty="0" smtClean="0">
                <a:solidFill>
                  <a:srgbClr val="FF0066"/>
                </a:solidFill>
                <a:effectLst>
                  <a:outerShdw blurRad="38100" dist="38100" dir="2700000" algn="tl">
                    <a:srgbClr val="000000">
                      <a:alpha val="43137"/>
                    </a:srgbClr>
                  </a:outerShdw>
                </a:effectLst>
              </a:rPr>
              <a:t>24:1-8</a:t>
            </a:r>
            <a:r>
              <a:rPr lang="en-US" dirty="0" smtClean="0"/>
              <a:t>  </a:t>
            </a:r>
            <a:r>
              <a:rPr lang="en-US" sz="1800" dirty="0" smtClean="0"/>
              <a:t>[Still the 8</a:t>
            </a:r>
            <a:r>
              <a:rPr lang="en-US" sz="1800" baseline="30000" dirty="0" smtClean="0"/>
              <a:t>th</a:t>
            </a:r>
            <a:r>
              <a:rPr lang="en-US" sz="1800" dirty="0" smtClean="0"/>
              <a:t> day – 1</a:t>
            </a:r>
            <a:r>
              <a:rPr lang="en-US" sz="1800" baseline="30000" dirty="0" smtClean="0"/>
              <a:t>st</a:t>
            </a:r>
            <a:r>
              <a:rPr lang="en-US" sz="1800" dirty="0" smtClean="0"/>
              <a:t> cycle - Sunday] </a:t>
            </a:r>
          </a:p>
          <a:p>
            <a:pPr lvl="1">
              <a:buFont typeface="Wingdings" pitchFamily="2" charset="2"/>
              <a:buChar char="§"/>
            </a:pPr>
            <a:r>
              <a:rPr lang="en-US" dirty="0" smtClean="0"/>
              <a:t>Mosheh </a:t>
            </a:r>
            <a:r>
              <a:rPr lang="en-US" b="1" u="sng" dirty="0" smtClean="0">
                <a:effectLst>
                  <a:glow rad="127000">
                    <a:srgbClr val="66FFCC"/>
                  </a:glow>
                </a:effectLst>
              </a:rPr>
              <a:t>s</a:t>
            </a:r>
            <a:r>
              <a:rPr lang="en-US" b="1" dirty="0" smtClean="0">
                <a:effectLst>
                  <a:glow rad="127000">
                    <a:srgbClr val="66FFCC"/>
                  </a:glow>
                </a:effectLst>
              </a:rPr>
              <a:t>p</a:t>
            </a:r>
            <a:r>
              <a:rPr lang="en-US" b="1" u="sng" dirty="0" smtClean="0">
                <a:effectLst>
                  <a:glow rad="127000">
                    <a:srgbClr val="66FFCC"/>
                  </a:glow>
                </a:effectLst>
              </a:rPr>
              <a:t>eaks</a:t>
            </a:r>
            <a:r>
              <a:rPr lang="en-US" dirty="0" smtClean="0"/>
              <a:t> the rest of the Words of the </a:t>
            </a:r>
            <a:r>
              <a:rPr lang="en-US" b="1" dirty="0" smtClean="0">
                <a:solidFill>
                  <a:srgbClr val="0000FF"/>
                </a:solidFill>
              </a:rPr>
              <a:t>Covenant </a:t>
            </a:r>
            <a:r>
              <a:rPr lang="en-US" dirty="0" smtClean="0"/>
              <a:t/>
            </a:r>
            <a:br>
              <a:rPr lang="en-US" dirty="0" smtClean="0"/>
            </a:br>
            <a:r>
              <a:rPr lang="en-US" dirty="0" smtClean="0"/>
              <a:t>to the people – </a:t>
            </a:r>
            <a:r>
              <a:rPr lang="en-US" dirty="0" smtClean="0">
                <a:effectLst>
                  <a:glow rad="127000">
                    <a:srgbClr val="FFCCFF"/>
                  </a:glow>
                </a:effectLst>
              </a:rPr>
              <a:t>2</a:t>
            </a:r>
            <a:r>
              <a:rPr lang="en-US" baseline="30000" dirty="0" smtClean="0">
                <a:effectLst>
                  <a:glow rad="127000">
                    <a:srgbClr val="FFCCFF"/>
                  </a:glow>
                </a:effectLst>
              </a:rPr>
              <a:t>nd</a:t>
            </a:r>
            <a:r>
              <a:rPr lang="en-US" dirty="0" smtClean="0">
                <a:effectLst>
                  <a:glow rad="127000">
                    <a:srgbClr val="FFCCFF"/>
                  </a:glow>
                </a:effectLst>
              </a:rPr>
              <a:t> acceptance </a:t>
            </a:r>
            <a:r>
              <a:rPr lang="en-US" dirty="0" smtClean="0"/>
              <a:t>for </a:t>
            </a:r>
            <a:r>
              <a:rPr lang="en-US" b="1" dirty="0" smtClean="0">
                <a:solidFill>
                  <a:srgbClr val="0000FF"/>
                </a:solidFill>
              </a:rPr>
              <a:t>Yahuah’s Covenant; </a:t>
            </a:r>
          </a:p>
          <a:p>
            <a:pPr lvl="1">
              <a:buFont typeface="Wingdings" pitchFamily="2" charset="2"/>
              <a:buChar char="§"/>
              <a:tabLst>
                <a:tab pos="6456363" algn="l"/>
              </a:tabLst>
            </a:pPr>
            <a:r>
              <a:rPr lang="en-US" dirty="0" smtClean="0">
                <a:effectLst>
                  <a:glow rad="127000">
                    <a:srgbClr val="66FFCC"/>
                  </a:glow>
                </a:effectLst>
              </a:rPr>
              <a:t>Mosheh </a:t>
            </a:r>
            <a:r>
              <a:rPr lang="en-US" b="1" u="sng" dirty="0" smtClean="0">
                <a:effectLst>
                  <a:glow rad="127000">
                    <a:srgbClr val="66FFCC"/>
                  </a:glow>
                </a:effectLst>
              </a:rPr>
              <a:t>writes</a:t>
            </a:r>
            <a:r>
              <a:rPr lang="en-US" dirty="0" smtClean="0">
                <a:effectLst>
                  <a:glow rad="127000">
                    <a:srgbClr val="66FFCC"/>
                  </a:glow>
                </a:effectLst>
              </a:rPr>
              <a:t> these laws in the </a:t>
            </a:r>
            <a:r>
              <a:rPr lang="en-US" b="1" i="1" dirty="0" smtClean="0">
                <a:solidFill>
                  <a:srgbClr val="0000FF"/>
                </a:solidFill>
                <a:effectLst>
                  <a:glow rad="127000">
                    <a:srgbClr val="66FFCC"/>
                  </a:glow>
                </a:effectLst>
                <a:latin typeface="Comic Sans MS" panose="030F0702030302020204" pitchFamily="66" charset="0"/>
              </a:rPr>
              <a:t>Book of the Covenant</a:t>
            </a:r>
            <a:r>
              <a:rPr lang="en-US" sz="1600" b="1" i="1" dirty="0" smtClean="0">
                <a:solidFill>
                  <a:srgbClr val="0000FF"/>
                </a:solidFill>
                <a:effectLst>
                  <a:glow rad="127000">
                    <a:srgbClr val="66FFCC"/>
                  </a:glow>
                </a:effectLst>
                <a:latin typeface="Comic Sans MS" panose="030F0702030302020204" pitchFamily="66" charset="0"/>
              </a:rPr>
              <a:t>;</a:t>
            </a:r>
            <a:r>
              <a:rPr lang="en-US" sz="1600" dirty="0" smtClean="0">
                <a:effectLst>
                  <a:glow rad="127000">
                    <a:srgbClr val="66FFCC"/>
                  </a:glow>
                </a:effectLst>
              </a:rPr>
              <a:t> </a:t>
            </a:r>
          </a:p>
          <a:p>
            <a:pPr lvl="1">
              <a:buFont typeface="Wingdings" pitchFamily="2" charset="2"/>
              <a:buChar char="§"/>
            </a:pPr>
            <a:r>
              <a:rPr lang="en-US" dirty="0"/>
              <a:t>Moses </a:t>
            </a:r>
            <a:r>
              <a:rPr lang="en-US" b="1" u="sng" dirty="0" smtClean="0">
                <a:effectLst>
                  <a:glow rad="127000">
                    <a:srgbClr val="66FFCC"/>
                  </a:glow>
                </a:effectLst>
              </a:rPr>
              <a:t>reads</a:t>
            </a:r>
            <a:r>
              <a:rPr lang="en-US" dirty="0" smtClean="0"/>
              <a:t> the </a:t>
            </a:r>
            <a:r>
              <a:rPr lang="en-US" b="1" dirty="0" smtClean="0">
                <a:solidFill>
                  <a:srgbClr val="0000FF"/>
                </a:solidFill>
              </a:rPr>
              <a:t>Covenant</a:t>
            </a:r>
            <a:r>
              <a:rPr lang="en-US" dirty="0" smtClean="0"/>
              <a:t> Words to the people; </a:t>
            </a:r>
          </a:p>
          <a:p>
            <a:pPr lvl="1">
              <a:buFont typeface="Wingdings" pitchFamily="2" charset="2"/>
              <a:buChar char="§"/>
            </a:pPr>
            <a:r>
              <a:rPr lang="en-US" dirty="0"/>
              <a:t>p</a:t>
            </a:r>
            <a:r>
              <a:rPr lang="en-US" dirty="0" smtClean="0"/>
              <a:t>eople give </a:t>
            </a:r>
            <a:r>
              <a:rPr lang="en-US" b="1" u="sng" dirty="0" smtClean="0">
                <a:effectLst>
                  <a:glow rad="127000">
                    <a:srgbClr val="FFCCFF"/>
                  </a:glow>
                </a:effectLst>
              </a:rPr>
              <a:t>3</a:t>
            </a:r>
            <a:r>
              <a:rPr lang="en-US" b="1" u="sng" baseline="30000" dirty="0" smtClean="0">
                <a:effectLst>
                  <a:glow rad="127000">
                    <a:srgbClr val="FFCCFF"/>
                  </a:glow>
                </a:effectLst>
              </a:rPr>
              <a:t>rd</a:t>
            </a:r>
            <a:r>
              <a:rPr lang="en-US" dirty="0" smtClean="0">
                <a:effectLst>
                  <a:glow rad="127000">
                    <a:srgbClr val="FFCCFF"/>
                  </a:glow>
                </a:effectLst>
              </a:rPr>
              <a:t> </a:t>
            </a:r>
            <a:r>
              <a:rPr lang="en-US" b="1" u="sng" dirty="0" smtClean="0">
                <a:effectLst>
                  <a:glow rad="127000">
                    <a:srgbClr val="FFCCFF"/>
                  </a:glow>
                </a:effectLst>
              </a:rPr>
              <a:t>acce</a:t>
            </a:r>
            <a:r>
              <a:rPr lang="en-US" b="1" dirty="0" smtClean="0">
                <a:effectLst>
                  <a:glow rad="127000">
                    <a:srgbClr val="FFCCFF"/>
                  </a:glow>
                </a:effectLst>
              </a:rPr>
              <a:t>p</a:t>
            </a:r>
            <a:r>
              <a:rPr lang="en-US" b="1" u="sng" dirty="0" smtClean="0">
                <a:effectLst>
                  <a:glow rad="127000">
                    <a:srgbClr val="FFCCFF"/>
                  </a:glow>
                </a:effectLst>
              </a:rPr>
              <a:t>tance</a:t>
            </a:r>
            <a:r>
              <a:rPr lang="en-US" dirty="0" smtClean="0"/>
              <a:t> for </a:t>
            </a:r>
            <a:r>
              <a:rPr lang="en-US" b="1" dirty="0" smtClean="0">
                <a:solidFill>
                  <a:srgbClr val="0000FF"/>
                </a:solidFill>
              </a:rPr>
              <a:t>Yahuah’s Covenant; </a:t>
            </a:r>
          </a:p>
          <a:p>
            <a:pPr lvl="1">
              <a:buFont typeface="Wingdings" pitchFamily="2" charset="2"/>
              <a:buChar char="§"/>
            </a:pPr>
            <a:r>
              <a:rPr lang="en-US" dirty="0" smtClean="0"/>
              <a:t>the </a:t>
            </a:r>
            <a:r>
              <a:rPr lang="en-US" b="1" i="1" dirty="0">
                <a:solidFill>
                  <a:srgbClr val="0000FF"/>
                </a:solidFill>
                <a:effectLst>
                  <a:glow rad="127000">
                    <a:srgbClr val="66FFCC"/>
                  </a:glow>
                </a:effectLst>
                <a:latin typeface="Comic Sans MS" panose="030F0702030302020204" pitchFamily="66" charset="0"/>
              </a:rPr>
              <a:t>Book of the Covenant</a:t>
            </a:r>
            <a:r>
              <a:rPr lang="en-US" dirty="0" smtClean="0"/>
              <a:t> was then </a:t>
            </a:r>
            <a:r>
              <a:rPr lang="en-US" b="1" u="sng" dirty="0" smtClean="0">
                <a:solidFill>
                  <a:srgbClr val="C00000"/>
                </a:solidFill>
              </a:rPr>
              <a:t>blood</a:t>
            </a:r>
            <a:r>
              <a:rPr lang="en-US" dirty="0" smtClean="0">
                <a:solidFill>
                  <a:srgbClr val="C00000"/>
                </a:solidFill>
              </a:rPr>
              <a:t> </a:t>
            </a:r>
            <a:r>
              <a:rPr lang="en-US" b="1" u="sng" dirty="0" smtClean="0">
                <a:solidFill>
                  <a:srgbClr val="C00000"/>
                </a:solidFill>
              </a:rPr>
              <a:t>ratified</a:t>
            </a:r>
            <a:r>
              <a:rPr lang="en-US" dirty="0" smtClean="0">
                <a:solidFill>
                  <a:srgbClr val="C00000"/>
                </a:solidFill>
              </a:rPr>
              <a:t>; </a:t>
            </a:r>
          </a:p>
          <a:p>
            <a:pPr lvl="1">
              <a:buFont typeface="Wingdings" pitchFamily="2" charset="2"/>
              <a:buChar char="§"/>
            </a:pPr>
            <a:r>
              <a:rPr lang="en-US" dirty="0" smtClean="0"/>
              <a:t>the people are sprinkled with </a:t>
            </a:r>
            <a:r>
              <a:rPr lang="en-US" b="1" dirty="0" smtClean="0">
                <a:solidFill>
                  <a:srgbClr val="C00000"/>
                </a:solidFill>
              </a:rPr>
              <a:t>blood.</a:t>
            </a:r>
            <a:r>
              <a:rPr lang="en-US" dirty="0" smtClean="0"/>
              <a:t/>
            </a:r>
            <a:br>
              <a:rPr lang="en-US" dirty="0" smtClean="0"/>
            </a:br>
            <a:endParaRPr lang="en-US" dirty="0" smtClean="0"/>
          </a:p>
          <a:p>
            <a:pPr>
              <a:buFont typeface="Wingdings" pitchFamily="2" charset="2"/>
              <a:buChar char="Ø"/>
            </a:pPr>
            <a:r>
              <a:rPr lang="en-US" dirty="0" smtClean="0"/>
              <a:t> </a:t>
            </a:r>
            <a:r>
              <a:rPr lang="en-US" b="1" dirty="0" smtClean="0">
                <a:solidFill>
                  <a:srgbClr val="FF0066"/>
                </a:solidFill>
                <a:effectLst>
                  <a:outerShdw blurRad="38100" dist="38100" dir="2700000" algn="tl">
                    <a:srgbClr val="000000">
                      <a:alpha val="43137"/>
                    </a:srgbClr>
                  </a:outerShdw>
                </a:effectLst>
              </a:rPr>
              <a:t>24:9-11</a:t>
            </a:r>
            <a:r>
              <a:rPr lang="en-US" b="1" dirty="0" smtClean="0"/>
              <a:t>  </a:t>
            </a:r>
            <a:r>
              <a:rPr lang="en-US" sz="1800" dirty="0" smtClean="0"/>
              <a:t>[approx. 9</a:t>
            </a:r>
            <a:r>
              <a:rPr lang="en-US" sz="1800" baseline="30000" dirty="0" smtClean="0"/>
              <a:t>th</a:t>
            </a:r>
            <a:r>
              <a:rPr lang="en-US" sz="1800" dirty="0" smtClean="0"/>
              <a:t> &amp; 10</a:t>
            </a:r>
            <a:r>
              <a:rPr lang="en-US" sz="1800" baseline="30000" dirty="0" smtClean="0"/>
              <a:t>th</a:t>
            </a:r>
            <a:r>
              <a:rPr lang="en-US" sz="1800" dirty="0" smtClean="0"/>
              <a:t> days – 2</a:t>
            </a:r>
            <a:r>
              <a:rPr lang="en-US" sz="1800" baseline="30000" dirty="0" smtClean="0"/>
              <a:t>nd</a:t>
            </a:r>
            <a:r>
              <a:rPr lang="en-US" sz="1800" dirty="0" smtClean="0"/>
              <a:t> &amp; 3</a:t>
            </a:r>
            <a:r>
              <a:rPr lang="en-US" sz="1800" baseline="30000" dirty="0" smtClean="0"/>
              <a:t>rd</a:t>
            </a:r>
            <a:r>
              <a:rPr lang="en-US" sz="1800" dirty="0" smtClean="0"/>
              <a:t> cycle - Mon &amp; Tue] </a:t>
            </a:r>
            <a:endParaRPr lang="en-US" sz="1800" dirty="0"/>
          </a:p>
          <a:p>
            <a:pPr lvl="1">
              <a:buFont typeface="Wingdings" pitchFamily="2" charset="2"/>
              <a:buChar char="§"/>
            </a:pPr>
            <a:r>
              <a:rPr lang="en-US" dirty="0" smtClean="0"/>
              <a:t>a total of 75 elders journey part way up Mt Sinai </a:t>
            </a:r>
            <a:br>
              <a:rPr lang="en-US" dirty="0" smtClean="0"/>
            </a:br>
            <a:r>
              <a:rPr lang="en-US" dirty="0" smtClean="0"/>
              <a:t>to partake of the </a:t>
            </a:r>
            <a:r>
              <a:rPr lang="en-US" b="1" u="sng" dirty="0" smtClean="0">
                <a:solidFill>
                  <a:srgbClr val="0000FF"/>
                </a:solidFill>
                <a:effectLst>
                  <a:glow rad="127000">
                    <a:srgbClr val="66FFCC"/>
                  </a:glow>
                </a:effectLst>
                <a:latin typeface="Comic Sans MS" panose="030F0702030302020204" pitchFamily="66" charset="0"/>
              </a:rPr>
              <a:t>Covenant</a:t>
            </a:r>
            <a:r>
              <a:rPr lang="en-US" b="1" dirty="0" smtClean="0">
                <a:solidFill>
                  <a:srgbClr val="0000FF"/>
                </a:solidFill>
                <a:effectLst>
                  <a:glow rad="127000">
                    <a:srgbClr val="66FFCC"/>
                  </a:glow>
                </a:effectLst>
                <a:latin typeface="Comic Sans MS" panose="030F0702030302020204" pitchFamily="66" charset="0"/>
              </a:rPr>
              <a:t> </a:t>
            </a:r>
            <a:r>
              <a:rPr lang="en-US" b="1" u="sng" dirty="0" smtClean="0">
                <a:solidFill>
                  <a:srgbClr val="0000FF"/>
                </a:solidFill>
                <a:effectLst>
                  <a:glow rad="127000">
                    <a:srgbClr val="66FFCC"/>
                  </a:glow>
                </a:effectLst>
                <a:latin typeface="Comic Sans MS" panose="030F0702030302020204" pitchFamily="66" charset="0"/>
              </a:rPr>
              <a:t>Confirmin</a:t>
            </a:r>
            <a:r>
              <a:rPr lang="en-US" b="1" dirty="0" smtClean="0">
                <a:solidFill>
                  <a:srgbClr val="0000FF"/>
                </a:solidFill>
                <a:effectLst>
                  <a:glow rad="127000">
                    <a:srgbClr val="66FFCC"/>
                  </a:glow>
                </a:effectLst>
                <a:latin typeface="Comic Sans MS" panose="030F0702030302020204" pitchFamily="66" charset="0"/>
              </a:rPr>
              <a:t>g </a:t>
            </a:r>
            <a:r>
              <a:rPr lang="en-US" b="1" u="sng" dirty="0">
                <a:solidFill>
                  <a:srgbClr val="0000FF"/>
                </a:solidFill>
                <a:effectLst>
                  <a:glow rad="127000">
                    <a:srgbClr val="66FFCC"/>
                  </a:glow>
                </a:effectLst>
                <a:latin typeface="Comic Sans MS" panose="030F0702030302020204" pitchFamily="66" charset="0"/>
              </a:rPr>
              <a:t>M</a:t>
            </a:r>
            <a:r>
              <a:rPr lang="en-US" b="1" u="sng" dirty="0" smtClean="0">
                <a:solidFill>
                  <a:srgbClr val="0000FF"/>
                </a:solidFill>
                <a:effectLst>
                  <a:glow rad="127000">
                    <a:srgbClr val="66FFCC"/>
                  </a:glow>
                </a:effectLst>
                <a:latin typeface="Comic Sans MS" panose="030F0702030302020204" pitchFamily="66" charset="0"/>
              </a:rPr>
              <a:t>eal</a:t>
            </a:r>
            <a:r>
              <a:rPr lang="en-US" b="1" dirty="0" smtClean="0">
                <a:solidFill>
                  <a:srgbClr val="0000FF"/>
                </a:solidFill>
                <a:effectLst>
                  <a:glow rad="127000">
                    <a:srgbClr val="66FFCC"/>
                  </a:glow>
                </a:effectLst>
                <a:latin typeface="Comic Sans MS" panose="030F0702030302020204" pitchFamily="66" charset="0"/>
              </a:rPr>
              <a:t>.</a:t>
            </a:r>
            <a:endParaRPr lang="en-US" dirty="0"/>
          </a:p>
        </p:txBody>
      </p:sp>
      <p:sp>
        <p:nvSpPr>
          <p:cNvPr id="10" name="Slide Number Placeholder 1"/>
          <p:cNvSpPr>
            <a:spLocks noGrp="1"/>
          </p:cNvSpPr>
          <p:nvPr>
            <p:ph type="sldNum" sz="quarter" idx="12"/>
          </p:nvPr>
        </p:nvSpPr>
        <p:spPr>
          <a:xfrm>
            <a:off x="9262764" y="6453336"/>
            <a:ext cx="2844059" cy="365125"/>
          </a:xfrm>
        </p:spPr>
        <p:txBody>
          <a:bodyPr/>
          <a:lstStyle/>
          <a:p>
            <a:fld id="{81FEFA0A-2F20-4B60-98C6-5FFDA469AA1C}" type="slidenum">
              <a:rPr lang="en-US" b="1" smtClean="0">
                <a:solidFill>
                  <a:srgbClr val="5D2D2D"/>
                </a:solidFill>
              </a:rPr>
              <a:pPr/>
              <a:t>58</a:t>
            </a:fld>
            <a:endParaRPr lang="en-US" b="1" dirty="0">
              <a:solidFill>
                <a:srgbClr val="5D2D2D"/>
              </a:solidFill>
            </a:endParaRPr>
          </a:p>
        </p:txBody>
      </p:sp>
      <p:pic>
        <p:nvPicPr>
          <p:cNvPr id="4098" name="Picture 2" descr="C:\Users\Rae\Desktop\2.19 Josh Enoch #3\Mt sinai in ligh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1764" y="1196752"/>
            <a:ext cx="4041311" cy="27363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7" name="Title 5"/>
          <p:cNvSpPr txBox="1">
            <a:spLocks/>
          </p:cNvSpPr>
          <p:nvPr/>
        </p:nvSpPr>
        <p:spPr>
          <a:xfrm>
            <a:off x="189755" y="4077072"/>
            <a:ext cx="4040128" cy="2060105"/>
          </a:xfrm>
          <a:prstGeom prst="rect">
            <a:avLst/>
          </a:prstGeom>
        </p:spPr>
        <p:txBody>
          <a:bodyPr vert="horz" lIns="91440" tIns="45720" rIns="91440" bIns="45720" rtlCol="0" anchor="b">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sz="2800" b="1" dirty="0" smtClean="0"/>
              <a:t>(8</a:t>
            </a:r>
            <a:r>
              <a:rPr lang="en-US" sz="2800" b="1" baseline="30000" dirty="0" smtClean="0"/>
              <a:t>th</a:t>
            </a:r>
            <a:r>
              <a:rPr lang="en-US" sz="2800" b="1" dirty="0" smtClean="0"/>
              <a:t> day; 3</a:t>
            </a:r>
            <a:r>
              <a:rPr lang="en-US" sz="2800" b="1" baseline="30000" dirty="0" smtClean="0"/>
              <a:t>rd</a:t>
            </a:r>
            <a:r>
              <a:rPr lang="en-US" sz="2800" b="1" dirty="0" smtClean="0"/>
              <a:t> Month)</a:t>
            </a:r>
          </a:p>
          <a:p>
            <a:pPr algn="ctr"/>
            <a:r>
              <a:rPr lang="en-US" sz="2800" b="1" dirty="0" smtClean="0"/>
              <a:t>Shavuot </a:t>
            </a:r>
            <a:r>
              <a:rPr lang="en-US" sz="2400" b="1" dirty="0" smtClean="0"/>
              <a:t>[Pentecost]</a:t>
            </a:r>
            <a:endParaRPr lang="en-US" sz="3200" b="1" dirty="0" smtClean="0"/>
          </a:p>
          <a:p>
            <a:pPr algn="ctr"/>
            <a:r>
              <a:rPr lang="en-US" sz="2800" b="1" dirty="0" smtClean="0"/>
              <a:t>50</a:t>
            </a:r>
            <a:r>
              <a:rPr lang="en-US" sz="2800" b="1" baseline="30000" dirty="0" smtClean="0"/>
              <a:t>th</a:t>
            </a:r>
            <a:r>
              <a:rPr lang="en-US" sz="2800" b="1" dirty="0" smtClean="0"/>
              <a:t> Day from </a:t>
            </a:r>
            <a:br>
              <a:rPr lang="en-US" sz="2800" b="1" dirty="0" smtClean="0"/>
            </a:br>
            <a:r>
              <a:rPr lang="en-US" sz="2800" b="1" dirty="0" smtClean="0"/>
              <a:t>Wave Sheaf</a:t>
            </a:r>
            <a:br>
              <a:rPr lang="en-US" sz="2800" b="1" dirty="0" smtClean="0"/>
            </a:br>
            <a:r>
              <a:rPr lang="en-US" sz="2800" b="1" dirty="0" smtClean="0">
                <a:effectLst>
                  <a:glow rad="76200">
                    <a:srgbClr val="FFCCFF"/>
                  </a:glow>
                </a:effectLst>
              </a:rPr>
              <a:t>Appointment Pattern</a:t>
            </a:r>
            <a:endParaRPr lang="en-US" b="1" dirty="0">
              <a:effectLst>
                <a:glow rad="76200">
                  <a:srgbClr val="FFCCFF"/>
                </a:glow>
              </a:effectLst>
            </a:endParaRPr>
          </a:p>
        </p:txBody>
      </p:sp>
      <p:sp>
        <p:nvSpPr>
          <p:cNvPr id="9" name="Title 5"/>
          <p:cNvSpPr txBox="1">
            <a:spLocks/>
          </p:cNvSpPr>
          <p:nvPr/>
        </p:nvSpPr>
        <p:spPr>
          <a:xfrm>
            <a:off x="272008" y="6218312"/>
            <a:ext cx="11431348" cy="639688"/>
          </a:xfrm>
          <a:prstGeom prst="rect">
            <a:avLst/>
          </a:prstGeom>
        </p:spPr>
        <p:txBody>
          <a:bodyPr vert="horz" lIns="91440" tIns="45720" rIns="91440" bIns="45720" rtlCol="0" anchor="b">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b="1" dirty="0" smtClean="0">
                <a:effectLst>
                  <a:glow rad="76200">
                    <a:srgbClr val="00FF00">
                      <a:alpha val="36000"/>
                    </a:srgbClr>
                  </a:glow>
                </a:effectLst>
              </a:rPr>
              <a:t>Let’s chart these events on the calendar months.</a:t>
            </a:r>
            <a:endParaRPr lang="en-US" b="1" dirty="0">
              <a:effectLst>
                <a:glow rad="76200">
                  <a:srgbClr val="00FF00">
                    <a:alpha val="36000"/>
                  </a:srgbClr>
                </a:glow>
              </a:effectLst>
            </a:endParaRPr>
          </a:p>
        </p:txBody>
      </p:sp>
      <p:sp>
        <p:nvSpPr>
          <p:cNvPr id="2" name="Notched Right Arrow 1"/>
          <p:cNvSpPr/>
          <p:nvPr/>
        </p:nvSpPr>
        <p:spPr>
          <a:xfrm rot="10800000">
            <a:off x="3870841" y="4635973"/>
            <a:ext cx="6336704" cy="844884"/>
          </a:xfrm>
          <a:prstGeom prst="notchedRightArrow">
            <a:avLst>
              <a:gd name="adj1" fmla="val 50000"/>
              <a:gd name="adj2" fmla="val 69337"/>
            </a:avLst>
          </a:prstGeom>
          <a:gradFill>
            <a:gsLst>
              <a:gs pos="0">
                <a:srgbClr val="FFF200"/>
              </a:gs>
              <a:gs pos="45000">
                <a:srgbClr val="FF7A00"/>
              </a:gs>
              <a:gs pos="70000">
                <a:srgbClr val="FF0300"/>
              </a:gs>
              <a:gs pos="100000">
                <a:srgbClr val="4D0808"/>
              </a:gs>
            </a:gsLst>
            <a:lin ang="16200000" scaled="1"/>
          </a:gra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 name="Rectangle 2"/>
          <p:cNvSpPr/>
          <p:nvPr/>
        </p:nvSpPr>
        <p:spPr>
          <a:xfrm>
            <a:off x="4654252" y="4812561"/>
            <a:ext cx="4608512" cy="491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2400" b="1" dirty="0" smtClean="0">
                <a:ln>
                  <a:solidFill>
                    <a:srgbClr val="0000FF"/>
                  </a:solidFill>
                </a:ln>
                <a:solidFill>
                  <a:sysClr val="windowText" lastClr="000000"/>
                </a:solidFill>
                <a:latin typeface="Comic Sans MS" pitchFamily="66" charset="0"/>
              </a:rPr>
              <a:t>Remember, this is the -</a:t>
            </a:r>
            <a:endParaRPr lang="en-CA" sz="2400" b="1" dirty="0">
              <a:ln>
                <a:solidFill>
                  <a:srgbClr val="0000FF"/>
                </a:solidFill>
              </a:ln>
              <a:solidFill>
                <a:sysClr val="windowText" lastClr="000000"/>
              </a:solidFill>
              <a:latin typeface="Comic Sans MS" pitchFamily="66" charset="0"/>
            </a:endParaRPr>
          </a:p>
        </p:txBody>
      </p:sp>
    </p:spTree>
    <p:extLst>
      <p:ext uri="{BB962C8B-B14F-4D97-AF65-F5344CB8AC3E}">
        <p14:creationId xmlns:p14="http://schemas.microsoft.com/office/powerpoint/2010/main" val="403580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1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wipe(left)">
                                      <p:cBhvr>
                                        <p:cTn id="12" dur="1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left)">
                                      <p:cBhvr>
                                        <p:cTn id="17" dur="1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wipe(left)">
                                      <p:cBhvr>
                                        <p:cTn id="22" dur="1500"/>
                                        <p:tgtEl>
                                          <p:spTgt spid="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left)">
                                      <p:cBhvr>
                                        <p:cTn id="27" dur="1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wipe(left)">
                                      <p:cBhvr>
                                        <p:cTn id="32" dur="1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wipe(left)">
                                      <p:cBhvr>
                                        <p:cTn id="37" dur="1500"/>
                                        <p:tgtEl>
                                          <p:spTgt spid="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right)">
                                      <p:cBhvr>
                                        <p:cTn id="42" dur="1500"/>
                                        <p:tgtEl>
                                          <p:spTgt spid="2"/>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1500"/>
                                        <p:tgtEl>
                                          <p:spTgt spid="3"/>
                                        </p:tgtEl>
                                      </p:cBhvr>
                                    </p:animEffect>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fade">
                                      <p:cBhvr>
                                        <p:cTn id="57" dur="1000"/>
                                        <p:tgtEl>
                                          <p:spTgt spid="8">
                                            <p:txEl>
                                              <p:pRg st="10" end="10"/>
                                            </p:txEl>
                                          </p:spTgt>
                                        </p:tgtEl>
                                      </p:cBhvr>
                                    </p:animEffect>
                                    <p:anim calcmode="lin" valueType="num">
                                      <p:cBhvr>
                                        <p:cTn id="58"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animBg="1"/>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3663669430"/>
              </p:ext>
            </p:extLst>
          </p:nvPr>
        </p:nvGraphicFramePr>
        <p:xfrm>
          <a:off x="333772" y="326276"/>
          <a:ext cx="11586226" cy="6203628"/>
        </p:xfrm>
        <a:graphic>
          <a:graphicData uri="http://schemas.openxmlformats.org/drawingml/2006/table">
            <a:tbl>
              <a:tblPr firstRow="1" bandRow="1">
                <a:tableStyleId>{3C2FFA5D-87B4-456A-9821-1D502468CF0F}</a:tableStyleId>
              </a:tblPr>
              <a:tblGrid>
                <a:gridCol w="1730410"/>
                <a:gridCol w="1642636"/>
                <a:gridCol w="1642636"/>
                <a:gridCol w="1642636"/>
                <a:gridCol w="1642636"/>
                <a:gridCol w="1642636"/>
                <a:gridCol w="1642636"/>
              </a:tblGrid>
              <a:tr h="926325">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36681">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w="77470" h="12700" prst="softRound"/>
                      <a:lightRig rig="flood" dir="t"/>
                    </a:cell3D>
                    <a:solidFill>
                      <a:srgbClr val="FFCCFF">
                        <a:alpha val="40000"/>
                      </a:srgbClr>
                    </a:solidFill>
                  </a:tcPr>
                </a:tc>
              </a:tr>
              <a:tr h="919638">
                <a:tc>
                  <a:txBody>
                    <a:bodyPr/>
                    <a:lstStyle/>
                    <a:p>
                      <a:pPr algn="l"/>
                      <a:r>
                        <a:rPr lang="en-US" sz="1600" b="1" dirty="0" smtClean="0">
                          <a:solidFill>
                            <a:schemeClr val="tx1"/>
                          </a:solidFill>
                          <a:latin typeface="Comic Sans MS" pitchFamily="66" charset="0"/>
                        </a:rPr>
                        <a:t>1   </a:t>
                      </a:r>
                      <a:r>
                        <a:rPr lang="en-US" sz="1400" b="1" dirty="0" smtClean="0">
                          <a:solidFill>
                            <a:schemeClr val="accent2">
                              <a:lumMod val="50000"/>
                            </a:schemeClr>
                          </a:solidFill>
                          <a:effectLst>
                            <a:glow rad="127000">
                              <a:srgbClr val="FFFF00"/>
                            </a:glow>
                          </a:effectLst>
                          <a:latin typeface="Comic Sans MS" pitchFamily="66" charset="0"/>
                        </a:rPr>
                        <a:t>#43</a:t>
                      </a:r>
                      <a:endParaRPr lang="en-US" sz="1600" b="1" dirty="0">
                        <a:solidFill>
                          <a:schemeClr val="tx1"/>
                        </a:solidFill>
                        <a:effectLst>
                          <a:glow rad="127000">
                            <a:srgbClr val="FFFF00"/>
                          </a:glow>
                        </a:effectLst>
                        <a:latin typeface="Comic Sans MS" pitchFamily="66" charset="0"/>
                      </a:endParaRPr>
                    </a:p>
                  </a:txBody>
                  <a:tcPr>
                    <a:blipFill>
                      <a:blip r:embed="rId3"/>
                      <a:tile tx="0" ty="0" sx="100000" sy="100000" flip="none" algn="tl"/>
                    </a:blipFill>
                  </a:tcPr>
                </a:tc>
                <a:tc>
                  <a:txBody>
                    <a:bodyPr/>
                    <a:lstStyle/>
                    <a:p>
                      <a:pPr algn="l"/>
                      <a:r>
                        <a:rPr lang="en-US" sz="1600" b="1" dirty="0" smtClean="0">
                          <a:solidFill>
                            <a:schemeClr val="tx1"/>
                          </a:solidFill>
                          <a:latin typeface="Comic Sans MS" pitchFamily="66" charset="0"/>
                        </a:rPr>
                        <a:t>2   </a:t>
                      </a:r>
                      <a:r>
                        <a:rPr lang="en-US" sz="1400" b="1" dirty="0" smtClean="0">
                          <a:solidFill>
                            <a:schemeClr val="accent2">
                              <a:lumMod val="50000"/>
                            </a:schemeClr>
                          </a:solidFill>
                          <a:effectLst>
                            <a:glow rad="127000">
                              <a:srgbClr val="FFFF00"/>
                            </a:glow>
                          </a:effectLst>
                          <a:latin typeface="Comic Sans MS" pitchFamily="66" charset="0"/>
                        </a:rPr>
                        <a:t>#44</a:t>
                      </a:r>
                      <a:endParaRPr lang="en-US" sz="1600" b="1" dirty="0">
                        <a:solidFill>
                          <a:schemeClr val="tx1"/>
                        </a:solidFill>
                        <a:effectLst>
                          <a:glow rad="127000">
                            <a:srgbClr val="FFFF00"/>
                          </a:glow>
                        </a:effectLst>
                        <a:latin typeface="Comic Sans MS" pitchFamily="66" charset="0"/>
                      </a:endParaRPr>
                    </a:p>
                  </a:txBody>
                  <a:tcPr>
                    <a:blipFill>
                      <a:blip r:embed="rId3"/>
                      <a:tile tx="0" ty="0" sx="100000" sy="100000" flip="none" algn="tl"/>
                    </a:blipFill>
                  </a:tcPr>
                </a:tc>
                <a:tc>
                  <a:txBody>
                    <a:bodyPr/>
                    <a:lstStyle/>
                    <a:p>
                      <a:pPr algn="l"/>
                      <a:r>
                        <a:rPr lang="en-US" sz="1600" b="1" dirty="0" smtClean="0">
                          <a:solidFill>
                            <a:schemeClr val="tx1"/>
                          </a:solidFill>
                          <a:latin typeface="Comic Sans MS" pitchFamily="66" charset="0"/>
                        </a:rPr>
                        <a:t>3   </a:t>
                      </a:r>
                      <a:r>
                        <a:rPr lang="en-US" sz="1400" b="1" dirty="0" smtClean="0">
                          <a:solidFill>
                            <a:schemeClr val="accent2">
                              <a:lumMod val="50000"/>
                            </a:schemeClr>
                          </a:solidFill>
                          <a:effectLst>
                            <a:glow rad="127000">
                              <a:srgbClr val="FFFF00"/>
                            </a:glow>
                          </a:effectLst>
                          <a:latin typeface="Comic Sans MS" pitchFamily="66" charset="0"/>
                        </a:rPr>
                        <a:t>#45</a:t>
                      </a:r>
                      <a:br>
                        <a:rPr lang="en-US" sz="1400" b="1" dirty="0" smtClean="0">
                          <a:solidFill>
                            <a:schemeClr val="accent2">
                              <a:lumMod val="50000"/>
                            </a:schemeClr>
                          </a:solidFill>
                          <a:effectLst>
                            <a:glow rad="127000">
                              <a:srgbClr val="FFFF00"/>
                            </a:glow>
                          </a:effectLst>
                          <a:latin typeface="Comic Sans MS" pitchFamily="66" charset="0"/>
                        </a:rPr>
                      </a:br>
                      <a:r>
                        <a:rPr lang="en-US" sz="800" b="1" dirty="0" smtClean="0">
                          <a:solidFill>
                            <a:schemeClr val="accent2">
                              <a:lumMod val="50000"/>
                            </a:schemeClr>
                          </a:solidFill>
                          <a:effectLst>
                            <a:glow rad="127000">
                              <a:srgbClr val="FFFF00"/>
                            </a:glow>
                          </a:effectLst>
                          <a:latin typeface="Comic Sans MS" pitchFamily="66" charset="0"/>
                        </a:rPr>
                        <a:t/>
                      </a:r>
                      <a:br>
                        <a:rPr lang="en-US" sz="800" b="1" dirty="0" smtClean="0">
                          <a:solidFill>
                            <a:schemeClr val="accent2">
                              <a:lumMod val="50000"/>
                            </a:schemeClr>
                          </a:solidFill>
                          <a:effectLst>
                            <a:glow rad="127000">
                              <a:srgbClr val="FFFF00"/>
                            </a:glow>
                          </a:effectLst>
                          <a:latin typeface="Comic Sans MS" pitchFamily="66" charset="0"/>
                        </a:rPr>
                      </a:br>
                      <a:endParaRPr lang="en-US" sz="1600" b="1" dirty="0">
                        <a:solidFill>
                          <a:schemeClr val="tx1"/>
                        </a:solidFill>
                        <a:effectLst>
                          <a:glow rad="127000">
                            <a:srgbClr val="FFFF00"/>
                          </a:glow>
                        </a:effectLst>
                        <a:latin typeface="Comic Sans MS" pitchFamily="66" charset="0"/>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omic Sans MS" pitchFamily="66" charset="0"/>
                        </a:rPr>
                        <a:t>4  </a:t>
                      </a:r>
                      <a:r>
                        <a:rPr lang="en-US" sz="1600" b="1" dirty="0" smtClean="0">
                          <a:solidFill>
                            <a:schemeClr val="accent2">
                              <a:lumMod val="50000"/>
                            </a:schemeClr>
                          </a:solidFill>
                          <a:effectLst>
                            <a:glow rad="127000">
                              <a:srgbClr val="FFFF00"/>
                            </a:glow>
                          </a:effectLst>
                          <a:latin typeface="Comic Sans MS" pitchFamily="66" charset="0"/>
                        </a:rPr>
                        <a:t>#46</a:t>
                      </a:r>
                      <a:endParaRPr lang="en-US" sz="1800" b="1" dirty="0" smtClean="0">
                        <a:solidFill>
                          <a:schemeClr val="tx1"/>
                        </a:solidFill>
                        <a:effectLst>
                          <a:glow rad="127000">
                            <a:srgbClr val="FFFF00"/>
                          </a:glow>
                        </a:effectLst>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ln>
                            <a:solidFill>
                              <a:srgbClr val="5D2D2D"/>
                            </a:solidFill>
                          </a:ln>
                          <a:solidFill>
                            <a:srgbClr val="5D2D2D"/>
                          </a:solidFill>
                          <a:effectLst>
                            <a:glow rad="127000">
                              <a:srgbClr val="FFFFCC"/>
                            </a:glow>
                          </a:effectLst>
                          <a:latin typeface="Comic Sans MS" pitchFamily="66" charset="0"/>
                        </a:rPr>
                        <a:t>   </a:t>
                      </a:r>
                      <a:r>
                        <a:rPr lang="en-US" sz="1200" b="1" dirty="0" smtClean="0">
                          <a:ln>
                            <a:solidFill>
                              <a:srgbClr val="5D2D2D"/>
                            </a:solidFill>
                          </a:ln>
                          <a:solidFill>
                            <a:srgbClr val="5D2D2D"/>
                          </a:solidFill>
                          <a:effectLst>
                            <a:glow rad="127000">
                              <a:srgbClr val="FFFFCC"/>
                            </a:glow>
                          </a:effectLst>
                          <a:latin typeface="Comic Sans MS" pitchFamily="66" charset="0"/>
                        </a:rPr>
                        <a:t>1</a:t>
                      </a:r>
                      <a:r>
                        <a:rPr lang="en-US" sz="1200" b="1" baseline="30000" dirty="0" smtClean="0">
                          <a:ln>
                            <a:solidFill>
                              <a:srgbClr val="5D2D2D"/>
                            </a:solidFill>
                          </a:ln>
                          <a:solidFill>
                            <a:srgbClr val="5D2D2D"/>
                          </a:solidFill>
                          <a:effectLst>
                            <a:glow rad="127000">
                              <a:srgbClr val="FFFFCC"/>
                            </a:glow>
                          </a:effectLst>
                          <a:latin typeface="Comic Sans MS" pitchFamily="66" charset="0"/>
                        </a:rPr>
                        <a:t>st</a:t>
                      </a:r>
                      <a:r>
                        <a:rPr lang="en-US" sz="1200" b="1" dirty="0" smtClean="0">
                          <a:ln>
                            <a:solidFill>
                              <a:srgbClr val="5D2D2D"/>
                            </a:solidFill>
                          </a:ln>
                          <a:solidFill>
                            <a:srgbClr val="5D2D2D"/>
                          </a:solidFill>
                          <a:effectLst>
                            <a:glow rad="127000">
                              <a:srgbClr val="FFFFCC"/>
                            </a:glow>
                          </a:effectLst>
                          <a:latin typeface="Comic Sans MS" pitchFamily="66" charset="0"/>
                        </a:rPr>
                        <a:t>  day in the Wilderness</a:t>
                      </a:r>
                      <a:r>
                        <a:rPr lang="en-US" sz="1200" b="1" baseline="0" dirty="0" smtClean="0">
                          <a:ln>
                            <a:solidFill>
                              <a:srgbClr val="5D2D2D"/>
                            </a:solidFill>
                          </a:ln>
                          <a:solidFill>
                            <a:srgbClr val="5D2D2D"/>
                          </a:solidFill>
                          <a:effectLst>
                            <a:glow rad="127000">
                              <a:srgbClr val="FFFFCC"/>
                            </a:glow>
                          </a:effectLst>
                          <a:latin typeface="Comic Sans MS" pitchFamily="66" charset="0"/>
                        </a:rPr>
                        <a:t> </a:t>
                      </a:r>
                      <a:r>
                        <a:rPr lang="en-US" sz="1200" b="1" dirty="0" smtClean="0">
                          <a:ln>
                            <a:solidFill>
                              <a:srgbClr val="5D2D2D"/>
                            </a:solidFill>
                          </a:ln>
                          <a:solidFill>
                            <a:srgbClr val="5D2D2D"/>
                          </a:solidFill>
                          <a:effectLst>
                            <a:glow rad="127000">
                              <a:srgbClr val="FFFFCC"/>
                            </a:glow>
                          </a:effectLst>
                          <a:latin typeface="Comic Sans MS" pitchFamily="66" charset="0"/>
                        </a:rPr>
                        <a:t>of Sinai</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smtClean="0">
                          <a:ln>
                            <a:solidFill>
                              <a:srgbClr val="5D2D2D"/>
                            </a:solidFill>
                          </a:ln>
                          <a:solidFill>
                            <a:srgbClr val="5D2D2D"/>
                          </a:solidFill>
                          <a:effectLst>
                            <a:glow rad="127000">
                              <a:srgbClr val="FFFFCC"/>
                            </a:glow>
                          </a:effectLst>
                          <a:latin typeface="Comic Sans MS" pitchFamily="66" charset="0"/>
                        </a:rPr>
                        <a:t>      Exo 19:1</a:t>
                      </a:r>
                      <a:endParaRPr lang="en-US" sz="1000" b="1" dirty="0" smtClean="0">
                        <a:solidFill>
                          <a:schemeClr val="accent2">
                            <a:lumMod val="50000"/>
                          </a:schemeClr>
                        </a:solidFill>
                        <a:effectLst>
                          <a:glow rad="127000">
                            <a:srgbClr val="FFFF00"/>
                          </a:glow>
                        </a:effectLst>
                        <a:latin typeface="Comic Sans MS" pitchFamily="66" charset="0"/>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omic Sans MS" pitchFamily="66" charset="0"/>
                        </a:rPr>
                        <a:t>5 </a:t>
                      </a:r>
                      <a:r>
                        <a:rPr lang="en-US" sz="1400" b="1" dirty="0" smtClean="0">
                          <a:solidFill>
                            <a:schemeClr val="accent2">
                              <a:lumMod val="50000"/>
                            </a:schemeClr>
                          </a:solidFill>
                          <a:effectLst>
                            <a:glow rad="127000">
                              <a:srgbClr val="FFFF00"/>
                            </a:glow>
                          </a:effectLst>
                          <a:latin typeface="Comic Sans MS" pitchFamily="66" charset="0"/>
                        </a:rPr>
                        <a:t>#47  </a:t>
                      </a:r>
                      <a:r>
                        <a:rPr lang="en-US" sz="1400" b="1" dirty="0" smtClean="0">
                          <a:ln>
                            <a:solidFill>
                              <a:srgbClr val="FF99FF"/>
                            </a:solidFill>
                          </a:ln>
                          <a:solidFill>
                            <a:srgbClr val="FF99FF"/>
                          </a:solidFill>
                          <a:effectLst>
                            <a:glow rad="127000">
                              <a:srgbClr val="000000"/>
                            </a:glow>
                          </a:effectLst>
                          <a:latin typeface="Comic Sans MS" pitchFamily="66" charset="0"/>
                        </a:rPr>
                        <a:t>Trip</a:t>
                      </a:r>
                      <a:r>
                        <a:rPr lang="en-US" sz="1400" b="1" baseline="0" dirty="0" smtClean="0">
                          <a:ln>
                            <a:solidFill>
                              <a:srgbClr val="FF99FF"/>
                            </a:solidFill>
                          </a:ln>
                          <a:solidFill>
                            <a:srgbClr val="FF99FF"/>
                          </a:solidFill>
                          <a:effectLst>
                            <a:glow rad="127000">
                              <a:srgbClr val="000000"/>
                            </a:glow>
                          </a:effectLst>
                          <a:latin typeface="Comic Sans MS" pitchFamily="66" charset="0"/>
                        </a:rPr>
                        <a:t> #2</a:t>
                      </a:r>
                      <a:endParaRPr lang="en-US" sz="1200" b="1" dirty="0" smtClean="0">
                        <a:ln>
                          <a:solidFill>
                            <a:srgbClr val="FF99FF"/>
                          </a:solidFill>
                        </a:ln>
                        <a:solidFill>
                          <a:srgbClr val="FF99FF"/>
                        </a:solidFill>
                        <a:latin typeface="Comic Sans MS" pitchFamily="66" charset="0"/>
                      </a:endParaRPr>
                    </a:p>
                    <a:p>
                      <a:pPr algn="ctr"/>
                      <a:r>
                        <a:rPr lang="en-US" sz="1200" b="1" dirty="0" smtClean="0">
                          <a:ln>
                            <a:solidFill>
                              <a:srgbClr val="5D2D2D"/>
                            </a:solidFill>
                          </a:ln>
                          <a:solidFill>
                            <a:srgbClr val="5D2D2D"/>
                          </a:solidFill>
                          <a:effectLst>
                            <a:glow rad="127000">
                              <a:srgbClr val="FFFFCC"/>
                            </a:glow>
                          </a:effectLst>
                          <a:latin typeface="Comic Sans MS" pitchFamily="66" charset="0"/>
                        </a:rPr>
                        <a:t> Mt Sinai</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smtClean="0">
                          <a:ln>
                            <a:solidFill>
                              <a:srgbClr val="5D2D2D"/>
                            </a:solidFill>
                          </a:ln>
                          <a:solidFill>
                            <a:srgbClr val="5D2D2D"/>
                          </a:solidFill>
                          <a:effectLst>
                            <a:glow rad="127000">
                              <a:srgbClr val="FFFFCC"/>
                            </a:glow>
                          </a:effectLst>
                          <a:latin typeface="Comic Sans MS" pitchFamily="66" charset="0"/>
                        </a:rPr>
                        <a:t> </a:t>
                      </a:r>
                      <a:br>
                        <a:rPr lang="en-US" sz="1200" b="1" dirty="0" smtClean="0">
                          <a:ln>
                            <a:solidFill>
                              <a:srgbClr val="5D2D2D"/>
                            </a:solidFill>
                          </a:ln>
                          <a:solidFill>
                            <a:srgbClr val="5D2D2D"/>
                          </a:solidFill>
                          <a:effectLst>
                            <a:glow rad="127000">
                              <a:srgbClr val="FFFFCC"/>
                            </a:glow>
                          </a:effectLst>
                          <a:latin typeface="Comic Sans MS" pitchFamily="66" charset="0"/>
                        </a:rPr>
                      </a:br>
                      <a:r>
                        <a:rPr lang="en-US" sz="1200" b="1" dirty="0" err="1" smtClean="0">
                          <a:ln>
                            <a:solidFill>
                              <a:srgbClr val="5D2D2D"/>
                            </a:solidFill>
                          </a:ln>
                          <a:solidFill>
                            <a:srgbClr val="5D2D2D"/>
                          </a:solidFill>
                          <a:effectLst>
                            <a:glow rad="127000">
                              <a:srgbClr val="FFFFCC"/>
                            </a:glow>
                          </a:effectLst>
                          <a:latin typeface="Comic Sans MS" pitchFamily="66" charset="0"/>
                        </a:rPr>
                        <a:t>Exo</a:t>
                      </a:r>
                      <a:r>
                        <a:rPr lang="en-US" sz="1200" b="1" dirty="0" smtClean="0">
                          <a:ln>
                            <a:solidFill>
                              <a:srgbClr val="5D2D2D"/>
                            </a:solidFill>
                          </a:ln>
                          <a:solidFill>
                            <a:srgbClr val="5D2D2D"/>
                          </a:solidFill>
                          <a:effectLst>
                            <a:glow rad="127000">
                              <a:srgbClr val="FFFFCC"/>
                            </a:glow>
                          </a:effectLst>
                          <a:latin typeface="Comic Sans MS" pitchFamily="66" charset="0"/>
                        </a:rPr>
                        <a:t> 19:2</a:t>
                      </a:r>
                      <a:endParaRPr lang="en-US" sz="1000" b="1" dirty="0" smtClean="0">
                        <a:solidFill>
                          <a:schemeClr val="accent2">
                            <a:lumMod val="50000"/>
                          </a:schemeClr>
                        </a:solidFill>
                        <a:effectLst>
                          <a:glow rad="127000">
                            <a:srgbClr val="FFFF00"/>
                          </a:glow>
                        </a:effectLst>
                        <a:latin typeface="Comic Sans MS" pitchFamily="66" charset="0"/>
                      </a:endParaRPr>
                    </a:p>
                  </a:txBody>
                  <a:tcPr>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Comic Sans MS" pitchFamily="66" charset="0"/>
                        </a:rPr>
                        <a:t>6 </a:t>
                      </a:r>
                      <a:r>
                        <a:rPr lang="en-US" sz="1400" b="1" dirty="0" smtClean="0">
                          <a:solidFill>
                            <a:schemeClr val="accent2">
                              <a:lumMod val="50000"/>
                            </a:schemeClr>
                          </a:solidFill>
                          <a:effectLst>
                            <a:glow rad="127000">
                              <a:srgbClr val="FFFF00"/>
                            </a:glow>
                          </a:effectLst>
                          <a:latin typeface="Comic Sans MS" pitchFamily="66" charset="0"/>
                        </a:rPr>
                        <a:t>#48 </a:t>
                      </a:r>
                      <a:r>
                        <a:rPr lang="en-US" sz="1400" b="1" dirty="0" smtClean="0">
                          <a:ln>
                            <a:solidFill>
                              <a:srgbClr val="FF99FF"/>
                            </a:solidFill>
                          </a:ln>
                          <a:solidFill>
                            <a:srgbClr val="FF99FF"/>
                          </a:solidFill>
                          <a:effectLst>
                            <a:glow rad="127000">
                              <a:srgbClr val="000000"/>
                            </a:glow>
                          </a:effectLst>
                          <a:latin typeface="Comic Sans MS" pitchFamily="66" charset="0"/>
                        </a:rPr>
                        <a:t>Trip</a:t>
                      </a:r>
                      <a:r>
                        <a:rPr lang="en-US" sz="1400" b="1" baseline="0" dirty="0" smtClean="0">
                          <a:ln>
                            <a:solidFill>
                              <a:srgbClr val="FF99FF"/>
                            </a:solidFill>
                          </a:ln>
                          <a:solidFill>
                            <a:srgbClr val="FF99FF"/>
                          </a:solidFill>
                          <a:effectLst>
                            <a:glow rad="127000">
                              <a:srgbClr val="000000"/>
                            </a:glow>
                          </a:effectLst>
                          <a:latin typeface="Comic Sans MS" pitchFamily="66" charset="0"/>
                        </a:rPr>
                        <a:t> #3</a:t>
                      </a:r>
                      <a:endParaRPr lang="en-US" sz="1400" b="1" dirty="0" smtClean="0">
                        <a:solidFill>
                          <a:schemeClr val="tx1"/>
                        </a:solidFill>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effectLst>
                            <a:glow rad="127000">
                              <a:schemeClr val="bg1"/>
                            </a:glow>
                          </a:effectLst>
                          <a:latin typeface="Comic Sans MS" pitchFamily="66" charset="0"/>
                        </a:rPr>
                        <a:t>“</a:t>
                      </a:r>
                      <a:r>
                        <a:rPr lang="en-US" sz="1400" b="1" u="sng" dirty="0" smtClean="0">
                          <a:solidFill>
                            <a:srgbClr val="FF0000"/>
                          </a:solidFill>
                          <a:effectLst>
                            <a:glow rad="127000">
                              <a:schemeClr val="bg1"/>
                            </a:glow>
                          </a:effectLst>
                          <a:latin typeface="Comic Sans MS" pitchFamily="66" charset="0"/>
                        </a:rPr>
                        <a:t>toda</a:t>
                      </a:r>
                      <a:r>
                        <a:rPr lang="en-US" sz="1400" b="1" u="none" dirty="0" smtClean="0">
                          <a:solidFill>
                            <a:srgbClr val="FF0000"/>
                          </a:solidFill>
                          <a:effectLst>
                            <a:glow rad="127000">
                              <a:schemeClr val="bg1"/>
                            </a:glow>
                          </a:effectLst>
                          <a:latin typeface="Comic Sans MS" pitchFamily="66" charset="0"/>
                        </a:rPr>
                        <a:t>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ln>
                            <a:solidFill>
                              <a:srgbClr val="5D2D2D"/>
                            </a:solidFill>
                          </a:ln>
                          <a:solidFill>
                            <a:srgbClr val="5D2D2D"/>
                          </a:solidFill>
                          <a:effectLst>
                            <a:glow rad="127000">
                              <a:srgbClr val="FFFFCC"/>
                            </a:glow>
                          </a:effectLst>
                          <a:latin typeface="Comic Sans MS" pitchFamily="66" charset="0"/>
                        </a:rPr>
                        <a:t/>
                      </a:r>
                      <a:br>
                        <a:rPr lang="en-US" sz="1000" b="1" dirty="0" smtClean="0">
                          <a:ln>
                            <a:solidFill>
                              <a:srgbClr val="5D2D2D"/>
                            </a:solidFill>
                          </a:ln>
                          <a:solidFill>
                            <a:srgbClr val="5D2D2D"/>
                          </a:solidFill>
                          <a:effectLst>
                            <a:glow rad="127000">
                              <a:srgbClr val="FFFFCC"/>
                            </a:glow>
                          </a:effectLst>
                          <a:latin typeface="Comic Sans MS" pitchFamily="66" charset="0"/>
                        </a:rPr>
                      </a:br>
                      <a:r>
                        <a:rPr lang="en-US" sz="1000" b="1" dirty="0" err="1" smtClean="0">
                          <a:ln>
                            <a:solidFill>
                              <a:srgbClr val="5D2D2D"/>
                            </a:solidFill>
                          </a:ln>
                          <a:solidFill>
                            <a:srgbClr val="5D2D2D"/>
                          </a:solidFill>
                          <a:effectLst>
                            <a:glow rad="127000">
                              <a:srgbClr val="FFFFCC"/>
                            </a:glow>
                          </a:effectLst>
                          <a:latin typeface="Comic Sans MS" pitchFamily="66" charset="0"/>
                        </a:rPr>
                        <a:t>Exo</a:t>
                      </a:r>
                      <a:r>
                        <a:rPr lang="en-US" sz="1000" b="1" dirty="0" smtClean="0">
                          <a:ln>
                            <a:solidFill>
                              <a:srgbClr val="5D2D2D"/>
                            </a:solidFill>
                          </a:ln>
                          <a:solidFill>
                            <a:srgbClr val="5D2D2D"/>
                          </a:solidFill>
                          <a:effectLst>
                            <a:glow rad="127000">
                              <a:srgbClr val="FFFFCC"/>
                            </a:glow>
                          </a:effectLst>
                          <a:latin typeface="Comic Sans MS" pitchFamily="66" charset="0"/>
                        </a:rPr>
                        <a:t> 19:10</a:t>
                      </a:r>
                      <a:endParaRPr lang="en-US" sz="800" b="1" dirty="0" smtClean="0">
                        <a:solidFill>
                          <a:schemeClr val="accent2">
                            <a:lumMod val="50000"/>
                          </a:schemeClr>
                        </a:solidFill>
                        <a:effectLst>
                          <a:glow rad="127000">
                            <a:srgbClr val="FFFF00"/>
                          </a:glow>
                        </a:effectLst>
                        <a:latin typeface="Comic Sans MS" pitchFamily="66" charset="0"/>
                      </a:endParaRPr>
                    </a:p>
                  </a:txBody>
                  <a:tcPr>
                    <a:cell3D prstMaterial="dkEdge">
                      <a:bevel prst="relaxedInset"/>
                      <a:lightRig rig="flood" dir="t"/>
                    </a:cell3D>
                    <a:blipFill>
                      <a:blip r:embed="rId3"/>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Comic Sans MS" pitchFamily="66" charset="0"/>
                        </a:rPr>
                        <a:t>7 </a:t>
                      </a:r>
                      <a:r>
                        <a:rPr lang="en-US" sz="1400" b="1" dirty="0" smtClean="0">
                          <a:solidFill>
                            <a:srgbClr val="5D2D2D"/>
                          </a:solidFill>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#49</a:t>
                      </a:r>
                      <a:endParaRPr lang="en-US" sz="1400" b="1" dirty="0" smtClean="0">
                        <a:solidFill>
                          <a:schemeClr val="tx1"/>
                        </a:solidFill>
                        <a:effectLst>
                          <a:glow rad="127000">
                            <a:srgbClr val="FFFF00"/>
                          </a:glow>
                        </a:effectLst>
                        <a:latin typeface="Comic Sans MS" pitchFamily="66" charset="0"/>
                      </a:endParaRPr>
                    </a:p>
                    <a:p>
                      <a:pPr algn="ctr"/>
                      <a:r>
                        <a:rPr lang="en-US" sz="1400" b="1" dirty="0" smtClean="0">
                          <a:solidFill>
                            <a:schemeClr val="bg1"/>
                          </a:solidFill>
                          <a:effectLst>
                            <a:glow rad="127000">
                              <a:srgbClr val="002060"/>
                            </a:glow>
                          </a:effectLst>
                          <a:latin typeface="Comic Sans MS" pitchFamily="66" charset="0"/>
                        </a:rPr>
                        <a:t>“</a:t>
                      </a:r>
                      <a:r>
                        <a:rPr lang="en-US" sz="1400" b="1" u="sng" dirty="0" smtClean="0">
                          <a:solidFill>
                            <a:schemeClr val="bg1"/>
                          </a:solidFill>
                          <a:effectLst>
                            <a:glow rad="127000">
                              <a:srgbClr val="002060"/>
                            </a:glow>
                          </a:effectLst>
                          <a:latin typeface="Comic Sans MS" pitchFamily="66" charset="0"/>
                        </a:rPr>
                        <a:t>tomorrow</a:t>
                      </a:r>
                      <a:r>
                        <a:rPr lang="en-US" sz="1400" b="1" dirty="0" smtClean="0">
                          <a:solidFill>
                            <a:schemeClr val="bg1"/>
                          </a:solidFill>
                          <a:effectLst>
                            <a:glow rad="127000">
                              <a:srgbClr val="002060"/>
                            </a:glow>
                          </a:effectLst>
                          <a:latin typeface="Comic Sans MS" pitchFamily="66"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ln>
                            <a:solidFill>
                              <a:srgbClr val="5D2D2D"/>
                            </a:solidFill>
                          </a:ln>
                          <a:solidFill>
                            <a:srgbClr val="5D2D2D"/>
                          </a:solidFill>
                          <a:effectLst>
                            <a:glow rad="127000">
                              <a:srgbClr val="FFFFCC"/>
                            </a:glow>
                          </a:effectLst>
                          <a:latin typeface="Comic Sans MS" pitchFamily="66" charset="0"/>
                        </a:rPr>
                        <a:t/>
                      </a:r>
                      <a:br>
                        <a:rPr lang="en-US" sz="1000" b="1" dirty="0" smtClean="0">
                          <a:ln>
                            <a:solidFill>
                              <a:srgbClr val="5D2D2D"/>
                            </a:solidFill>
                          </a:ln>
                          <a:solidFill>
                            <a:srgbClr val="5D2D2D"/>
                          </a:solidFill>
                          <a:effectLst>
                            <a:glow rad="127000">
                              <a:srgbClr val="FFFFCC"/>
                            </a:glow>
                          </a:effectLst>
                          <a:latin typeface="Comic Sans MS" pitchFamily="66" charset="0"/>
                        </a:rPr>
                      </a:br>
                      <a:r>
                        <a:rPr lang="en-US" sz="1000" b="1" dirty="0" err="1" smtClean="0">
                          <a:ln>
                            <a:solidFill>
                              <a:srgbClr val="5D2D2D"/>
                            </a:solidFill>
                          </a:ln>
                          <a:solidFill>
                            <a:srgbClr val="5D2D2D"/>
                          </a:solidFill>
                          <a:effectLst>
                            <a:glow rad="127000">
                              <a:srgbClr val="FFFFCC"/>
                            </a:glow>
                          </a:effectLst>
                          <a:latin typeface="Comic Sans MS" pitchFamily="66" charset="0"/>
                        </a:rPr>
                        <a:t>Exo</a:t>
                      </a:r>
                      <a:r>
                        <a:rPr lang="en-US" sz="1000" b="1" dirty="0" smtClean="0">
                          <a:ln>
                            <a:solidFill>
                              <a:srgbClr val="5D2D2D"/>
                            </a:solidFill>
                          </a:ln>
                          <a:solidFill>
                            <a:srgbClr val="5D2D2D"/>
                          </a:solidFill>
                          <a:effectLst>
                            <a:glow rad="127000">
                              <a:srgbClr val="FFFFCC"/>
                            </a:glow>
                          </a:effectLst>
                          <a:latin typeface="Comic Sans MS" pitchFamily="66" charset="0"/>
                        </a:rPr>
                        <a:t> 19:10</a:t>
                      </a:r>
                      <a:endParaRPr lang="en-US" sz="800" b="1" dirty="0" smtClean="0">
                        <a:solidFill>
                          <a:schemeClr val="accent2">
                            <a:lumMod val="50000"/>
                          </a:schemeClr>
                        </a:solidFill>
                        <a:effectLst>
                          <a:glow rad="127000">
                            <a:srgbClr val="FFFF00"/>
                          </a:glow>
                        </a:effectLst>
                        <a:latin typeface="Comic Sans MS" pitchFamily="66" charset="0"/>
                      </a:endParaRPr>
                    </a:p>
                  </a:txBody>
                  <a:tcPr>
                    <a:cell3D prstMaterial="dkEdge">
                      <a:bevel w="77470" h="12700" prst="softRound"/>
                      <a:lightRig rig="flood" dir="t"/>
                    </a:cell3D>
                    <a:solidFill>
                      <a:schemeClr val="accent1">
                        <a:lumMod val="60000"/>
                        <a:lumOff val="40000"/>
                      </a:schemeClr>
                    </a:solidFill>
                  </a:tcPr>
                </a:tc>
              </a:tr>
              <a:tr h="1198894">
                <a:tc>
                  <a:txBody>
                    <a:bodyPr/>
                    <a:lstStyle/>
                    <a:p>
                      <a:pPr algn="l"/>
                      <a:r>
                        <a:rPr lang="en-US" sz="1800" b="1" dirty="0" smtClean="0">
                          <a:solidFill>
                            <a:schemeClr val="bg1"/>
                          </a:solidFill>
                          <a:effectLst>
                            <a:glow rad="127000">
                              <a:srgbClr val="002060"/>
                            </a:glow>
                          </a:effectLst>
                          <a:latin typeface="Comic Sans MS" pitchFamily="66" charset="0"/>
                        </a:rPr>
                        <a:t>8</a:t>
                      </a:r>
                      <a:r>
                        <a:rPr lang="en-US" sz="2000" b="1" baseline="0" dirty="0" smtClean="0">
                          <a:solidFill>
                            <a:schemeClr val="bg1"/>
                          </a:solidFill>
                          <a:effectLst>
                            <a:glow rad="127000">
                              <a:srgbClr val="002060"/>
                            </a:glow>
                          </a:effectLst>
                          <a:latin typeface="Comic Sans MS" pitchFamily="66" charset="0"/>
                        </a:rPr>
                        <a:t> </a:t>
                      </a:r>
                      <a:r>
                        <a:rPr lang="en-US" sz="1800" b="1" dirty="0" smtClean="0">
                          <a:solidFill>
                            <a:schemeClr val="accent2">
                              <a:lumMod val="50000"/>
                            </a:schemeClr>
                          </a:solidFill>
                          <a:effectLst>
                            <a:glow rad="127000">
                              <a:srgbClr val="FFFF00"/>
                            </a:glow>
                          </a:effectLst>
                          <a:latin typeface="Comic Sans MS" pitchFamily="66" charset="0"/>
                        </a:rPr>
                        <a:t>#50 </a:t>
                      </a:r>
                      <a:r>
                        <a:rPr lang="en-US" sz="1200" b="1" dirty="0" smtClean="0">
                          <a:ln>
                            <a:solidFill>
                              <a:srgbClr val="FF99FF"/>
                            </a:solidFill>
                          </a:ln>
                          <a:solidFill>
                            <a:srgbClr val="FF99FF"/>
                          </a:solidFill>
                          <a:effectLst>
                            <a:glow rad="127000">
                              <a:srgbClr val="002060"/>
                            </a:glow>
                          </a:effectLst>
                          <a:latin typeface="Comic Sans MS" pitchFamily="66" charset="0"/>
                        </a:rPr>
                        <a:t>Trips</a:t>
                      </a:r>
                      <a:r>
                        <a:rPr lang="en-US" sz="1200" b="1" baseline="0" dirty="0" smtClean="0">
                          <a:ln>
                            <a:solidFill>
                              <a:srgbClr val="FF99FF"/>
                            </a:solidFill>
                          </a:ln>
                          <a:solidFill>
                            <a:srgbClr val="FF99FF"/>
                          </a:solidFill>
                          <a:effectLst>
                            <a:glow rad="127000">
                              <a:srgbClr val="002060"/>
                            </a:glow>
                          </a:effectLst>
                          <a:latin typeface="Comic Sans MS" pitchFamily="66" charset="0"/>
                        </a:rPr>
                        <a:t> 4-5</a:t>
                      </a:r>
                      <a:endParaRPr lang="en-US" sz="2000" b="1" dirty="0" smtClean="0">
                        <a:ln>
                          <a:solidFill>
                            <a:srgbClr val="FF99FF"/>
                          </a:solidFill>
                        </a:ln>
                        <a:solidFill>
                          <a:srgbClr val="FF99FF"/>
                        </a:solidFill>
                        <a:effectLst>
                          <a:glow rad="127000">
                            <a:srgbClr val="002060"/>
                          </a:glow>
                        </a:effectLst>
                        <a:latin typeface="Comic Sans MS" pitchFamily="66" charset="0"/>
                      </a:endParaRPr>
                    </a:p>
                    <a:p>
                      <a:pPr algn="l"/>
                      <a:r>
                        <a:rPr lang="en-US" sz="1600" b="1" baseline="0" dirty="0" smtClean="0">
                          <a:solidFill>
                            <a:schemeClr val="accent2">
                              <a:lumMod val="50000"/>
                            </a:schemeClr>
                          </a:solidFill>
                          <a:effectLst>
                            <a:glow rad="127000">
                              <a:srgbClr val="FFFF00"/>
                            </a:glow>
                          </a:effectLst>
                          <a:latin typeface="Comic Sans MS" pitchFamily="66" charset="0"/>
                        </a:rPr>
                        <a:t>  </a:t>
                      </a:r>
                      <a:r>
                        <a:rPr lang="en-US" sz="1600" b="1" baseline="0" dirty="0" smtClean="0">
                          <a:solidFill>
                            <a:schemeClr val="bg1"/>
                          </a:solidFill>
                          <a:effectLst>
                            <a:glow rad="127000">
                              <a:srgbClr val="002060"/>
                            </a:glow>
                          </a:effectLst>
                          <a:latin typeface="Comic Sans MS" pitchFamily="66" charset="0"/>
                        </a:rPr>
                        <a:t>“the </a:t>
                      </a:r>
                      <a:r>
                        <a:rPr lang="en-US" sz="1600" b="1" dirty="0" smtClean="0">
                          <a:solidFill>
                            <a:schemeClr val="bg1"/>
                          </a:solidFill>
                          <a:effectLst>
                            <a:glow rad="127000">
                              <a:srgbClr val="002060"/>
                            </a:glow>
                          </a:effectLst>
                          <a:latin typeface="Comic Sans MS" pitchFamily="66" charset="0"/>
                        </a:rPr>
                        <a:t>3</a:t>
                      </a:r>
                      <a:r>
                        <a:rPr lang="en-US" sz="1600" b="1" baseline="30000" dirty="0" smtClean="0">
                          <a:solidFill>
                            <a:schemeClr val="bg1"/>
                          </a:solidFill>
                          <a:effectLst>
                            <a:glow rad="127000">
                              <a:srgbClr val="002060"/>
                            </a:glow>
                          </a:effectLst>
                          <a:latin typeface="Comic Sans MS" pitchFamily="66" charset="0"/>
                        </a:rPr>
                        <a:t>rd</a:t>
                      </a:r>
                      <a:r>
                        <a:rPr lang="en-US" sz="1600" b="1" dirty="0" smtClean="0">
                          <a:solidFill>
                            <a:schemeClr val="bg1"/>
                          </a:solidFill>
                          <a:effectLst>
                            <a:glow rad="127000">
                              <a:srgbClr val="002060"/>
                            </a:glow>
                          </a:effectLst>
                          <a:latin typeface="Comic Sans MS" pitchFamily="66" charset="0"/>
                        </a:rPr>
                        <a:t> Day”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effectLst>
                            <a:glow rad="127000">
                              <a:srgbClr val="002060"/>
                            </a:glow>
                          </a:effectLst>
                          <a:latin typeface="Comic Sans MS" pitchFamily="66" charset="0"/>
                        </a:rPr>
                        <a:t>&amp; </a:t>
                      </a:r>
                      <a:r>
                        <a:rPr lang="en-US" sz="1800" b="1" dirty="0" smtClean="0">
                          <a:solidFill>
                            <a:schemeClr val="accent2">
                              <a:lumMod val="50000"/>
                            </a:schemeClr>
                          </a:solidFill>
                          <a:effectLst>
                            <a:glow rad="127000">
                              <a:srgbClr val="FFFF00"/>
                            </a:glow>
                          </a:effectLst>
                          <a:latin typeface="Comic Sans MS" pitchFamily="66" charset="0"/>
                        </a:rPr>
                        <a:t>Shavuot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20:1</a:t>
                      </a:r>
                      <a:r>
                        <a:rPr lang="en-US" sz="1400" b="1" baseline="0" dirty="0" smtClean="0">
                          <a:ln>
                            <a:solidFill>
                              <a:srgbClr val="5D2D2D"/>
                            </a:solidFill>
                          </a:ln>
                          <a:solidFill>
                            <a:srgbClr val="5D2D2D"/>
                          </a:solidFill>
                          <a:effectLst>
                            <a:glow rad="127000">
                              <a:srgbClr val="FFFFCC"/>
                            </a:glow>
                          </a:effectLst>
                          <a:latin typeface="Comic Sans MS" pitchFamily="66" charset="0"/>
                        </a:rPr>
                        <a:t> – 24:8</a:t>
                      </a:r>
                      <a:endParaRPr lang="en-US" sz="1400" b="1" dirty="0">
                        <a:solidFill>
                          <a:schemeClr val="tx1"/>
                        </a:solidFill>
                        <a:effectLst>
                          <a:glow rad="127000">
                            <a:srgbClr val="FFFF00"/>
                          </a:glow>
                        </a:effectLst>
                        <a:latin typeface="Comic Sans MS" pitchFamily="66" charset="0"/>
                      </a:endParaRPr>
                    </a:p>
                  </a:txBody>
                  <a:tcPr>
                    <a:cell3D prstMaterial="dkEdge">
                      <a:bevel/>
                      <a:lightRig rig="flood" dir="t"/>
                    </a:cell3D>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lain" startAt="9"/>
                        <a:tabLst/>
                        <a:defRPr/>
                      </a:pPr>
                      <a:r>
                        <a:rPr lang="en-US" sz="1400" b="1" dirty="0" smtClean="0">
                          <a:solidFill>
                            <a:schemeClr val="accent2">
                              <a:lumMod val="50000"/>
                            </a:schemeClr>
                          </a:solidFill>
                          <a:effectLst>
                            <a:glow rad="127000">
                              <a:srgbClr val="FFFF00"/>
                            </a:glow>
                          </a:effectLst>
                          <a:latin typeface="Comic Sans MS" pitchFamily="66" charset="0"/>
                        </a:rPr>
                        <a:t>#51  </a:t>
                      </a:r>
                      <a:r>
                        <a:rPr lang="en-US" sz="1200" b="1" dirty="0" smtClean="0">
                          <a:ln>
                            <a:solidFill>
                              <a:srgbClr val="FF99FF"/>
                            </a:solidFill>
                          </a:ln>
                          <a:solidFill>
                            <a:srgbClr val="FF99FF"/>
                          </a:solidFill>
                          <a:effectLst>
                            <a:glow rad="127000">
                              <a:srgbClr val="002060"/>
                            </a:glow>
                          </a:effectLst>
                          <a:latin typeface="Comic Sans MS" pitchFamily="66" charset="0"/>
                        </a:rPr>
                        <a:t>Trip</a:t>
                      </a:r>
                      <a:r>
                        <a:rPr lang="en-US" sz="1200" b="1" baseline="0" dirty="0" smtClean="0">
                          <a:ln>
                            <a:solidFill>
                              <a:srgbClr val="FF99FF"/>
                            </a:solidFill>
                          </a:ln>
                          <a:solidFill>
                            <a:srgbClr val="FF99FF"/>
                          </a:solidFill>
                          <a:effectLst>
                            <a:glow rad="127000">
                              <a:srgbClr val="002060"/>
                            </a:glow>
                          </a:effectLst>
                          <a:latin typeface="Comic Sans MS" pitchFamily="66" charset="0"/>
                        </a:rPr>
                        <a:t> 6a</a:t>
                      </a:r>
                      <a:endParaRPr lang="en-US" sz="1200" b="1" dirty="0" smtClean="0">
                        <a:ln>
                          <a:solidFill>
                            <a:srgbClr val="FF99FF"/>
                          </a:solidFill>
                        </a:ln>
                        <a:solidFill>
                          <a:srgbClr val="FF99FF"/>
                        </a:solidFill>
                        <a:effectLst/>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effectLst>
                            <a:glow rad="127000">
                              <a:srgbClr val="002060"/>
                            </a:glow>
                          </a:effectLst>
                          <a:latin typeface="Comic Sans MS" pitchFamily="66" charset="0"/>
                        </a:rPr>
                        <a:t>   “75 elders    </a:t>
                      </a:r>
                      <a:br>
                        <a:rPr lang="en-US" sz="1400" b="1" baseline="0" dirty="0" smtClean="0">
                          <a:solidFill>
                            <a:schemeClr val="bg1"/>
                          </a:solidFill>
                          <a:effectLst>
                            <a:glow rad="127000">
                              <a:srgbClr val="002060"/>
                            </a:glow>
                          </a:effectLst>
                          <a:latin typeface="Comic Sans MS" pitchFamily="66" charset="0"/>
                        </a:rPr>
                      </a:br>
                      <a:r>
                        <a:rPr lang="en-US" sz="1400" b="1" baseline="0" dirty="0" smtClean="0">
                          <a:solidFill>
                            <a:schemeClr val="bg1"/>
                          </a:solidFill>
                          <a:effectLst>
                            <a:glow rad="127000">
                              <a:srgbClr val="002060"/>
                            </a:glow>
                          </a:effectLst>
                          <a:latin typeface="Comic Sans MS" pitchFamily="66" charset="0"/>
                        </a:rPr>
                        <a:t>     meet in </a:t>
                      </a:r>
                      <a:br>
                        <a:rPr lang="en-US" sz="1400" b="1" baseline="0" dirty="0" smtClean="0">
                          <a:solidFill>
                            <a:schemeClr val="bg1"/>
                          </a:solidFill>
                          <a:effectLst>
                            <a:glow rad="127000">
                              <a:srgbClr val="002060"/>
                            </a:glow>
                          </a:effectLst>
                          <a:latin typeface="Comic Sans MS" pitchFamily="66" charset="0"/>
                        </a:rPr>
                      </a:br>
                      <a:r>
                        <a:rPr lang="en-US" sz="1400" b="1" baseline="0" dirty="0" smtClean="0">
                          <a:solidFill>
                            <a:schemeClr val="bg1"/>
                          </a:solidFill>
                          <a:effectLst>
                            <a:glow rad="127000">
                              <a:srgbClr val="002060"/>
                            </a:glow>
                          </a:effectLst>
                          <a:latin typeface="Comic Sans MS" pitchFamily="66" charset="0"/>
                        </a:rPr>
                        <a:t>    Mt Sinai</a:t>
                      </a:r>
                      <a:r>
                        <a:rPr lang="en-US" sz="1400" b="1" dirty="0" smtClean="0">
                          <a:solidFill>
                            <a:schemeClr val="bg1"/>
                          </a:solidFill>
                          <a:effectLst>
                            <a:glow rad="127000">
                              <a:srgbClr val="002060"/>
                            </a:glow>
                          </a:effectLst>
                          <a:latin typeface="Comic Sans MS" pitchFamily="66"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n>
                            <a:solidFill>
                              <a:srgbClr val="5D2D2D"/>
                            </a:solidFill>
                          </a:ln>
                          <a:solidFill>
                            <a:srgbClr val="5D2D2D"/>
                          </a:solidFill>
                          <a:effectLst>
                            <a:glow rad="127000">
                              <a:srgbClr val="FFFFCC"/>
                            </a:glow>
                          </a:effectLst>
                          <a:latin typeface="Comic Sans MS" pitchFamily="66" charset="0"/>
                        </a:rPr>
                        <a:t>  </a:t>
                      </a: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24:9-10</a:t>
                      </a:r>
                      <a:r>
                        <a:rPr lang="en-US" sz="1400" b="1" baseline="0" dirty="0" smtClean="0">
                          <a:ln>
                            <a:solidFill>
                              <a:srgbClr val="5D2D2D"/>
                            </a:solidFill>
                          </a:ln>
                          <a:solidFill>
                            <a:srgbClr val="5D2D2D"/>
                          </a:solidFill>
                          <a:effectLst>
                            <a:glow rad="127000">
                              <a:srgbClr val="FFFFCC"/>
                            </a:glow>
                          </a:effectLst>
                          <a:latin typeface="Comic Sans MS" pitchFamily="66" charset="0"/>
                        </a:rPr>
                        <a:t> </a:t>
                      </a:r>
                      <a:endParaRPr lang="en-US" sz="1400" b="1" dirty="0" smtClean="0">
                        <a:solidFill>
                          <a:schemeClr val="tx1"/>
                        </a:solidFill>
                        <a:effectLst>
                          <a:glow rad="127000">
                            <a:srgbClr val="FFFF00"/>
                          </a:glow>
                        </a:effectLst>
                        <a:latin typeface="Comic Sans MS" pitchFamily="66" charset="0"/>
                      </a:endParaRPr>
                    </a:p>
                  </a:txBody>
                  <a:tcPr>
                    <a:cell3D prstMaterial="dkEdge">
                      <a:bevel/>
                      <a:lightRig rig="flood" dir="t"/>
                    </a:cell3D>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marL="342900" marR="0" indent="-342900" algn="l" defTabSz="914400" rtl="0" eaLnBrk="1" fontAlgn="auto" latinLnBrk="0" hangingPunct="1">
                        <a:lnSpc>
                          <a:spcPct val="100000"/>
                        </a:lnSpc>
                        <a:spcBef>
                          <a:spcPts val="0"/>
                        </a:spcBef>
                        <a:spcAft>
                          <a:spcPts val="0"/>
                        </a:spcAft>
                        <a:buClrTx/>
                        <a:buSzTx/>
                        <a:buFontTx/>
                        <a:buAutoNum type="arabicPlain" startAt="10"/>
                        <a:tabLst/>
                        <a:defRPr/>
                      </a:pPr>
                      <a:r>
                        <a:rPr lang="en-US" sz="1400" b="1" dirty="0" smtClean="0">
                          <a:solidFill>
                            <a:schemeClr val="accent2">
                              <a:lumMod val="50000"/>
                            </a:schemeClr>
                          </a:solidFill>
                          <a:effectLst>
                            <a:glow rad="127000">
                              <a:srgbClr val="FFFF00"/>
                            </a:glow>
                          </a:effectLst>
                          <a:latin typeface="Comic Sans MS" pitchFamily="66" charset="0"/>
                        </a:rPr>
                        <a:t> #52</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effectLst>
                            <a:glow rad="127000">
                              <a:srgbClr val="002060"/>
                            </a:glow>
                          </a:effectLst>
                          <a:latin typeface="Comic Sans MS" pitchFamily="66" charset="0"/>
                        </a:rPr>
                        <a:t> “75 elders eat </a:t>
                      </a:r>
                      <a:br>
                        <a:rPr lang="en-US" sz="1400" b="1" baseline="0" dirty="0" smtClean="0">
                          <a:solidFill>
                            <a:schemeClr val="bg1"/>
                          </a:solidFill>
                          <a:effectLst>
                            <a:glow rad="127000">
                              <a:srgbClr val="002060"/>
                            </a:glow>
                          </a:effectLst>
                          <a:latin typeface="Comic Sans MS" pitchFamily="66" charset="0"/>
                        </a:rPr>
                      </a:br>
                      <a:r>
                        <a:rPr lang="en-US" sz="1400" b="1" baseline="0" dirty="0" smtClean="0">
                          <a:solidFill>
                            <a:schemeClr val="bg1"/>
                          </a:solidFill>
                          <a:effectLst>
                            <a:glow rad="127000">
                              <a:srgbClr val="002060"/>
                            </a:glow>
                          </a:effectLst>
                          <a:latin typeface="Comic Sans MS" pitchFamily="66" charset="0"/>
                        </a:rPr>
                        <a:t> covenant meal</a:t>
                      </a:r>
                      <a:r>
                        <a:rPr lang="en-US" sz="1400" b="1" dirty="0" smtClean="0">
                          <a:solidFill>
                            <a:schemeClr val="bg1"/>
                          </a:solidFill>
                          <a:effectLst>
                            <a:glow rad="127000">
                              <a:srgbClr val="002060"/>
                            </a:glow>
                          </a:effectLst>
                          <a:latin typeface="Comic Sans MS" pitchFamily="66"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n>
                            <a:solidFill>
                              <a:srgbClr val="5D2D2D"/>
                            </a:solidFill>
                          </a:ln>
                          <a:solidFill>
                            <a:srgbClr val="5D2D2D"/>
                          </a:solidFill>
                          <a:effectLst>
                            <a:glow rad="127000">
                              <a:srgbClr val="FFFFCC"/>
                            </a:glow>
                          </a:effectLst>
                          <a:latin typeface="Comic Sans MS" pitchFamily="66" charset="0"/>
                        </a:rPr>
                        <a:t>  </a:t>
                      </a:r>
                      <a:br>
                        <a:rPr lang="en-US" sz="1400" b="1" dirty="0" smtClean="0">
                          <a:ln>
                            <a:solidFill>
                              <a:srgbClr val="5D2D2D"/>
                            </a:solidFill>
                          </a:ln>
                          <a:solidFill>
                            <a:srgbClr val="5D2D2D"/>
                          </a:solidFill>
                          <a:effectLst>
                            <a:glow rad="127000">
                              <a:srgbClr val="FFFFCC"/>
                            </a:glow>
                          </a:effectLst>
                          <a:latin typeface="Comic Sans MS" pitchFamily="66" charset="0"/>
                        </a:rPr>
                      </a:br>
                      <a:r>
                        <a:rPr lang="en-US" sz="1400" b="1" dirty="0" smtClean="0">
                          <a:ln>
                            <a:solidFill>
                              <a:srgbClr val="5D2D2D"/>
                            </a:solidFill>
                          </a:ln>
                          <a:solidFill>
                            <a:srgbClr val="5D2D2D"/>
                          </a:solidFill>
                          <a:effectLst>
                            <a:glow rad="127000">
                              <a:srgbClr val="FFFFCC"/>
                            </a:glow>
                          </a:effectLst>
                          <a:latin typeface="Comic Sans MS" pitchFamily="66" charset="0"/>
                        </a:rPr>
                        <a:t>   </a:t>
                      </a: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24:11</a:t>
                      </a:r>
                      <a:r>
                        <a:rPr lang="en-US" sz="1400" b="1" baseline="0" dirty="0" smtClean="0">
                          <a:ln>
                            <a:solidFill>
                              <a:srgbClr val="5D2D2D"/>
                            </a:solidFill>
                          </a:ln>
                          <a:solidFill>
                            <a:srgbClr val="5D2D2D"/>
                          </a:solidFill>
                          <a:effectLst>
                            <a:glow rad="127000">
                              <a:srgbClr val="FFFFCC"/>
                            </a:glow>
                          </a:effectLst>
                          <a:latin typeface="Comic Sans MS" pitchFamily="66" charset="0"/>
                        </a:rPr>
                        <a:t> </a:t>
                      </a:r>
                      <a:endParaRPr lang="en-US" sz="1400" b="1" dirty="0" smtClean="0">
                        <a:solidFill>
                          <a:schemeClr val="tx1"/>
                        </a:solidFill>
                        <a:effectLst>
                          <a:glow rad="127000">
                            <a:srgbClr val="FFFF00"/>
                          </a:glow>
                        </a:effectLst>
                        <a:latin typeface="Comic Sans MS" pitchFamily="66" charset="0"/>
                      </a:endParaRPr>
                    </a:p>
                  </a:txBody>
                  <a:tcPr>
                    <a:cell3D prstMaterial="dkEdge">
                      <a:bevel/>
                      <a:lightRig rig="flood" dir="t"/>
                    </a:cell3D>
                    <a:blipFill dpi="0" rotWithShape="1">
                      <a:blip r:embed="rId5">
                        <a:extLst>
                          <a:ext uri="{28A0092B-C50C-407E-A947-70E740481C1C}">
                            <a14:useLocalDpi xmlns:a14="http://schemas.microsoft.com/office/drawing/2010/main" val="0"/>
                          </a:ext>
                        </a:extLst>
                      </a:blip>
                      <a:srcRect/>
                      <a:stretch>
                        <a:fillRect/>
                      </a:stretch>
                    </a:blipFill>
                  </a:tcPr>
                </a:tc>
                <a:tc>
                  <a:txBody>
                    <a:bodyPr/>
                    <a:lstStyle/>
                    <a:p>
                      <a:pPr algn="l"/>
                      <a:r>
                        <a:rPr lang="en-US" sz="1400" b="1" dirty="0" smtClean="0">
                          <a:ln>
                            <a:solidFill>
                              <a:srgbClr val="FFFFCC"/>
                            </a:solidFill>
                          </a:ln>
                          <a:solidFill>
                            <a:srgbClr val="FFFFCC"/>
                          </a:solidFill>
                          <a:effectLst/>
                          <a:latin typeface="Comic Sans MS" pitchFamily="66" charset="0"/>
                        </a:rPr>
                        <a:t>11</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#53 </a:t>
                      </a:r>
                      <a:r>
                        <a:rPr lang="en-US" sz="1200" b="1" dirty="0" smtClean="0">
                          <a:ln>
                            <a:solidFill>
                              <a:srgbClr val="FF99FF"/>
                            </a:solidFill>
                          </a:ln>
                          <a:solidFill>
                            <a:srgbClr val="FF99FF"/>
                          </a:solidFill>
                          <a:effectLst>
                            <a:glow rad="127000">
                              <a:srgbClr val="002060"/>
                            </a:glow>
                          </a:effectLst>
                          <a:latin typeface="Comic Sans MS" pitchFamily="66" charset="0"/>
                        </a:rPr>
                        <a:t>Trip</a:t>
                      </a:r>
                      <a:r>
                        <a:rPr lang="en-US" sz="1200" b="1" baseline="0" dirty="0" smtClean="0">
                          <a:ln>
                            <a:solidFill>
                              <a:srgbClr val="FF99FF"/>
                            </a:solidFill>
                          </a:ln>
                          <a:solidFill>
                            <a:srgbClr val="FF99FF"/>
                          </a:solidFill>
                          <a:effectLst>
                            <a:glow rad="127000">
                              <a:srgbClr val="002060"/>
                            </a:glow>
                          </a:effectLst>
                          <a:latin typeface="Comic Sans MS" pitchFamily="66" charset="0"/>
                        </a:rPr>
                        <a:t> 6b</a:t>
                      </a:r>
                      <a:endParaRPr lang="en-US" sz="1200" b="1" dirty="0">
                        <a:ln>
                          <a:solidFill>
                            <a:srgbClr val="FF99FF"/>
                          </a:solidFill>
                        </a:ln>
                        <a:solidFill>
                          <a:srgbClr val="FF99FF"/>
                        </a:solidFill>
                        <a:effectLst/>
                        <a:latin typeface="Comic Sans MS" pitchFamily="66" charset="0"/>
                      </a:endParaRPr>
                    </a:p>
                  </a:txBody>
                  <a:tcPr>
                    <a:cell3D prstMaterial="dkEdge">
                      <a:bevel/>
                      <a:lightRig rig="flood" dir="t"/>
                    </a:cell3D>
                    <a:gradFill flip="none" rotWithShape="1">
                      <a:gsLst>
                        <a:gs pos="0">
                          <a:srgbClr val="03D4A8"/>
                        </a:gs>
                        <a:gs pos="25000">
                          <a:srgbClr val="21D6E0"/>
                        </a:gs>
                        <a:gs pos="75000">
                          <a:srgbClr val="0087E6"/>
                        </a:gs>
                        <a:gs pos="100000">
                          <a:srgbClr val="005CBF"/>
                        </a:gs>
                      </a:gsLst>
                      <a:lin ang="1620000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12</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#54</a:t>
                      </a:r>
                      <a:endParaRPr lang="en-US" sz="1400" b="1" dirty="0">
                        <a:solidFill>
                          <a:schemeClr val="tx1"/>
                        </a:solidFill>
                        <a:effectLst/>
                        <a:latin typeface="Comic Sans MS" pitchFamily="66" charset="0"/>
                      </a:endParaRPr>
                    </a:p>
                  </a:txBody>
                  <a:tcPr>
                    <a:cell3D prstMaterial="dkEdge">
                      <a:bevel/>
                      <a:lightRig rig="flood" dir="t"/>
                    </a:cell3D>
                    <a:gradFill flip="none" rotWithShape="1">
                      <a:gsLst>
                        <a:gs pos="0">
                          <a:srgbClr val="03D4A8"/>
                        </a:gs>
                        <a:gs pos="25000">
                          <a:srgbClr val="21D6E0"/>
                        </a:gs>
                        <a:gs pos="75000">
                          <a:srgbClr val="0087E6"/>
                        </a:gs>
                        <a:gs pos="100000">
                          <a:srgbClr val="005CBF"/>
                        </a:gs>
                      </a:gsLst>
                      <a:lin ang="1620000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13</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#55</a:t>
                      </a:r>
                      <a:endParaRPr lang="en-US" sz="1400" b="1" dirty="0">
                        <a:solidFill>
                          <a:schemeClr val="tx1"/>
                        </a:solidFill>
                        <a:effectLst/>
                        <a:latin typeface="Comic Sans MS" pitchFamily="66" charset="0"/>
                      </a:endParaRPr>
                    </a:p>
                  </a:txBody>
                  <a:tcPr>
                    <a:cell3D prstMaterial="dkEdge">
                      <a:bevel/>
                      <a:lightRig rig="flood" dir="t"/>
                    </a:cell3D>
                    <a:gradFill flip="none" rotWithShape="1">
                      <a:gsLst>
                        <a:gs pos="0">
                          <a:srgbClr val="03D4A8"/>
                        </a:gs>
                        <a:gs pos="25000">
                          <a:srgbClr val="21D6E0"/>
                        </a:gs>
                        <a:gs pos="75000">
                          <a:srgbClr val="0087E6"/>
                        </a:gs>
                        <a:gs pos="100000">
                          <a:srgbClr val="005CBF"/>
                        </a:gs>
                      </a:gsLst>
                      <a:lin ang="1620000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14</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#56</a:t>
                      </a:r>
                      <a:endParaRPr lang="en-US" sz="1400" b="1" dirty="0" smtClean="0">
                        <a:solidFill>
                          <a:schemeClr val="tx1"/>
                        </a:solidFill>
                        <a:effectLst/>
                        <a:latin typeface="Comic Sans MS" pitchFamily="66" charset="0"/>
                      </a:endParaRPr>
                    </a:p>
                  </a:txBody>
                  <a:tcPr>
                    <a:cell3D prstMaterial="dkEdge">
                      <a:bevel/>
                      <a:lightRig rig="flood" dir="t"/>
                    </a:cell3D>
                    <a:gradFill flip="none" rotWithShape="1">
                      <a:gsLst>
                        <a:gs pos="0">
                          <a:srgbClr val="03D4A8"/>
                        </a:gs>
                        <a:gs pos="25000">
                          <a:srgbClr val="21D6E0"/>
                        </a:gs>
                        <a:gs pos="75000">
                          <a:srgbClr val="0087E6"/>
                        </a:gs>
                        <a:gs pos="100000">
                          <a:srgbClr val="005CBF"/>
                        </a:gs>
                      </a:gsLst>
                      <a:lin ang="16200000" scaled="1"/>
                      <a:tileRect/>
                    </a:gradFill>
                  </a:tcPr>
                </a:tc>
              </a:tr>
              <a:tr h="936104">
                <a:tc>
                  <a:txBody>
                    <a:bodyPr/>
                    <a:lstStyle/>
                    <a:p>
                      <a:pPr algn="l"/>
                      <a:r>
                        <a:rPr lang="en-US" sz="1400" b="1" dirty="0" smtClean="0">
                          <a:ln>
                            <a:solidFill>
                              <a:srgbClr val="FFFFCC"/>
                            </a:solidFill>
                          </a:ln>
                          <a:solidFill>
                            <a:srgbClr val="FFFFCC"/>
                          </a:solidFill>
                          <a:effectLst/>
                          <a:latin typeface="Comic Sans MS" pitchFamily="66" charset="0"/>
                        </a:rPr>
                        <a:t>15</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#57</a:t>
                      </a:r>
                      <a:endParaRPr lang="en-US" sz="1400" b="1" dirty="0">
                        <a:solidFill>
                          <a:schemeClr val="tx1"/>
                        </a:solidFill>
                        <a:effectLst/>
                        <a:latin typeface="Comic Sans MS" pitchFamily="66" charset="0"/>
                      </a:endParaRPr>
                    </a:p>
                  </a:txBody>
                  <a:tcPr>
                    <a:cell3D prstMaterial="dkEdge">
                      <a:bevel/>
                      <a:lightRig rig="flood" dir="t"/>
                    </a:cell3D>
                    <a:gradFill flip="none" rotWithShape="1">
                      <a:gsLst>
                        <a:gs pos="0">
                          <a:srgbClr val="03D4A8"/>
                        </a:gs>
                        <a:gs pos="25000">
                          <a:srgbClr val="21D6E0"/>
                        </a:gs>
                        <a:gs pos="75000">
                          <a:srgbClr val="0087E6"/>
                        </a:gs>
                        <a:gs pos="100000">
                          <a:srgbClr val="005CBF"/>
                        </a:gs>
                      </a:gsLst>
                      <a:lin ang="540000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16</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#58</a:t>
                      </a:r>
                      <a:endParaRPr lang="en-US" sz="1400" b="1" dirty="0">
                        <a:solidFill>
                          <a:schemeClr val="tx1"/>
                        </a:solidFill>
                        <a:effectLst/>
                        <a:latin typeface="Comic Sans MS" pitchFamily="66" charset="0"/>
                      </a:endParaRPr>
                    </a:p>
                  </a:txBody>
                  <a:tcPr>
                    <a:cell3D prstMaterial="dkEdge">
                      <a:bevel/>
                      <a:lightRig rig="flood" dir="t"/>
                    </a:cell3D>
                    <a:gradFill flip="none" rotWithShape="1">
                      <a:gsLst>
                        <a:gs pos="0">
                          <a:srgbClr val="03D4A8"/>
                        </a:gs>
                        <a:gs pos="25000">
                          <a:srgbClr val="21D6E0"/>
                        </a:gs>
                        <a:gs pos="75000">
                          <a:srgbClr val="0087E6"/>
                        </a:gs>
                        <a:gs pos="100000">
                          <a:srgbClr val="005CBF"/>
                        </a:gs>
                      </a:gsLst>
                      <a:lin ang="540000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n>
                            <a:solidFill>
                              <a:srgbClr val="FFFFCC"/>
                            </a:solidFill>
                          </a:ln>
                          <a:solidFill>
                            <a:srgbClr val="FFFFCC"/>
                          </a:solidFill>
                          <a:effectLst/>
                          <a:latin typeface="Comic Sans MS" pitchFamily="66" charset="0"/>
                        </a:rPr>
                        <a:t>17</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#59  </a:t>
                      </a:r>
                      <a:r>
                        <a:rPr lang="en-US" sz="1200" b="1" dirty="0" smtClean="0">
                          <a:ln>
                            <a:solidFill>
                              <a:srgbClr val="FF99FF"/>
                            </a:solidFill>
                          </a:ln>
                          <a:solidFill>
                            <a:srgbClr val="FF99FF"/>
                          </a:solidFill>
                          <a:effectLst>
                            <a:glow rad="127000">
                              <a:srgbClr val="000000"/>
                            </a:glow>
                          </a:effectLst>
                          <a:latin typeface="Comic Sans MS" pitchFamily="66" charset="0"/>
                        </a:rPr>
                        <a:t>Trip</a:t>
                      </a:r>
                      <a:r>
                        <a:rPr lang="en-US" sz="1200" b="1" baseline="0" dirty="0" smtClean="0">
                          <a:ln>
                            <a:solidFill>
                              <a:srgbClr val="FF99FF"/>
                            </a:solidFill>
                          </a:ln>
                          <a:solidFill>
                            <a:srgbClr val="FF99FF"/>
                          </a:solidFill>
                          <a:effectLst>
                            <a:glow rad="127000">
                              <a:srgbClr val="000000"/>
                            </a:glow>
                          </a:effectLst>
                          <a:latin typeface="Comic Sans MS" pitchFamily="66" charset="0"/>
                        </a:rPr>
                        <a:t> 6c</a:t>
                      </a:r>
                      <a:endParaRPr lang="en-US" sz="1200" b="1" dirty="0" smtClean="0">
                        <a:ln>
                          <a:solidFill>
                            <a:srgbClr val="FF99FF"/>
                          </a:solidFill>
                        </a:ln>
                        <a:solidFill>
                          <a:srgbClr val="FF99FF"/>
                        </a:solidFill>
                        <a:effectLst>
                          <a:glow rad="127000">
                            <a:srgbClr val="000000"/>
                          </a:glow>
                        </a:effectLst>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1"/>
                        </a:solidFill>
                        <a:effectLst/>
                        <a:latin typeface="Comic Sans MS" pitchFamily="66" charset="0"/>
                      </a:endParaRPr>
                    </a:p>
                  </a:txBody>
                  <a:tcPr>
                    <a:cell3D prstMaterial="dkEdge">
                      <a:bevel/>
                      <a:lightRig rig="flood" dir="t"/>
                    </a:cell3D>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n>
                            <a:solidFill>
                              <a:srgbClr val="FFFFCC"/>
                            </a:solidFill>
                          </a:ln>
                          <a:solidFill>
                            <a:srgbClr val="FFFFCC"/>
                          </a:solidFill>
                          <a:effectLst/>
                          <a:latin typeface="Comic Sans MS" pitchFamily="66" charset="0"/>
                        </a:rPr>
                        <a:t>18</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#60</a:t>
                      </a:r>
                      <a:br>
                        <a:rPr lang="en-US" sz="1400" b="1" dirty="0" smtClean="0">
                          <a:solidFill>
                            <a:schemeClr val="accent2">
                              <a:lumMod val="50000"/>
                            </a:schemeClr>
                          </a:solidFill>
                          <a:effectLst>
                            <a:glow rad="127000">
                              <a:srgbClr val="FFFF00"/>
                            </a:glow>
                          </a:effectLst>
                          <a:latin typeface="Comic Sans MS" pitchFamily="66" charset="0"/>
                        </a:rPr>
                      </a:br>
                      <a:r>
                        <a:rPr lang="en-US" sz="1400" b="1" baseline="0" dirty="0" smtClean="0">
                          <a:solidFill>
                            <a:schemeClr val="accent2">
                              <a:lumMod val="50000"/>
                            </a:schemeClr>
                          </a:solidFill>
                          <a:effectLst>
                            <a:glow rad="127000">
                              <a:srgbClr val="FFFF00"/>
                            </a:glow>
                          </a:effectLst>
                          <a:latin typeface="Comic Sans MS" pitchFamily="66" charset="0"/>
                        </a:rPr>
                        <a:t>    </a:t>
                      </a:r>
                      <a:endParaRPr lang="en-US" sz="1400" b="1" dirty="0">
                        <a:solidFill>
                          <a:schemeClr val="tx1"/>
                        </a:solidFill>
                        <a:effectLst/>
                        <a:latin typeface="Comic Sans MS" pitchFamily="66" charset="0"/>
                      </a:endParaRPr>
                    </a:p>
                  </a:txBody>
                  <a:tcPr>
                    <a:cell3D prstMaterial="dkEdge">
                      <a:bevel/>
                      <a:lightRig rig="flood" dir="t"/>
                    </a:cell3D>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19</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#61</a:t>
                      </a:r>
                      <a:endParaRPr lang="en-US" sz="1400" b="1" dirty="0">
                        <a:solidFill>
                          <a:schemeClr val="tx1"/>
                        </a:solidFill>
                        <a:effectLst/>
                        <a:latin typeface="Comic Sans MS" pitchFamily="66" charset="0"/>
                      </a:endParaRPr>
                    </a:p>
                  </a:txBody>
                  <a:tcPr>
                    <a:cell3D prstMaterial="dkEdge">
                      <a:bevel/>
                      <a:lightRig rig="flood" dir="t"/>
                    </a:cell3D>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20</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#62</a:t>
                      </a:r>
                      <a:endParaRPr lang="en-US" sz="1400" b="1" dirty="0">
                        <a:solidFill>
                          <a:schemeClr val="tx1"/>
                        </a:solidFill>
                        <a:effectLst/>
                        <a:latin typeface="Comic Sans MS" pitchFamily="66" charset="0"/>
                      </a:endParaRPr>
                    </a:p>
                  </a:txBody>
                  <a:tcPr>
                    <a:cell3D prstMaterial="dkEdge">
                      <a:bevel/>
                      <a:lightRig rig="flood" dir="t"/>
                    </a:cell3D>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21</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#63</a:t>
                      </a:r>
                      <a:endParaRPr lang="en-US" sz="1400" b="1" dirty="0">
                        <a:solidFill>
                          <a:schemeClr val="tx1"/>
                        </a:solidFill>
                        <a:effectLst/>
                        <a:latin typeface="Comic Sans MS" pitchFamily="66" charset="0"/>
                      </a:endParaRPr>
                    </a:p>
                  </a:txBody>
                  <a:tcPr>
                    <a:cell3D prstMaterial="dkEdge">
                      <a:bevel/>
                      <a:lightRig rig="flood" dir="t"/>
                    </a:cell3D>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936104">
                <a:tc>
                  <a:txBody>
                    <a:bodyPr/>
                    <a:lstStyle/>
                    <a:p>
                      <a:pPr algn="l"/>
                      <a:r>
                        <a:rPr lang="en-US" sz="1400" b="1" dirty="0" smtClean="0">
                          <a:ln>
                            <a:solidFill>
                              <a:srgbClr val="FFFFCC"/>
                            </a:solidFill>
                          </a:ln>
                          <a:solidFill>
                            <a:srgbClr val="FFFFCC"/>
                          </a:solidFill>
                          <a:effectLst/>
                          <a:latin typeface="Comic Sans MS" pitchFamily="66" charset="0"/>
                        </a:rPr>
                        <a:t>22</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#64</a:t>
                      </a:r>
                      <a:endParaRPr lang="en-US" sz="1400" b="1" dirty="0" smtClean="0">
                        <a:solidFill>
                          <a:schemeClr val="tx1"/>
                        </a:solidFill>
                        <a:effectLst/>
                        <a:latin typeface="Comic Sans MS" pitchFamily="66" charset="0"/>
                      </a:endParaRPr>
                    </a:p>
                  </a:txBody>
                  <a:tcPr>
                    <a:cell3D prstMaterial="dkEdge">
                      <a:bevel/>
                      <a:lightRig rig="flood" dir="t"/>
                    </a:cell3D>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n>
                            <a:solidFill>
                              <a:srgbClr val="FFFFCC"/>
                            </a:solidFill>
                          </a:ln>
                          <a:solidFill>
                            <a:srgbClr val="FFFFCC"/>
                          </a:solidFill>
                          <a:effectLst/>
                          <a:latin typeface="Comic Sans MS" pitchFamily="66" charset="0"/>
                        </a:rPr>
                        <a:t>23</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#65</a:t>
                      </a:r>
                      <a:endParaRPr lang="en-US" sz="1400" b="1" dirty="0">
                        <a:solidFill>
                          <a:schemeClr val="tx1"/>
                        </a:solidFill>
                        <a:effectLst/>
                        <a:latin typeface="Comic Sans MS" pitchFamily="66" charset="0"/>
                      </a:endParaRPr>
                    </a:p>
                  </a:txBody>
                  <a:tcPr>
                    <a:cell3D prstMaterial="dkEdge">
                      <a:bevel/>
                      <a:lightRig rig="flood" dir="t"/>
                    </a:cell3D>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400" b="1" dirty="0" smtClean="0">
                          <a:ln>
                            <a:solidFill>
                              <a:srgbClr val="FFFFCC"/>
                            </a:solidFill>
                          </a:ln>
                          <a:solidFill>
                            <a:srgbClr val="FFFFCC"/>
                          </a:solidFill>
                          <a:effectLst/>
                          <a:latin typeface="Comic Sans MS" pitchFamily="66" charset="0"/>
                        </a:rPr>
                        <a:t>24</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#66</a:t>
                      </a:r>
                      <a:endParaRPr lang="en-US" sz="1400" b="1" dirty="0">
                        <a:solidFill>
                          <a:schemeClr val="tx1"/>
                        </a:solidFill>
                        <a:effectLst/>
                        <a:latin typeface="Comic Sans MS" pitchFamily="66" charset="0"/>
                      </a:endParaRPr>
                    </a:p>
                  </a:txBody>
                  <a:tcPr>
                    <a:lnB w="9525" cap="flat" cmpd="sng" algn="ctr">
                      <a:noFill/>
                      <a:prstDash val="solid"/>
                    </a:lnB>
                    <a:cell3D prstMaterial="dkEdge">
                      <a:bevel/>
                      <a:lightRig rig="flood" dir="t"/>
                    </a:cell3D>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400" b="1" dirty="0" smtClean="0">
                          <a:ln>
                            <a:solidFill>
                              <a:srgbClr val="FFFFCC"/>
                            </a:solidFill>
                          </a:ln>
                          <a:solidFill>
                            <a:srgbClr val="FFFFCC"/>
                          </a:solidFill>
                          <a:effectLst/>
                          <a:latin typeface="Comic Sans MS" pitchFamily="66" charset="0"/>
                        </a:rPr>
                        <a:t>25</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#67</a:t>
                      </a:r>
                      <a:endParaRPr lang="en-US" sz="1400" b="1" dirty="0">
                        <a:solidFill>
                          <a:schemeClr val="tx1"/>
                        </a:solidFill>
                        <a:effectLst/>
                        <a:latin typeface="Comic Sans MS" pitchFamily="66" charset="0"/>
                      </a:endParaRPr>
                    </a:p>
                  </a:txBody>
                  <a:tcPr>
                    <a:lnB w="9525" cap="flat" cmpd="sng" algn="ctr">
                      <a:noFill/>
                      <a:prstDash val="solid"/>
                    </a:lnB>
                    <a:cell3D prstMaterial="dkEdge">
                      <a:bevel/>
                      <a:lightRig rig="flood" dir="t"/>
                    </a:cell3D>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26</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#68</a:t>
                      </a:r>
                      <a:endParaRPr lang="en-US" sz="1400" b="1" dirty="0">
                        <a:solidFill>
                          <a:schemeClr val="tx1"/>
                        </a:solidFill>
                        <a:effectLst/>
                        <a:latin typeface="Comic Sans MS" pitchFamily="66" charset="0"/>
                      </a:endParaRPr>
                    </a:p>
                  </a:txBody>
                  <a:tcPr>
                    <a:lnB w="9525" cap="flat" cmpd="sng" algn="ctr">
                      <a:noFill/>
                      <a:prstDash val="solid"/>
                    </a:lnB>
                    <a:cell3D prstMaterial="dkEdge">
                      <a:bevel/>
                      <a:lightRig rig="flood" dir="t"/>
                    </a:cell3D>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400" b="1" dirty="0" smtClean="0">
                          <a:ln>
                            <a:solidFill>
                              <a:srgbClr val="FFFFCC"/>
                            </a:solidFill>
                          </a:ln>
                          <a:solidFill>
                            <a:srgbClr val="FFFFCC"/>
                          </a:solidFill>
                          <a:effectLst/>
                          <a:latin typeface="Comic Sans MS" pitchFamily="66" charset="0"/>
                        </a:rPr>
                        <a:t>27</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#69</a:t>
                      </a:r>
                      <a:endParaRPr lang="en-US" sz="1400" b="1" dirty="0">
                        <a:solidFill>
                          <a:schemeClr val="tx1"/>
                        </a:solidFill>
                        <a:effectLst/>
                        <a:latin typeface="Comic Sans MS" pitchFamily="66" charset="0"/>
                      </a:endParaRPr>
                    </a:p>
                  </a:txBody>
                  <a:tcPr>
                    <a:lnB w="9525" cap="flat" cmpd="sng" algn="ctr">
                      <a:noFill/>
                      <a:prstDash val="solid"/>
                    </a:lnB>
                    <a:cell3D prstMaterial="dkEdge">
                      <a:bevel/>
                      <a:lightRig rig="flood" dir="t"/>
                    </a:cell3D>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n>
                            <a:solidFill>
                              <a:srgbClr val="FFFFCC"/>
                            </a:solidFill>
                          </a:ln>
                          <a:solidFill>
                            <a:srgbClr val="FFFFCC"/>
                          </a:solidFill>
                          <a:effectLst/>
                          <a:latin typeface="Comic Sans MS" pitchFamily="66" charset="0"/>
                        </a:rPr>
                        <a:t>28</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#70</a:t>
                      </a:r>
                      <a:endParaRPr lang="en-US" sz="1400" b="1" dirty="0">
                        <a:solidFill>
                          <a:schemeClr val="tx1"/>
                        </a:solidFill>
                        <a:effectLst/>
                        <a:latin typeface="Comic Sans MS" pitchFamily="66" charset="0"/>
                      </a:endParaRPr>
                    </a:p>
                  </a:txBody>
                  <a:tcPr>
                    <a:lnB w="9525" cap="flat" cmpd="sng" algn="ctr">
                      <a:noFill/>
                      <a:prstDash val="solid"/>
                    </a:lnB>
                    <a:cell3D prstMaterial="dkEdge">
                      <a:bevel/>
                      <a:lightRig rig="flood" dir="t"/>
                    </a:cell3D>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749882">
                <a:tc>
                  <a:txBody>
                    <a:bodyPr/>
                    <a:lstStyle/>
                    <a:p>
                      <a:pPr algn="l"/>
                      <a:r>
                        <a:rPr lang="en-US" sz="1400" b="1" dirty="0" smtClean="0">
                          <a:ln>
                            <a:solidFill>
                              <a:srgbClr val="FFFFCC"/>
                            </a:solidFill>
                          </a:ln>
                          <a:solidFill>
                            <a:srgbClr val="FFFFCC"/>
                          </a:solidFill>
                          <a:effectLst/>
                          <a:latin typeface="Comic Sans MS" pitchFamily="66" charset="0"/>
                        </a:rPr>
                        <a:t>29</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#71</a:t>
                      </a:r>
                      <a:endParaRPr lang="en-US" sz="1400" b="1" dirty="0" smtClean="0">
                        <a:solidFill>
                          <a:schemeClr val="tx1"/>
                        </a:solidFill>
                        <a:effectLst/>
                        <a:latin typeface="Comic Sans MS" pitchFamily="66" charset="0"/>
                      </a:endParaRPr>
                    </a:p>
                  </a:txBody>
                  <a:tcPr>
                    <a:cell3D prstMaterial="dkEdge">
                      <a:bevel/>
                      <a:lightRig rig="flood" dir="t"/>
                    </a:cell3D>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400" b="1" dirty="0" smtClean="0">
                          <a:ln>
                            <a:solidFill>
                              <a:srgbClr val="FFFFCC"/>
                            </a:solidFill>
                          </a:ln>
                          <a:solidFill>
                            <a:srgbClr val="FFFFCC"/>
                          </a:solidFill>
                          <a:effectLst/>
                          <a:latin typeface="Comic Sans MS" pitchFamily="66" charset="0"/>
                        </a:rPr>
                        <a:t>30</a:t>
                      </a:r>
                      <a:r>
                        <a:rPr lang="en-US" sz="1400" b="1" dirty="0" smtClean="0">
                          <a:solidFill>
                            <a:schemeClr val="tx1"/>
                          </a:solidFill>
                          <a:effectLst/>
                          <a:latin typeface="Comic Sans MS" pitchFamily="66" charset="0"/>
                        </a:rPr>
                        <a:t>   </a:t>
                      </a:r>
                      <a:r>
                        <a:rPr lang="en-US" sz="1400" b="1" dirty="0" smtClean="0">
                          <a:solidFill>
                            <a:schemeClr val="accent2">
                              <a:lumMod val="50000"/>
                            </a:schemeClr>
                          </a:solidFill>
                          <a:effectLst>
                            <a:glow rad="127000">
                              <a:srgbClr val="FFFF00"/>
                            </a:glow>
                          </a:effectLst>
                          <a:latin typeface="Comic Sans MS" pitchFamily="66" charset="0"/>
                        </a:rPr>
                        <a:t>#72</a:t>
                      </a:r>
                      <a:br>
                        <a:rPr lang="en-US" sz="1400" b="1" dirty="0" smtClean="0">
                          <a:solidFill>
                            <a:schemeClr val="accent2">
                              <a:lumMod val="50000"/>
                            </a:schemeClr>
                          </a:solidFill>
                          <a:effectLst>
                            <a:glow rad="127000">
                              <a:srgbClr val="FFFF00"/>
                            </a:glow>
                          </a:effectLst>
                          <a:latin typeface="Comic Sans MS" pitchFamily="66" charset="0"/>
                        </a:rPr>
                      </a:br>
                      <a:r>
                        <a:rPr lang="en-US" sz="1400" b="1" baseline="0" dirty="0" smtClean="0">
                          <a:solidFill>
                            <a:schemeClr val="tx1"/>
                          </a:solidFill>
                          <a:effectLst/>
                          <a:latin typeface="Comic Sans MS" pitchFamily="66" charset="0"/>
                        </a:rPr>
                        <a:t> </a:t>
                      </a:r>
                      <a:br>
                        <a:rPr lang="en-US" sz="1400" b="1" baseline="0" dirty="0" smtClean="0">
                          <a:solidFill>
                            <a:schemeClr val="tx1"/>
                          </a:solidFill>
                          <a:effectLst/>
                          <a:latin typeface="Comic Sans MS" pitchFamily="66" charset="0"/>
                        </a:rPr>
                      </a:br>
                      <a:r>
                        <a:rPr lang="en-US" sz="1400" b="1" dirty="0" smtClean="0">
                          <a:ln>
                            <a:solidFill>
                              <a:srgbClr val="FFFFCC"/>
                            </a:solidFill>
                          </a:ln>
                          <a:solidFill>
                            <a:srgbClr val="FFFFCC"/>
                          </a:solidFill>
                          <a:effectLst>
                            <a:glow rad="127000">
                              <a:srgbClr val="000000"/>
                            </a:glow>
                          </a:effectLst>
                          <a:latin typeface="Comic Sans MS" pitchFamily="66" charset="0"/>
                        </a:rPr>
                        <a:t>(~June</a:t>
                      </a:r>
                      <a:r>
                        <a:rPr lang="en-US" sz="1400" b="1" baseline="0" dirty="0" smtClean="0">
                          <a:ln>
                            <a:solidFill>
                              <a:srgbClr val="FFFFCC"/>
                            </a:solidFill>
                          </a:ln>
                          <a:solidFill>
                            <a:srgbClr val="FFFFCC"/>
                          </a:solidFill>
                          <a:effectLst>
                            <a:glow rad="127000">
                              <a:srgbClr val="000000"/>
                            </a:glow>
                          </a:effectLst>
                          <a:latin typeface="Comic Sans MS" pitchFamily="66" charset="0"/>
                        </a:rPr>
                        <a:t> 18)</a:t>
                      </a:r>
                      <a:endParaRPr lang="en-US" sz="1400" b="1" dirty="0">
                        <a:solidFill>
                          <a:schemeClr val="tx1"/>
                        </a:solidFill>
                        <a:effectLst>
                          <a:glow rad="127000">
                            <a:srgbClr val="000000"/>
                          </a:glow>
                        </a:effectLst>
                        <a:latin typeface="Comic Sans MS" pitchFamily="66" charset="0"/>
                      </a:endParaRPr>
                    </a:p>
                  </a:txBody>
                  <a:tcPr>
                    <a:lnR w="9525" cap="flat" cmpd="sng" algn="ctr">
                      <a:noFill/>
                      <a:prstDash val="solid"/>
                    </a:lnR>
                    <a:cell3D prstMaterial="dkEdge">
                      <a:bevel/>
                      <a:lightRig rig="flood" dir="t"/>
                    </a:cell3D>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endParaRPr lang="en-US" sz="1400" b="1" dirty="0">
                        <a:solidFill>
                          <a:schemeClr val="tx1"/>
                        </a:solidFill>
                        <a:effectLst/>
                        <a:latin typeface="Comic Sans MS" pitchFamily="66" charset="0"/>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pPr algn="l"/>
                      <a:endParaRPr lang="en-US" sz="1400" b="1" dirty="0">
                        <a:solidFill>
                          <a:schemeClr val="tx1"/>
                        </a:solidFill>
                        <a:effectLst/>
                        <a:latin typeface="Comic Sans MS" pitchFamily="66" charset="0"/>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pPr algn="l"/>
                      <a:endParaRPr lang="en-US" sz="1400" b="1" dirty="0">
                        <a:solidFill>
                          <a:schemeClr val="tx1"/>
                        </a:solidFill>
                        <a:effectLst/>
                        <a:latin typeface="Comic Sans MS" pitchFamily="66" charset="0"/>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pPr algn="l"/>
                      <a:endParaRPr lang="en-US" sz="1400" b="1" dirty="0">
                        <a:solidFill>
                          <a:schemeClr val="tx1"/>
                        </a:solidFill>
                        <a:effectLst/>
                        <a:latin typeface="Comic Sans MS" pitchFamily="66" charset="0"/>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c>
                  <a:txBody>
                    <a:bodyPr/>
                    <a:lstStyle/>
                    <a:p>
                      <a:pPr algn="l"/>
                      <a:endParaRPr lang="en-US" sz="1400" b="1" dirty="0">
                        <a:solidFill>
                          <a:schemeClr val="tx1"/>
                        </a:solidFill>
                        <a:effectLst/>
                        <a:latin typeface="Comic Sans MS" pitchFamily="66" charset="0"/>
                      </a:endParaRPr>
                    </a:p>
                  </a:txBody>
                  <a:tcPr>
                    <a:lnL w="9525" cap="flat" cmpd="sng" algn="ctr">
                      <a:noFill/>
                      <a:prstDash val="soli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solidFill>
                  </a:tcPr>
                </a:tc>
              </a:tr>
            </a:tbl>
          </a:graphicData>
        </a:graphic>
      </p:graphicFrame>
      <p:sp>
        <p:nvSpPr>
          <p:cNvPr id="2" name="Slide Number Placeholder 1"/>
          <p:cNvSpPr>
            <a:spLocks noGrp="1"/>
          </p:cNvSpPr>
          <p:nvPr>
            <p:ph type="sldNum" sz="quarter" idx="12"/>
          </p:nvPr>
        </p:nvSpPr>
        <p:spPr>
          <a:xfrm>
            <a:off x="9262764" y="6551627"/>
            <a:ext cx="2844059" cy="365125"/>
          </a:xfrm>
        </p:spPr>
        <p:txBody>
          <a:bodyPr/>
          <a:lstStyle/>
          <a:p>
            <a:fld id="{81FEFA0A-2F20-4B60-98C6-5FFDA469AA1C}" type="slidenum">
              <a:rPr lang="en-US" b="1" smtClean="0">
                <a:solidFill>
                  <a:srgbClr val="5D2D2D"/>
                </a:solidFill>
              </a:rPr>
              <a:pPr/>
              <a:t>59</a:t>
            </a:fld>
            <a:endParaRPr lang="en-US" b="1" dirty="0">
              <a:solidFill>
                <a:srgbClr val="5D2D2D"/>
              </a:solidFill>
            </a:endParaRPr>
          </a:p>
        </p:txBody>
      </p:sp>
      <p:sp>
        <p:nvSpPr>
          <p:cNvPr id="5" name="Rectangle 4"/>
          <p:cNvSpPr/>
          <p:nvPr/>
        </p:nvSpPr>
        <p:spPr>
          <a:xfrm>
            <a:off x="680755" y="416858"/>
            <a:ext cx="10742249"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3</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rd</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(Detail of Events </a:t>
            </a:r>
            <a:r>
              <a:rPr lang="en-US" sz="3200" b="1" spc="150" dirty="0" smtClean="0">
                <a:ln w="11430">
                  <a:solidFill>
                    <a:srgbClr val="CC00CC"/>
                  </a:solidFill>
                </a:ln>
                <a:solidFill>
                  <a:srgbClr val="F8F8F8"/>
                </a:solidFill>
                <a:effectLst>
                  <a:outerShdw blurRad="25400" algn="tl" rotWithShape="0">
                    <a:srgbClr val="000000">
                      <a:alpha val="43000"/>
                    </a:srgbClr>
                  </a:outerShdw>
                </a:effectLst>
                <a:latin typeface="Comic Sans MS" pitchFamily="66" charset="0"/>
              </a:rPr>
              <a:t>&amp; </a:t>
            </a:r>
            <a:r>
              <a:rPr lang="en-US" sz="3200" b="1" u="sng" spc="150" dirty="0" smtClean="0">
                <a:ln w="11430">
                  <a:solidFill>
                    <a:srgbClr val="CC00CC"/>
                  </a:solidFill>
                </a:ln>
                <a:solidFill>
                  <a:srgbClr val="F8F8F8"/>
                </a:solidFill>
                <a:effectLst>
                  <a:outerShdw blurRad="25400" algn="tl" rotWithShape="0">
                    <a:srgbClr val="000000">
                      <a:alpha val="43000"/>
                    </a:srgbClr>
                  </a:outerShdw>
                </a:effectLst>
                <a:latin typeface="Comic Sans MS" pitchFamily="66" charset="0"/>
              </a:rPr>
              <a:t>Countin</a:t>
            </a:r>
            <a:r>
              <a:rPr lang="en-US" sz="3200" b="1" spc="150" dirty="0" smtClean="0">
                <a:ln w="11430">
                  <a:solidFill>
                    <a:srgbClr val="CC00CC"/>
                  </a:solidFill>
                </a:ln>
                <a:solidFill>
                  <a:srgbClr val="F8F8F8"/>
                </a:solidFill>
                <a:effectLst>
                  <a:outerShdw blurRad="25400" algn="tl" rotWithShape="0">
                    <a:srgbClr val="000000">
                      <a:alpha val="43000"/>
                    </a:srgbClr>
                  </a:outerShdw>
                </a:effectLst>
                <a:latin typeface="Comic Sans MS" pitchFamily="66" charset="0"/>
              </a:rPr>
              <a:t>g </a:t>
            </a:r>
            <a:r>
              <a:rPr lang="en-US" sz="3200" b="1" u="sng" spc="150" dirty="0" smtClean="0">
                <a:ln w="11430">
                  <a:solidFill>
                    <a:srgbClr val="CC00CC"/>
                  </a:solidFill>
                </a:ln>
                <a:solidFill>
                  <a:srgbClr val="F8F8F8"/>
                </a:solidFill>
                <a:effectLst>
                  <a:outerShdw blurRad="25400" algn="tl" rotWithShape="0">
                    <a:srgbClr val="000000">
                      <a:alpha val="43000"/>
                    </a:srgbClr>
                  </a:outerShdw>
                </a:effectLst>
                <a:latin typeface="Comic Sans MS" pitchFamily="66" charset="0"/>
              </a:rPr>
              <a:t>to</a:t>
            </a:r>
            <a:r>
              <a:rPr lang="en-US" sz="3200" b="1" spc="150" dirty="0" smtClean="0">
                <a:ln w="11430">
                  <a:solidFill>
                    <a:srgbClr val="CC00CC"/>
                  </a:solidFill>
                </a:ln>
                <a:solidFill>
                  <a:srgbClr val="F8F8F8"/>
                </a:solidFill>
                <a:effectLst>
                  <a:outerShdw blurRad="25400" algn="tl" rotWithShape="0">
                    <a:srgbClr val="000000">
                      <a:alpha val="43000"/>
                    </a:srgbClr>
                  </a:outerShdw>
                </a:effectLst>
                <a:latin typeface="Comic Sans MS" pitchFamily="66" charset="0"/>
              </a:rPr>
              <a:t> </a:t>
            </a:r>
            <a:r>
              <a:rPr lang="en-US" sz="3200" b="1" u="sng" spc="150" dirty="0" smtClean="0">
                <a:ln w="11430">
                  <a:solidFill>
                    <a:srgbClr val="CC00CC"/>
                  </a:solidFill>
                </a:ln>
                <a:solidFill>
                  <a:srgbClr val="F8F8F8"/>
                </a:solidFill>
                <a:effectLst>
                  <a:glow rad="76200">
                    <a:srgbClr val="00FF00"/>
                  </a:glow>
                  <a:outerShdw blurRad="25400" algn="tl" rotWithShape="0">
                    <a:srgbClr val="000000">
                      <a:alpha val="43000"/>
                    </a:srgbClr>
                  </a:outerShdw>
                </a:effectLst>
                <a:latin typeface="Comic Sans MS" pitchFamily="66" charset="0"/>
              </a:rPr>
              <a:t>99</a:t>
            </a:r>
            <a:r>
              <a:rPr lang="en-US" sz="3200" b="1" spc="150" dirty="0" smtClean="0">
                <a:ln w="11430">
                  <a:solidFill>
                    <a:srgbClr val="CC00CC"/>
                  </a:solidFill>
                </a:ln>
                <a:solidFill>
                  <a:srgbClr val="F8F8F8"/>
                </a:solidFill>
                <a:effectLst>
                  <a:outerShdw blurRad="25400" algn="tl" rotWithShape="0">
                    <a:srgbClr val="000000">
                      <a:alpha val="43000"/>
                    </a:srgbClr>
                  </a:outerShdw>
                </a:effectLst>
                <a:latin typeface="Comic Sans MS" pitchFamily="66" charset="0"/>
              </a:rPr>
              <a:t>)</a:t>
            </a:r>
            <a:endParaRPr lang="en-US" sz="3200" b="1" cap="none" spc="150" dirty="0">
              <a:ln w="11430">
                <a:solidFill>
                  <a:srgbClr val="CC00CC"/>
                </a:solidFill>
              </a:ln>
              <a:solidFill>
                <a:srgbClr val="F8F8F8"/>
              </a:solidFill>
              <a:effectLst>
                <a:outerShdw blurRad="25400" algn="tl" rotWithShape="0">
                  <a:srgbClr val="000000">
                    <a:alpha val="43000"/>
                  </a:srgbClr>
                </a:outerShdw>
              </a:effectLst>
              <a:latin typeface="Comic Sans MS" pitchFamily="66" charset="0"/>
            </a:endParaRPr>
          </a:p>
        </p:txBody>
      </p:sp>
      <p:cxnSp>
        <p:nvCxnSpPr>
          <p:cNvPr id="9" name="Straight Arrow Connector 8"/>
          <p:cNvCxnSpPr/>
          <p:nvPr/>
        </p:nvCxnSpPr>
        <p:spPr>
          <a:xfrm flipV="1">
            <a:off x="7094140" y="2152720"/>
            <a:ext cx="360040" cy="504056"/>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758708" y="2152720"/>
            <a:ext cx="288032" cy="504056"/>
          </a:xfrm>
          <a:prstGeom prst="straightConnector1">
            <a:avLst/>
          </a:prstGeom>
          <a:ln w="3810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203852" y="2183200"/>
            <a:ext cx="288032" cy="50405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9838828" y="2173040"/>
            <a:ext cx="288032" cy="50405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034871" y="3017272"/>
            <a:ext cx="5832647" cy="341632"/>
          </a:xfrm>
          <a:prstGeom prst="rect">
            <a:avLst/>
          </a:prstGeom>
          <a:noFill/>
        </p:spPr>
        <p:txBody>
          <a:bodyPr wrap="square" rtlCol="0">
            <a:spAutoFit/>
          </a:bodyPr>
          <a:lstStyle/>
          <a:p>
            <a:pPr algn="ctr">
              <a:lnSpc>
                <a:spcPct val="90000"/>
              </a:lnSpc>
            </a:pPr>
            <a:r>
              <a:rPr lang="en-US" b="1" dirty="0" smtClean="0">
                <a:solidFill>
                  <a:srgbClr val="002060"/>
                </a:solidFill>
                <a:effectLst>
                  <a:glow rad="127000">
                    <a:srgbClr val="FFFFCC"/>
                  </a:glow>
                </a:effectLst>
                <a:latin typeface="Comic Sans MS" pitchFamily="66" charset="0"/>
              </a:rPr>
              <a:t>Mosheh gives instructions to Aharon.  </a:t>
            </a:r>
            <a:r>
              <a:rPr lang="en-US" sz="1400" b="1" dirty="0" smtClean="0">
                <a:ln>
                  <a:solidFill>
                    <a:srgbClr val="5D2D2D"/>
                  </a:solidFill>
                </a:ln>
                <a:solidFill>
                  <a:srgbClr val="5D2D2D"/>
                </a:solidFill>
                <a:effectLst>
                  <a:glow rad="127000">
                    <a:srgbClr val="FFFFCC"/>
                  </a:glow>
                </a:effectLst>
                <a:latin typeface="Comic Sans MS" pitchFamily="66" charset="0"/>
              </a:rPr>
              <a:t>[</a:t>
            </a: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24:14]</a:t>
            </a:r>
            <a:endParaRPr lang="en-US" sz="1400" dirty="0"/>
          </a:p>
        </p:txBody>
      </p:sp>
      <p:sp>
        <p:nvSpPr>
          <p:cNvPr id="25" name="TextBox 24"/>
          <p:cNvSpPr txBox="1"/>
          <p:nvPr/>
        </p:nvSpPr>
        <p:spPr>
          <a:xfrm>
            <a:off x="261764" y="4206221"/>
            <a:ext cx="4037412" cy="590931"/>
          </a:xfrm>
          <a:prstGeom prst="rect">
            <a:avLst/>
          </a:prstGeom>
          <a:noFill/>
        </p:spPr>
        <p:txBody>
          <a:bodyPr wrap="square" rtlCol="0">
            <a:spAutoFit/>
          </a:bodyPr>
          <a:lstStyle/>
          <a:p>
            <a:pPr algn="ctr">
              <a:lnSpc>
                <a:spcPct val="90000"/>
              </a:lnSpc>
            </a:pPr>
            <a:r>
              <a:rPr lang="en-US" b="1" dirty="0" smtClean="0">
                <a:solidFill>
                  <a:schemeClr val="bg1"/>
                </a:solidFill>
                <a:effectLst>
                  <a:glow rad="127000">
                    <a:srgbClr val="002060"/>
                  </a:glow>
                </a:effectLst>
                <a:latin typeface="Comic Sans MS" pitchFamily="66" charset="0"/>
              </a:rPr>
              <a:t>Moses leaves Joshua on day 7 to ascend to the top.  </a:t>
            </a:r>
            <a:r>
              <a:rPr lang="en-US" sz="1400" b="1" dirty="0" smtClean="0">
                <a:ln>
                  <a:solidFill>
                    <a:srgbClr val="5D2D2D"/>
                  </a:solidFill>
                </a:ln>
                <a:solidFill>
                  <a:srgbClr val="5D2D2D"/>
                </a:solidFill>
                <a:effectLst>
                  <a:glow rad="127000">
                    <a:srgbClr val="FFFFCC"/>
                  </a:glow>
                </a:effectLst>
                <a:latin typeface="Comic Sans MS" pitchFamily="66" charset="0"/>
              </a:rPr>
              <a:t>[</a:t>
            </a: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24:16b-17]</a:t>
            </a:r>
            <a:endParaRPr lang="en-US" sz="1400" dirty="0"/>
          </a:p>
        </p:txBody>
      </p:sp>
      <p:sp>
        <p:nvSpPr>
          <p:cNvPr id="26" name="TextBox 25"/>
          <p:cNvSpPr txBox="1"/>
          <p:nvPr/>
        </p:nvSpPr>
        <p:spPr>
          <a:xfrm>
            <a:off x="5518349" y="4242972"/>
            <a:ext cx="5080822" cy="590931"/>
          </a:xfrm>
          <a:prstGeom prst="rect">
            <a:avLst/>
          </a:prstGeom>
          <a:noFill/>
        </p:spPr>
        <p:txBody>
          <a:bodyPr wrap="square" rtlCol="0">
            <a:spAutoFit/>
          </a:bodyPr>
          <a:lstStyle/>
          <a:p>
            <a:pPr algn="ctr">
              <a:lnSpc>
                <a:spcPct val="90000"/>
              </a:lnSpc>
            </a:pPr>
            <a:r>
              <a:rPr lang="en-US" b="1" dirty="0" smtClean="0">
                <a:solidFill>
                  <a:schemeClr val="bg1"/>
                </a:solidFill>
                <a:effectLst>
                  <a:glow rad="127000">
                    <a:srgbClr val="002060"/>
                  </a:glow>
                </a:effectLst>
                <a:latin typeface="Comic Sans MS" pitchFamily="66" charset="0"/>
              </a:rPr>
              <a:t>Moses will be UP in Mt Sinai for the </a:t>
            </a:r>
            <a:br>
              <a:rPr lang="en-US" b="1" dirty="0" smtClean="0">
                <a:solidFill>
                  <a:schemeClr val="bg1"/>
                </a:solidFill>
                <a:effectLst>
                  <a:glow rad="127000">
                    <a:srgbClr val="002060"/>
                  </a:glow>
                </a:effectLst>
                <a:latin typeface="Comic Sans MS" pitchFamily="66" charset="0"/>
              </a:rPr>
            </a:br>
            <a:r>
              <a:rPr lang="en-US" b="1" dirty="0" smtClean="0">
                <a:solidFill>
                  <a:schemeClr val="bg1"/>
                </a:solidFill>
                <a:effectLst>
                  <a:glow rad="127000">
                    <a:srgbClr val="002060"/>
                  </a:glow>
                </a:effectLst>
                <a:latin typeface="Comic Sans MS" pitchFamily="66" charset="0"/>
              </a:rPr>
              <a:t>next 40 days &amp; 40 nights.  </a:t>
            </a: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24:18</a:t>
            </a:r>
            <a:endParaRPr lang="en-US" dirty="0"/>
          </a:p>
        </p:txBody>
      </p:sp>
      <p:sp>
        <p:nvSpPr>
          <p:cNvPr id="27" name="TextBox 26"/>
          <p:cNvSpPr txBox="1"/>
          <p:nvPr/>
        </p:nvSpPr>
        <p:spPr>
          <a:xfrm>
            <a:off x="4006180" y="5877272"/>
            <a:ext cx="7656006" cy="590931"/>
          </a:xfrm>
          <a:prstGeom prst="rect">
            <a:avLst/>
          </a:prstGeom>
          <a:noFill/>
        </p:spPr>
        <p:txBody>
          <a:bodyPr wrap="square" rtlCol="0">
            <a:spAutoFit/>
          </a:bodyPr>
          <a:lstStyle/>
          <a:p>
            <a:pPr algn="ctr">
              <a:lnSpc>
                <a:spcPct val="90000"/>
              </a:lnSpc>
            </a:pPr>
            <a:r>
              <a:rPr lang="en-US" b="1" dirty="0" smtClean="0">
                <a:solidFill>
                  <a:schemeClr val="bg1"/>
                </a:solidFill>
                <a:effectLst>
                  <a:glow rad="127000">
                    <a:srgbClr val="002060"/>
                  </a:glow>
                </a:effectLst>
                <a:latin typeface="Comic Sans MS" pitchFamily="66" charset="0"/>
              </a:rPr>
              <a:t>Mosheh was UP in the consuming fire of Mt Sinai for </a:t>
            </a:r>
            <a:br>
              <a:rPr lang="en-US" b="1" dirty="0" smtClean="0">
                <a:solidFill>
                  <a:schemeClr val="bg1"/>
                </a:solidFill>
                <a:effectLst>
                  <a:glow rad="127000">
                    <a:srgbClr val="002060"/>
                  </a:glow>
                </a:effectLst>
                <a:latin typeface="Comic Sans MS" pitchFamily="66" charset="0"/>
              </a:rPr>
            </a:br>
            <a:r>
              <a:rPr lang="en-US" b="1" dirty="0" smtClean="0">
                <a:solidFill>
                  <a:schemeClr val="bg1"/>
                </a:solidFill>
                <a:effectLst>
                  <a:glow rad="127000">
                    <a:srgbClr val="002060"/>
                  </a:glow>
                </a:effectLst>
                <a:latin typeface="Comic Sans MS" pitchFamily="66" charset="0"/>
              </a:rPr>
              <a:t>the last </a:t>
            </a:r>
            <a:r>
              <a:rPr lang="en-US" b="1" dirty="0" smtClean="0">
                <a:solidFill>
                  <a:srgbClr val="FF99FF"/>
                </a:solidFill>
                <a:effectLst>
                  <a:glow rad="127000">
                    <a:srgbClr val="002060"/>
                  </a:glow>
                </a:effectLst>
                <a:latin typeface="Comic Sans MS" pitchFamily="66" charset="0"/>
              </a:rPr>
              <a:t>13</a:t>
            </a:r>
            <a:r>
              <a:rPr lang="en-US" b="1" dirty="0" smtClean="0">
                <a:solidFill>
                  <a:schemeClr val="bg1"/>
                </a:solidFill>
                <a:effectLst>
                  <a:glow rad="127000">
                    <a:srgbClr val="002060"/>
                  </a:glow>
                </a:effectLst>
                <a:latin typeface="Comic Sans MS" pitchFamily="66" charset="0"/>
              </a:rPr>
              <a:t> days of the </a:t>
            </a:r>
            <a:r>
              <a:rPr lang="en-US" b="1" dirty="0" smtClean="0">
                <a:solidFill>
                  <a:srgbClr val="FF99FF"/>
                </a:solidFill>
                <a:effectLst>
                  <a:glow rad="127000">
                    <a:srgbClr val="002060"/>
                  </a:glow>
                </a:effectLst>
                <a:latin typeface="Comic Sans MS" pitchFamily="66" charset="0"/>
              </a:rPr>
              <a:t>3</a:t>
            </a:r>
            <a:r>
              <a:rPr lang="en-US" b="1" baseline="30000" dirty="0" smtClean="0">
                <a:solidFill>
                  <a:srgbClr val="FF99FF"/>
                </a:solidFill>
                <a:effectLst>
                  <a:glow rad="127000">
                    <a:srgbClr val="002060"/>
                  </a:glow>
                </a:effectLst>
                <a:latin typeface="Comic Sans MS" pitchFamily="66" charset="0"/>
              </a:rPr>
              <a:t>rd</a:t>
            </a:r>
            <a:r>
              <a:rPr lang="en-US" b="1" dirty="0" smtClean="0">
                <a:solidFill>
                  <a:srgbClr val="FF99FF"/>
                </a:solidFill>
                <a:effectLst>
                  <a:glow rad="127000">
                    <a:srgbClr val="002060"/>
                  </a:glow>
                </a:effectLst>
                <a:latin typeface="Comic Sans MS" pitchFamily="66" charset="0"/>
              </a:rPr>
              <a:t> </a:t>
            </a:r>
            <a:r>
              <a:rPr lang="en-US" b="1" dirty="0" smtClean="0">
                <a:solidFill>
                  <a:schemeClr val="bg1"/>
                </a:solidFill>
                <a:effectLst>
                  <a:glow rad="127000">
                    <a:srgbClr val="002060"/>
                  </a:glow>
                </a:effectLst>
                <a:latin typeface="Comic Sans MS" pitchFamily="66" charset="0"/>
              </a:rPr>
              <a:t>month.  </a:t>
            </a:r>
            <a:r>
              <a:rPr lang="en-US" sz="1600" b="1" dirty="0" smtClean="0">
                <a:ln>
                  <a:solidFill>
                    <a:srgbClr val="5D2D2D"/>
                  </a:solidFill>
                </a:ln>
                <a:solidFill>
                  <a:srgbClr val="5D2D2D"/>
                </a:solidFill>
                <a:effectLst>
                  <a:glow rad="127000">
                    <a:srgbClr val="FFFFCC"/>
                  </a:glow>
                </a:effectLst>
                <a:latin typeface="Comic Sans MS" pitchFamily="66" charset="0"/>
              </a:rPr>
              <a:t>[See </a:t>
            </a:r>
            <a:r>
              <a:rPr lang="en-US" sz="1600" b="1" dirty="0" err="1" smtClean="0">
                <a:ln>
                  <a:solidFill>
                    <a:srgbClr val="5D2D2D"/>
                  </a:solidFill>
                </a:ln>
                <a:solidFill>
                  <a:srgbClr val="5D2D2D"/>
                </a:solidFill>
                <a:effectLst>
                  <a:glow rad="127000">
                    <a:srgbClr val="FFFFCC"/>
                  </a:glow>
                </a:effectLst>
                <a:latin typeface="Comic Sans MS" pitchFamily="66" charset="0"/>
              </a:rPr>
              <a:t>Exo</a:t>
            </a:r>
            <a:r>
              <a:rPr lang="en-US" sz="1600" b="1" dirty="0" smtClean="0">
                <a:ln>
                  <a:solidFill>
                    <a:srgbClr val="5D2D2D"/>
                  </a:solidFill>
                </a:ln>
                <a:solidFill>
                  <a:srgbClr val="5D2D2D"/>
                </a:solidFill>
                <a:effectLst>
                  <a:glow rad="127000">
                    <a:srgbClr val="FFFFCC"/>
                  </a:glow>
                </a:effectLst>
                <a:latin typeface="Comic Sans MS" pitchFamily="66" charset="0"/>
              </a:rPr>
              <a:t> 24:17.]</a:t>
            </a:r>
            <a:endParaRPr lang="en-US" sz="1600" dirty="0"/>
          </a:p>
        </p:txBody>
      </p:sp>
      <p:pic>
        <p:nvPicPr>
          <p:cNvPr id="8" name="Picture 2" descr="C:\Users\Rae\Desktop\aaro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85380" y="2940469"/>
            <a:ext cx="658535" cy="8454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929189" y="3362357"/>
            <a:ext cx="5954110" cy="590931"/>
          </a:xfrm>
          <a:prstGeom prst="rect">
            <a:avLst/>
          </a:prstGeom>
          <a:noFill/>
        </p:spPr>
        <p:txBody>
          <a:bodyPr wrap="square" rtlCol="0">
            <a:spAutoFit/>
          </a:bodyPr>
          <a:lstStyle/>
          <a:p>
            <a:pPr algn="ctr">
              <a:lnSpc>
                <a:spcPct val="90000"/>
              </a:lnSpc>
            </a:pPr>
            <a:r>
              <a:rPr lang="en-US" b="1" dirty="0" smtClean="0">
                <a:solidFill>
                  <a:schemeClr val="bg1"/>
                </a:solidFill>
                <a:effectLst>
                  <a:glow rad="127000">
                    <a:srgbClr val="002060"/>
                  </a:glow>
                </a:effectLst>
                <a:latin typeface="Comic Sans MS" pitchFamily="66" charset="0"/>
              </a:rPr>
              <a:t>Together Mosheh &amp; Joshua prepare to go further up Mt Sinai for the next 7 days.   </a:t>
            </a:r>
            <a:r>
              <a:rPr lang="en-US" sz="1400" b="1" dirty="0" smtClean="0">
                <a:ln>
                  <a:solidFill>
                    <a:srgbClr val="5D2D2D"/>
                  </a:solidFill>
                </a:ln>
                <a:solidFill>
                  <a:srgbClr val="5D2D2D"/>
                </a:solidFill>
                <a:effectLst>
                  <a:glow rad="127000">
                    <a:srgbClr val="FFFFCC"/>
                  </a:glow>
                </a:effectLst>
                <a:latin typeface="Comic Sans MS" pitchFamily="66" charset="0"/>
              </a:rPr>
              <a:t>[</a:t>
            </a: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24:12-16a]</a:t>
            </a:r>
            <a:endParaRPr lang="en-US" sz="1400" dirty="0"/>
          </a:p>
        </p:txBody>
      </p:sp>
      <p:sp>
        <p:nvSpPr>
          <p:cNvPr id="30" name="Oval 29"/>
          <p:cNvSpPr/>
          <p:nvPr/>
        </p:nvSpPr>
        <p:spPr>
          <a:xfrm>
            <a:off x="10585675" y="4288504"/>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4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31" name="Oval 30"/>
          <p:cNvSpPr/>
          <p:nvPr/>
        </p:nvSpPr>
        <p:spPr>
          <a:xfrm>
            <a:off x="10599170" y="5186301"/>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11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32" name="Oval 31"/>
          <p:cNvSpPr/>
          <p:nvPr/>
        </p:nvSpPr>
        <p:spPr>
          <a:xfrm>
            <a:off x="3214092" y="5932115"/>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13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grpSp>
        <p:nvGrpSpPr>
          <p:cNvPr id="14" name="Group 13"/>
          <p:cNvGrpSpPr/>
          <p:nvPr/>
        </p:nvGrpSpPr>
        <p:grpSpPr>
          <a:xfrm>
            <a:off x="-15514" y="1376479"/>
            <a:ext cx="1397635" cy="1474958"/>
            <a:chOff x="390648" y="-17946"/>
            <a:chExt cx="1398256" cy="1365078"/>
          </a:xfrm>
        </p:grpSpPr>
        <p:sp>
          <p:nvSpPr>
            <p:cNvPr id="15" name="Explosion 1 14"/>
            <p:cNvSpPr/>
            <p:nvPr/>
          </p:nvSpPr>
          <p:spPr>
            <a:xfrm rot="21014840">
              <a:off x="390648" y="-17946"/>
              <a:ext cx="1398256" cy="1365078"/>
            </a:xfrm>
            <a:prstGeom prst="irregularSeal1">
              <a:avLst/>
            </a:prstGeom>
            <a:solidFill>
              <a:srgbClr val="FFFF99"/>
            </a:solidFill>
            <a:ln w="76200">
              <a:solidFill>
                <a:srgbClr val="009999"/>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endParaRPr lang="en-US"/>
            </a:p>
          </p:txBody>
        </p:sp>
        <p:sp>
          <p:nvSpPr>
            <p:cNvPr id="16" name="Text Box 24"/>
            <p:cNvSpPr txBox="1"/>
            <p:nvPr/>
          </p:nvSpPr>
          <p:spPr>
            <a:xfrm>
              <a:off x="553160" y="512112"/>
              <a:ext cx="1118977" cy="4402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1400" b="1" i="1" dirty="0" smtClean="0">
                  <a:ln>
                    <a:noFill/>
                  </a:ln>
                  <a:solidFill>
                    <a:srgbClr val="D60093"/>
                  </a:solidFill>
                  <a:effectLst>
                    <a:outerShdw blurRad="69850" dist="43180" dir="5400000" sx="0" sy="0">
                      <a:srgbClr val="000000">
                        <a:alpha val="65000"/>
                      </a:srgbClr>
                    </a:outerShdw>
                  </a:effectLst>
                  <a:latin typeface="Comic Sans MS"/>
                  <a:ea typeface="Calibri"/>
                  <a:cs typeface="Calibri"/>
                </a:rPr>
                <a:t>50</a:t>
              </a:r>
              <a:r>
                <a:rPr lang="en-US" sz="1400" b="1" i="1" cap="small" baseline="30000" dirty="0" smtClean="0">
                  <a:ln>
                    <a:noFill/>
                  </a:ln>
                  <a:solidFill>
                    <a:srgbClr val="D60093"/>
                  </a:solidFill>
                  <a:effectLst>
                    <a:outerShdw blurRad="69850" dist="43180" dir="5400000" sx="0" sy="0">
                      <a:srgbClr val="000000">
                        <a:alpha val="65000"/>
                      </a:srgbClr>
                    </a:outerShdw>
                  </a:effectLst>
                  <a:latin typeface="Comic Sans MS"/>
                  <a:ea typeface="Calibri"/>
                  <a:cs typeface="Calibri"/>
                </a:rPr>
                <a:t>th </a:t>
              </a:r>
              <a:r>
                <a:rPr lang="en-US" sz="1400" b="1" i="1" cap="small" dirty="0" smtClean="0">
                  <a:ln>
                    <a:noFill/>
                  </a:ln>
                  <a:solidFill>
                    <a:srgbClr val="D60093"/>
                  </a:solidFill>
                  <a:effectLst>
                    <a:outerShdw blurRad="69850" dist="43180" dir="5400000" sx="0" sy="0">
                      <a:srgbClr val="000000">
                        <a:alpha val="65000"/>
                      </a:srgbClr>
                    </a:outerShdw>
                  </a:effectLst>
                  <a:latin typeface="Comic Sans MS"/>
                  <a:ea typeface="Calibri"/>
                  <a:cs typeface="Calibri"/>
                </a:rPr>
                <a:t>Day</a:t>
              </a:r>
              <a:endParaRPr lang="en-US" sz="1200" dirty="0">
                <a:solidFill>
                  <a:srgbClr val="D60093"/>
                </a:solidFill>
                <a:effectLst/>
                <a:ea typeface="Calibri"/>
                <a:cs typeface="Times New Roman"/>
              </a:endParaRPr>
            </a:p>
          </p:txBody>
        </p:sp>
      </p:grpSp>
      <p:sp>
        <p:nvSpPr>
          <p:cNvPr id="7" name="Rectangle 6"/>
          <p:cNvSpPr/>
          <p:nvPr/>
        </p:nvSpPr>
        <p:spPr>
          <a:xfrm>
            <a:off x="6999716" y="1797736"/>
            <a:ext cx="1668875" cy="936104"/>
          </a:xfrm>
          <a:prstGeom prst="rect">
            <a:avLst/>
          </a:prstGeom>
          <a:blipFill>
            <a:blip r:embed="rId3"/>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p:cNvSpPr/>
          <p:nvPr/>
        </p:nvSpPr>
        <p:spPr>
          <a:xfrm>
            <a:off x="8676779" y="1803488"/>
            <a:ext cx="1576556" cy="924600"/>
          </a:xfrm>
          <a:prstGeom prst="rect">
            <a:avLst/>
          </a:prstGeom>
          <a:blipFill>
            <a:blip r:embed="rId3"/>
            <a:tile tx="0" ty="0" sx="100000" sy="100000" flip="none" algn="tl"/>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p:cNvSpPr/>
          <p:nvPr/>
        </p:nvSpPr>
        <p:spPr>
          <a:xfrm>
            <a:off x="10281800" y="1794480"/>
            <a:ext cx="1624359" cy="924600"/>
          </a:xfrm>
          <a:prstGeom prst="rect">
            <a:avLst/>
          </a:prstGeom>
          <a:solidFill>
            <a:schemeClr val="tx1">
              <a:lumMod val="50000"/>
              <a:lumOff val="50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ectangle 37"/>
          <p:cNvSpPr/>
          <p:nvPr/>
        </p:nvSpPr>
        <p:spPr>
          <a:xfrm>
            <a:off x="5365060" y="2718450"/>
            <a:ext cx="6518239" cy="1244368"/>
          </a:xfrm>
          <a:prstGeom prst="rect">
            <a:avLst/>
          </a:prstGeom>
          <a:gradFill flip="none" rotWithShape="1">
            <a:gsLst>
              <a:gs pos="0">
                <a:srgbClr val="03D4A8"/>
              </a:gs>
              <a:gs pos="25000">
                <a:srgbClr val="21D6E0"/>
              </a:gs>
              <a:gs pos="75000">
                <a:srgbClr val="0087E6"/>
              </a:gs>
              <a:gs pos="100000">
                <a:srgbClr val="005CBF"/>
              </a:gs>
            </a:gsLst>
            <a:lin ang="162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p:cNvSpPr/>
          <p:nvPr/>
        </p:nvSpPr>
        <p:spPr>
          <a:xfrm>
            <a:off x="330987" y="3943861"/>
            <a:ext cx="3891216" cy="911868"/>
          </a:xfrm>
          <a:prstGeom prst="rect">
            <a:avLst/>
          </a:prstGeom>
          <a:gradFill flip="none" rotWithShape="1">
            <a:gsLst>
              <a:gs pos="0">
                <a:srgbClr val="03D4A8"/>
              </a:gs>
              <a:gs pos="25000">
                <a:srgbClr val="21D6E0"/>
              </a:gs>
              <a:gs pos="75000">
                <a:srgbClr val="0087E6"/>
              </a:gs>
              <a:gs pos="100000">
                <a:srgbClr val="005CBF"/>
              </a:gs>
            </a:gsLst>
            <a:lin ang="54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p:cNvSpPr/>
          <p:nvPr/>
        </p:nvSpPr>
        <p:spPr>
          <a:xfrm>
            <a:off x="4222203" y="3947865"/>
            <a:ext cx="1152129" cy="911868"/>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27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Rectangle 40"/>
          <p:cNvSpPr/>
          <p:nvPr/>
        </p:nvSpPr>
        <p:spPr>
          <a:xfrm>
            <a:off x="5414972" y="3953376"/>
            <a:ext cx="6512088" cy="911868"/>
          </a:xfrm>
          <a:prstGeom prst="rect">
            <a:avLst/>
          </a:prstGeom>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p:cNvSpPr/>
          <p:nvPr/>
        </p:nvSpPr>
        <p:spPr>
          <a:xfrm>
            <a:off x="367339" y="4873834"/>
            <a:ext cx="11536279" cy="911868"/>
          </a:xfrm>
          <a:prstGeom prst="rect">
            <a:avLst/>
          </a:prstGeom>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Rectangle 42"/>
          <p:cNvSpPr/>
          <p:nvPr/>
        </p:nvSpPr>
        <p:spPr>
          <a:xfrm>
            <a:off x="335950" y="5785702"/>
            <a:ext cx="3886253" cy="782058"/>
          </a:xfrm>
          <a:prstGeom prst="rect">
            <a:avLst/>
          </a:prstGeom>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25844" y="2957675"/>
            <a:ext cx="356150" cy="683422"/>
          </a:xfrm>
          <a:prstGeom prst="rect">
            <a:avLst/>
          </a:prstGeom>
        </p:spPr>
      </p:pic>
      <p:sp>
        <p:nvSpPr>
          <p:cNvPr id="35" name="Rectangle 34"/>
          <p:cNvSpPr/>
          <p:nvPr/>
        </p:nvSpPr>
        <p:spPr>
          <a:xfrm>
            <a:off x="2073571" y="2708920"/>
            <a:ext cx="1656184" cy="1244368"/>
          </a:xfrm>
          <a:prstGeom prst="rect">
            <a:avLst/>
          </a:prstGeom>
          <a:solidFill>
            <a:srgbClr val="87414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333772" y="2708920"/>
            <a:ext cx="1728192" cy="1244368"/>
          </a:xfrm>
          <a:prstGeom prst="rect">
            <a:avLst/>
          </a:prstGeom>
          <a:solidFill>
            <a:srgbClr val="5D2D2D"/>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p:cNvSpPr/>
          <p:nvPr/>
        </p:nvSpPr>
        <p:spPr>
          <a:xfrm>
            <a:off x="3686780" y="2708920"/>
            <a:ext cx="1728192" cy="1244368"/>
          </a:xfrm>
          <a:prstGeom prst="rect">
            <a:avLst/>
          </a:prstGeom>
          <a:solidFill>
            <a:srgbClr val="87414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8009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750"/>
                                        <p:tgtEl>
                                          <p:spTgt spid="7"/>
                                        </p:tgtEl>
                                      </p:cBhvr>
                                    </p:animEffect>
                                    <p:set>
                                      <p:cBhvr>
                                        <p:cTn id="7" dur="1" fill="hold">
                                          <p:stCondLst>
                                            <p:cond delay="749"/>
                                          </p:stCondLst>
                                        </p:cTn>
                                        <p:tgtEl>
                                          <p:spTgt spid="7"/>
                                        </p:tgtEl>
                                        <p:attrNameLst>
                                          <p:attrName>style.visibility</p:attrName>
                                        </p:attrNameLst>
                                      </p:cBhvr>
                                      <p:to>
                                        <p:strVal val="hidden"/>
                                      </p:to>
                                    </p:set>
                                  </p:childTnLst>
                                </p:cTn>
                              </p:par>
                            </p:childTnLst>
                          </p:cTn>
                        </p:par>
                        <p:par>
                          <p:cTn id="8" fill="hold">
                            <p:stCondLst>
                              <p:cond delay="750"/>
                            </p:stCondLst>
                            <p:childTnLst>
                              <p:par>
                                <p:cTn id="9" presetID="22" presetClass="entr" presetSubtype="1" fill="hold" nodeType="afterEffect">
                                  <p:stCondLst>
                                    <p:cond delay="600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3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37" fill="hold" grpId="0" nodeType="clickEffect">
                                  <p:stCondLst>
                                    <p:cond delay="0"/>
                                  </p:stCondLst>
                                  <p:childTnLst>
                                    <p:animEffect transition="out" filter="barn(outVertical)">
                                      <p:cBhvr>
                                        <p:cTn id="15" dur="750"/>
                                        <p:tgtEl>
                                          <p:spTgt spid="33"/>
                                        </p:tgtEl>
                                      </p:cBhvr>
                                    </p:animEffect>
                                    <p:set>
                                      <p:cBhvr>
                                        <p:cTn id="16" dur="1" fill="hold">
                                          <p:stCondLst>
                                            <p:cond delay="749"/>
                                          </p:stCondLst>
                                        </p:cTn>
                                        <p:tgtEl>
                                          <p:spTgt spid="33"/>
                                        </p:tgtEl>
                                        <p:attrNameLst>
                                          <p:attrName>style.visibility</p:attrName>
                                        </p:attrNameLst>
                                      </p:cBhvr>
                                      <p:to>
                                        <p:strVal val="hidden"/>
                                      </p:to>
                                    </p:se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2500"/>
                                        <p:tgtEl>
                                          <p:spTgt spid="18"/>
                                        </p:tgtEl>
                                      </p:cBhvr>
                                    </p:animEffect>
                                  </p:childTnLst>
                                </p:cTn>
                              </p:par>
                            </p:childTnLst>
                          </p:cTn>
                        </p:par>
                        <p:par>
                          <p:cTn id="21" fill="hold">
                            <p:stCondLst>
                              <p:cond delay="3250"/>
                            </p:stCondLst>
                            <p:childTnLst>
                              <p:par>
                                <p:cTn id="22" presetID="22" presetClass="entr" presetSubtype="1" fill="hold" nodeType="afterEffect">
                                  <p:stCondLst>
                                    <p:cond delay="250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2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37" fill="hold" grpId="0" nodeType="clickEffect">
                                  <p:stCondLst>
                                    <p:cond delay="0"/>
                                  </p:stCondLst>
                                  <p:childTnLst>
                                    <p:animEffect transition="out" filter="barn(outVertical)">
                                      <p:cBhvr>
                                        <p:cTn id="28" dur="750"/>
                                        <p:tgtEl>
                                          <p:spTgt spid="34"/>
                                        </p:tgtEl>
                                      </p:cBhvr>
                                    </p:animEffect>
                                    <p:set>
                                      <p:cBhvr>
                                        <p:cTn id="29" dur="1" fill="hold">
                                          <p:stCondLst>
                                            <p:cond delay="749"/>
                                          </p:stCondLst>
                                        </p:cTn>
                                        <p:tgtEl>
                                          <p:spTgt spid="3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37" fill="hold" grpId="0" nodeType="clickEffect">
                                  <p:stCondLst>
                                    <p:cond delay="0"/>
                                  </p:stCondLst>
                                  <p:childTnLst>
                                    <p:animEffect transition="out" filter="barn(outVertical)">
                                      <p:cBhvr>
                                        <p:cTn id="33" dur="750"/>
                                        <p:tgtEl>
                                          <p:spTgt spid="3"/>
                                        </p:tgtEl>
                                      </p:cBhvr>
                                    </p:animEffect>
                                    <p:set>
                                      <p:cBhvr>
                                        <p:cTn id="34" dur="1" fill="hold">
                                          <p:stCondLst>
                                            <p:cond delay="749"/>
                                          </p:stCondLst>
                                        </p:cTn>
                                        <p:tgtEl>
                                          <p:spTgt spid="3"/>
                                        </p:tgtEl>
                                        <p:attrNameLst>
                                          <p:attrName>style.visibility</p:attrName>
                                        </p:attrNameLst>
                                      </p:cBhvr>
                                      <p:to>
                                        <p:strVal val="hidden"/>
                                      </p:to>
                                    </p:set>
                                  </p:childTnLst>
                                </p:cTn>
                              </p:par>
                            </p:childTnLst>
                          </p:cTn>
                        </p:par>
                        <p:par>
                          <p:cTn id="35" fill="hold">
                            <p:stCondLst>
                              <p:cond delay="750"/>
                            </p:stCondLst>
                            <p:childTnLst>
                              <p:par>
                                <p:cTn id="36" presetID="21" presetClass="entr" presetSubtype="1"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xit" presetSubtype="37" fill="hold" grpId="0" nodeType="clickEffect">
                                  <p:stCondLst>
                                    <p:cond delay="0"/>
                                  </p:stCondLst>
                                  <p:childTnLst>
                                    <p:animEffect transition="out" filter="barn(outVertical)">
                                      <p:cBhvr>
                                        <p:cTn id="42" dur="750"/>
                                        <p:tgtEl>
                                          <p:spTgt spid="35"/>
                                        </p:tgtEl>
                                      </p:cBhvr>
                                    </p:animEffect>
                                    <p:set>
                                      <p:cBhvr>
                                        <p:cTn id="43" dur="1" fill="hold">
                                          <p:stCondLst>
                                            <p:cond delay="749"/>
                                          </p:stCondLst>
                                        </p:cTn>
                                        <p:tgtEl>
                                          <p:spTgt spid="35"/>
                                        </p:tgtEl>
                                        <p:attrNameLst>
                                          <p:attrName>style.visibility</p:attrName>
                                        </p:attrNameLst>
                                      </p:cBhvr>
                                      <p:to>
                                        <p:strVal val="hidden"/>
                                      </p:to>
                                    </p:set>
                                  </p:childTnLst>
                                </p:cTn>
                              </p:par>
                            </p:childTnLst>
                          </p:cTn>
                        </p:par>
                        <p:par>
                          <p:cTn id="44" fill="hold">
                            <p:stCondLst>
                              <p:cond delay="750"/>
                            </p:stCondLst>
                            <p:childTnLst>
                              <p:par>
                                <p:cTn id="45" presetID="9" presetClass="entr" presetSubtype="0" fill="hold" nodeType="afterEffect">
                                  <p:stCondLst>
                                    <p:cond delay="200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75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37" fill="hold" grpId="0" nodeType="clickEffect">
                                  <p:stCondLst>
                                    <p:cond delay="0"/>
                                  </p:stCondLst>
                                  <p:childTnLst>
                                    <p:animEffect transition="out" filter="barn(outVertical)">
                                      <p:cBhvr>
                                        <p:cTn id="51" dur="750"/>
                                        <p:tgtEl>
                                          <p:spTgt spid="37"/>
                                        </p:tgtEl>
                                      </p:cBhvr>
                                    </p:animEffect>
                                    <p:set>
                                      <p:cBhvr>
                                        <p:cTn id="52" dur="1" fill="hold">
                                          <p:stCondLst>
                                            <p:cond delay="749"/>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37" fill="hold" grpId="0" nodeType="clickEffect">
                                  <p:stCondLst>
                                    <p:cond delay="0"/>
                                  </p:stCondLst>
                                  <p:childTnLst>
                                    <p:animEffect transition="out" filter="barn(outVertical)">
                                      <p:cBhvr>
                                        <p:cTn id="56" dur="1500"/>
                                        <p:tgtEl>
                                          <p:spTgt spid="38"/>
                                        </p:tgtEl>
                                      </p:cBhvr>
                                    </p:animEffect>
                                    <p:set>
                                      <p:cBhvr>
                                        <p:cTn id="57" dur="1" fill="hold">
                                          <p:stCondLst>
                                            <p:cond delay="1499"/>
                                          </p:stCondLst>
                                        </p:cTn>
                                        <p:tgtEl>
                                          <p:spTgt spid="3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left)">
                                      <p:cBhvr>
                                        <p:cTn id="62" dur="125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37" fill="hold" grpId="0" nodeType="clickEffect">
                                  <p:stCondLst>
                                    <p:cond delay="0"/>
                                  </p:stCondLst>
                                  <p:childTnLst>
                                    <p:animEffect transition="out" filter="barn(outVertical)">
                                      <p:cBhvr>
                                        <p:cTn id="66" dur="1250"/>
                                        <p:tgtEl>
                                          <p:spTgt spid="39"/>
                                        </p:tgtEl>
                                      </p:cBhvr>
                                    </p:animEffect>
                                    <p:set>
                                      <p:cBhvr>
                                        <p:cTn id="67" dur="1" fill="hold">
                                          <p:stCondLst>
                                            <p:cond delay="1249"/>
                                          </p:stCondLst>
                                        </p:cTn>
                                        <p:tgtEl>
                                          <p:spTgt spid="39"/>
                                        </p:tgtEl>
                                        <p:attrNameLst>
                                          <p:attrName>style.visibility</p:attrName>
                                        </p:attrNameLst>
                                      </p:cBhvr>
                                      <p:to>
                                        <p:strVal val="hidden"/>
                                      </p:to>
                                    </p:set>
                                  </p:childTnLst>
                                </p:cTn>
                              </p:par>
                            </p:childTnLst>
                          </p:cTn>
                        </p:par>
                        <p:par>
                          <p:cTn id="68" fill="hold">
                            <p:stCondLst>
                              <p:cond delay="1250"/>
                            </p:stCondLst>
                            <p:childTnLst>
                              <p:par>
                                <p:cTn id="69" presetID="22" presetClass="exit" presetSubtype="8" fill="hold" grpId="0" nodeType="afterEffect">
                                  <p:stCondLst>
                                    <p:cond delay="0"/>
                                  </p:stCondLst>
                                  <p:childTnLst>
                                    <p:animEffect transition="out" filter="wipe(left)">
                                      <p:cBhvr>
                                        <p:cTn id="70" dur="1000"/>
                                        <p:tgtEl>
                                          <p:spTgt spid="40"/>
                                        </p:tgtEl>
                                      </p:cBhvr>
                                    </p:animEffect>
                                    <p:set>
                                      <p:cBhvr>
                                        <p:cTn id="71" dur="1" fill="hold">
                                          <p:stCondLst>
                                            <p:cond delay="999"/>
                                          </p:stCondLst>
                                        </p:cTn>
                                        <p:tgtEl>
                                          <p:spTgt spid="4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xit" presetSubtype="37" fill="hold" grpId="0" nodeType="clickEffect">
                                  <p:stCondLst>
                                    <p:cond delay="0"/>
                                  </p:stCondLst>
                                  <p:childTnLst>
                                    <p:animEffect transition="out" filter="barn(outVertical)">
                                      <p:cBhvr>
                                        <p:cTn id="75" dur="1500"/>
                                        <p:tgtEl>
                                          <p:spTgt spid="41"/>
                                        </p:tgtEl>
                                      </p:cBhvr>
                                    </p:animEffect>
                                    <p:set>
                                      <p:cBhvr>
                                        <p:cTn id="76" dur="1" fill="hold">
                                          <p:stCondLst>
                                            <p:cond delay="1499"/>
                                          </p:stCondLst>
                                        </p:cTn>
                                        <p:tgtEl>
                                          <p:spTgt spid="4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anim calcmode="lin" valueType="num">
                                      <p:cBhvr>
                                        <p:cTn id="82" dur="1000" fill="hold"/>
                                        <p:tgtEl>
                                          <p:spTgt spid="30"/>
                                        </p:tgtEl>
                                        <p:attrNameLst>
                                          <p:attrName>ppt_x</p:attrName>
                                        </p:attrNameLst>
                                      </p:cBhvr>
                                      <p:tavLst>
                                        <p:tav tm="0">
                                          <p:val>
                                            <p:strVal val="#ppt_x"/>
                                          </p:val>
                                        </p:tav>
                                        <p:tav tm="100000">
                                          <p:val>
                                            <p:strVal val="#ppt_x"/>
                                          </p:val>
                                        </p:tav>
                                      </p:tavLst>
                                    </p:anim>
                                    <p:anim calcmode="lin" valueType="num">
                                      <p:cBhvr>
                                        <p:cTn id="8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xit" presetSubtype="37" fill="hold" grpId="0" nodeType="clickEffect">
                                  <p:stCondLst>
                                    <p:cond delay="0"/>
                                  </p:stCondLst>
                                  <p:childTnLst>
                                    <p:animEffect transition="out" filter="barn(outVertical)">
                                      <p:cBhvr>
                                        <p:cTn id="87" dur="1750"/>
                                        <p:tgtEl>
                                          <p:spTgt spid="42"/>
                                        </p:tgtEl>
                                      </p:cBhvr>
                                    </p:animEffect>
                                    <p:set>
                                      <p:cBhvr>
                                        <p:cTn id="88" dur="1" fill="hold">
                                          <p:stCondLst>
                                            <p:cond delay="1749"/>
                                          </p:stCondLst>
                                        </p:cTn>
                                        <p:tgtEl>
                                          <p:spTgt spid="42"/>
                                        </p:tgtEl>
                                        <p:attrNameLst>
                                          <p:attrName>style.visibility</p:attrName>
                                        </p:attrNameLst>
                                      </p:cBhvr>
                                      <p:to>
                                        <p:strVal val="hidden"/>
                                      </p:to>
                                    </p:set>
                                  </p:childTnLst>
                                </p:cTn>
                              </p:par>
                            </p:childTnLst>
                          </p:cTn>
                        </p:par>
                        <p:par>
                          <p:cTn id="89" fill="hold">
                            <p:stCondLst>
                              <p:cond delay="1750"/>
                            </p:stCondLst>
                            <p:childTnLst>
                              <p:par>
                                <p:cTn id="90" presetID="47" presetClass="entr" presetSubtype="0" fill="hold" grpId="0"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1000"/>
                                        <p:tgtEl>
                                          <p:spTgt spid="31"/>
                                        </p:tgtEl>
                                      </p:cBhvr>
                                    </p:animEffect>
                                    <p:anim calcmode="lin" valueType="num">
                                      <p:cBhvr>
                                        <p:cTn id="93" dur="1000" fill="hold"/>
                                        <p:tgtEl>
                                          <p:spTgt spid="31"/>
                                        </p:tgtEl>
                                        <p:attrNameLst>
                                          <p:attrName>ppt_x</p:attrName>
                                        </p:attrNameLst>
                                      </p:cBhvr>
                                      <p:tavLst>
                                        <p:tav tm="0">
                                          <p:val>
                                            <p:strVal val="#ppt_x"/>
                                          </p:val>
                                        </p:tav>
                                        <p:tav tm="100000">
                                          <p:val>
                                            <p:strVal val="#ppt_x"/>
                                          </p:val>
                                        </p:tav>
                                      </p:tavLst>
                                    </p:anim>
                                    <p:anim calcmode="lin" valueType="num">
                                      <p:cBhvr>
                                        <p:cTn id="9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6" presetClass="exit" presetSubtype="37" fill="hold" grpId="0" nodeType="clickEffect">
                                  <p:stCondLst>
                                    <p:cond delay="0"/>
                                  </p:stCondLst>
                                  <p:childTnLst>
                                    <p:animEffect transition="out" filter="barn(outVertical)">
                                      <p:cBhvr>
                                        <p:cTn id="98" dur="1500"/>
                                        <p:tgtEl>
                                          <p:spTgt spid="43"/>
                                        </p:tgtEl>
                                      </p:cBhvr>
                                    </p:animEffect>
                                    <p:set>
                                      <p:cBhvr>
                                        <p:cTn id="99" dur="1" fill="hold">
                                          <p:stCondLst>
                                            <p:cond delay="1499"/>
                                          </p:stCondLst>
                                        </p:cTn>
                                        <p:tgtEl>
                                          <p:spTgt spid="43"/>
                                        </p:tgtEl>
                                        <p:attrNameLst>
                                          <p:attrName>style.visibility</p:attrName>
                                        </p:attrNameLst>
                                      </p:cBhvr>
                                      <p:to>
                                        <p:strVal val="hidden"/>
                                      </p:to>
                                    </p:set>
                                  </p:childTnLst>
                                </p:cTn>
                              </p:par>
                            </p:childTnLst>
                          </p:cTn>
                        </p:par>
                        <p:par>
                          <p:cTn id="100" fill="hold">
                            <p:stCondLst>
                              <p:cond delay="1500"/>
                            </p:stCondLst>
                            <p:childTnLst>
                              <p:par>
                                <p:cTn id="101" presetID="47" presetClass="entr" presetSubtype="0" fill="hold" grpId="0"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1000"/>
                                        <p:tgtEl>
                                          <p:spTgt spid="32"/>
                                        </p:tgtEl>
                                      </p:cBhvr>
                                    </p:animEffect>
                                    <p:anim calcmode="lin" valueType="num">
                                      <p:cBhvr>
                                        <p:cTn id="104" dur="1000" fill="hold"/>
                                        <p:tgtEl>
                                          <p:spTgt spid="32"/>
                                        </p:tgtEl>
                                        <p:attrNameLst>
                                          <p:attrName>ppt_x</p:attrName>
                                        </p:attrNameLst>
                                      </p:cBhvr>
                                      <p:tavLst>
                                        <p:tav tm="0">
                                          <p:val>
                                            <p:strVal val="#ppt_x"/>
                                          </p:val>
                                        </p:tav>
                                        <p:tav tm="100000">
                                          <p:val>
                                            <p:strVal val="#ppt_x"/>
                                          </p:val>
                                        </p:tav>
                                      </p:tavLst>
                                    </p:anim>
                                    <p:anim calcmode="lin" valueType="num">
                                      <p:cBhvr>
                                        <p:cTn id="10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grpId="0" nodeType="click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wheel(1)">
                                      <p:cBhvr>
                                        <p:cTn id="110"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animBg="1"/>
      <p:bldP spid="31" grpId="0" animBg="1"/>
      <p:bldP spid="32" grpId="0" animBg="1"/>
      <p:bldP spid="7" grpId="0" animBg="1"/>
      <p:bldP spid="33" grpId="0" animBg="1"/>
      <p:bldP spid="34" grpId="0" animBg="1"/>
      <p:bldP spid="38" grpId="0" animBg="1"/>
      <p:bldP spid="39" grpId="0" animBg="1"/>
      <p:bldP spid="40" grpId="0" animBg="1"/>
      <p:bldP spid="41" grpId="0" animBg="1"/>
      <p:bldP spid="42" grpId="0" animBg="1"/>
      <p:bldP spid="43" grpId="0" animBg="1"/>
      <p:bldP spid="35" grpId="0" animBg="1"/>
      <p:bldP spid="3"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236"/>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86797"/>
            <a:ext cx="2844059" cy="365125"/>
          </a:xfrm>
        </p:spPr>
        <p:txBody>
          <a:bodyPr/>
          <a:lstStyle/>
          <a:p>
            <a:fld id="{81FEFA0A-2F20-4B60-98C6-5FFDA469AA1C}" type="slidenum">
              <a:rPr lang="en-US" smtClean="0">
                <a:solidFill>
                  <a:schemeClr val="bg1"/>
                </a:solidFill>
              </a:rPr>
              <a:pPr/>
              <a:t>6</a:t>
            </a:fld>
            <a:endParaRPr lang="en-US" dirty="0">
              <a:solidFill>
                <a:schemeClr val="bg1"/>
              </a:solidFill>
            </a:endParaRPr>
          </a:p>
        </p:txBody>
      </p:sp>
      <p:pic>
        <p:nvPicPr>
          <p:cNvPr id="4102" name="Picture 6" descr="C:\Users\Rae\Desktop\Aust  99 Omer count\deceived Col 2 vs 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69400" y="258642"/>
            <a:ext cx="9073008" cy="6408712"/>
          </a:xfrm>
          <a:prstGeom prst="rect">
            <a:avLst/>
          </a:prstGeom>
          <a:noFill/>
          <a:effectLst>
            <a:softEdge rad="3556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58508" y="7677472"/>
            <a:ext cx="1440160" cy="341632"/>
          </a:xfrm>
          <a:prstGeom prst="rect">
            <a:avLst/>
          </a:prstGeom>
          <a:noFill/>
        </p:spPr>
        <p:txBody>
          <a:bodyPr wrap="square" rtlCol="0">
            <a:spAutoFit/>
          </a:bodyPr>
          <a:lstStyle/>
          <a:p>
            <a:pPr>
              <a:lnSpc>
                <a:spcPct val="90000"/>
              </a:lnSpc>
            </a:pPr>
            <a:r>
              <a:rPr lang="en-US" dirty="0" smtClean="0"/>
              <a:t>… </a:t>
            </a:r>
            <a:endParaRPr lang="en-US" dirty="0"/>
          </a:p>
        </p:txBody>
      </p:sp>
      <p:sp>
        <p:nvSpPr>
          <p:cNvPr id="5" name="Rectangle 4"/>
          <p:cNvSpPr/>
          <p:nvPr/>
        </p:nvSpPr>
        <p:spPr>
          <a:xfrm>
            <a:off x="1989956" y="384144"/>
            <a:ext cx="8640960" cy="2123658"/>
          </a:xfrm>
          <a:prstGeom prst="rect">
            <a:avLst/>
          </a:prstGeom>
          <a:noFill/>
        </p:spPr>
        <p:txBody>
          <a:bodyPr wrap="square" lIns="91440" tIns="45720" rIns="91440" bIns="45720">
            <a:spAutoFit/>
            <a:scene3d>
              <a:camera prst="perspectiveHeroicExtremeLeftFacing"/>
              <a:lightRig rig="flat" dir="tl"/>
            </a:scene3d>
            <a:sp3d contourW="19050" prstMaterial="clear">
              <a:bevelT w="50800" h="50800"/>
              <a:contourClr>
                <a:schemeClr val="accent5">
                  <a:tint val="70000"/>
                  <a:satMod val="180000"/>
                  <a:alpha val="70000"/>
                </a:schemeClr>
              </a:contourClr>
            </a:sp3d>
          </a:bodyPr>
          <a:lstStyle/>
          <a:p>
            <a:pPr algn="ctr"/>
            <a:r>
              <a:rPr lang="en-US" sz="6600" b="1" cap="none" spc="0" dirty="0" smtClean="0">
                <a:ln/>
                <a:solidFill>
                  <a:srgbClr val="C00000"/>
                </a:solidFill>
                <a:effectLst/>
                <a:latin typeface="Cooper Black" pitchFamily="18" charset="0"/>
              </a:rPr>
              <a:t>Where is this deceit coming from?</a:t>
            </a:r>
            <a:endParaRPr lang="en-US" sz="6600" b="1" cap="none" spc="0" dirty="0">
              <a:ln/>
              <a:solidFill>
                <a:srgbClr val="C00000"/>
              </a:solidFill>
              <a:effectLst/>
              <a:latin typeface="Cooper Black" pitchFamily="18" charset="0"/>
            </a:endParaRPr>
          </a:p>
        </p:txBody>
      </p:sp>
      <p:sp>
        <p:nvSpPr>
          <p:cNvPr id="6" name="Rectangle 5"/>
          <p:cNvSpPr/>
          <p:nvPr/>
        </p:nvSpPr>
        <p:spPr>
          <a:xfrm>
            <a:off x="261764" y="625326"/>
            <a:ext cx="3672408" cy="553997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742950" indent="-742950">
              <a:buAutoNum type="arabicPeriod"/>
            </a:pPr>
            <a:r>
              <a:rPr lang="en-US" sz="2800" b="1" cap="none" spc="150" dirty="0" smtClean="0">
                <a:ln w="11430"/>
                <a:solidFill>
                  <a:srgbClr val="FFC000"/>
                </a:solidFill>
                <a:effectLst>
                  <a:outerShdw blurRad="25400" algn="tl" rotWithShape="0">
                    <a:srgbClr val="000000">
                      <a:alpha val="43000"/>
                    </a:srgbClr>
                  </a:outerShdw>
                </a:effectLst>
                <a:latin typeface="Cooper Black" pitchFamily="18" charset="0"/>
              </a:rPr>
              <a:t>Wikipedia</a:t>
            </a:r>
            <a:br>
              <a:rPr lang="en-US" sz="2800" b="1" cap="none" spc="150" dirty="0" smtClean="0">
                <a:ln w="11430"/>
                <a:solidFill>
                  <a:srgbClr val="FFC000"/>
                </a:solidFill>
                <a:effectLst>
                  <a:outerShdw blurRad="25400" algn="tl" rotWithShape="0">
                    <a:srgbClr val="000000">
                      <a:alpha val="43000"/>
                    </a:srgbClr>
                  </a:outerShdw>
                </a:effectLst>
                <a:latin typeface="Cooper Black" pitchFamily="18" charset="0"/>
              </a:rPr>
            </a:br>
            <a:endParaRPr lang="en-US" sz="2800" b="1" cap="none" spc="150" dirty="0" smtClean="0">
              <a:ln w="11430"/>
              <a:solidFill>
                <a:srgbClr val="FFC000"/>
              </a:solidFill>
              <a:effectLst>
                <a:outerShdw blurRad="25400" algn="tl" rotWithShape="0">
                  <a:srgbClr val="000000">
                    <a:alpha val="43000"/>
                  </a:srgbClr>
                </a:outerShdw>
              </a:effectLst>
              <a:latin typeface="Cooper Black" pitchFamily="18" charset="0"/>
            </a:endParaRPr>
          </a:p>
          <a:p>
            <a:pPr marL="742950" indent="-742950">
              <a:buAutoNum type="arabicPeriod"/>
            </a:pPr>
            <a:r>
              <a:rPr lang="en-US" sz="2800" b="1" spc="150" dirty="0" smtClean="0">
                <a:ln w="11430"/>
                <a:solidFill>
                  <a:srgbClr val="FFC000"/>
                </a:solidFill>
                <a:effectLst>
                  <a:outerShdw blurRad="25400" algn="tl" rotWithShape="0">
                    <a:srgbClr val="000000">
                      <a:alpha val="43000"/>
                    </a:srgbClr>
                  </a:outerShdw>
                </a:effectLst>
                <a:latin typeface="Cooper Black" pitchFamily="18" charset="0"/>
              </a:rPr>
              <a:t>Jewish Feast Ministries</a:t>
            </a:r>
            <a:br>
              <a:rPr lang="en-US" sz="2800" b="1" spc="150" dirty="0" smtClean="0">
                <a:ln w="11430"/>
                <a:solidFill>
                  <a:srgbClr val="FFC000"/>
                </a:solidFill>
                <a:effectLst>
                  <a:outerShdw blurRad="25400" algn="tl" rotWithShape="0">
                    <a:srgbClr val="000000">
                      <a:alpha val="43000"/>
                    </a:srgbClr>
                  </a:outerShdw>
                </a:effectLst>
                <a:latin typeface="Cooper Black" pitchFamily="18" charset="0"/>
              </a:rPr>
            </a:br>
            <a:endParaRPr lang="en-US" sz="2800" b="1" spc="150" dirty="0" smtClean="0">
              <a:ln w="11430"/>
              <a:solidFill>
                <a:srgbClr val="FFC000"/>
              </a:solidFill>
              <a:effectLst>
                <a:outerShdw blurRad="25400" algn="tl" rotWithShape="0">
                  <a:srgbClr val="000000">
                    <a:alpha val="43000"/>
                  </a:srgbClr>
                </a:outerShdw>
              </a:effectLst>
              <a:latin typeface="Cooper Black" pitchFamily="18" charset="0"/>
            </a:endParaRPr>
          </a:p>
          <a:p>
            <a:pPr marL="742950" indent="-742950">
              <a:buAutoNum type="arabicPeriod"/>
            </a:pPr>
            <a:r>
              <a:rPr lang="en-US" sz="2800" b="1" spc="150" dirty="0" smtClean="0">
                <a:ln w="11430"/>
                <a:solidFill>
                  <a:srgbClr val="FFC000"/>
                </a:solidFill>
                <a:effectLst>
                  <a:outerShdw blurRad="25400" algn="tl" rotWithShape="0">
                    <a:srgbClr val="000000">
                      <a:alpha val="43000"/>
                    </a:srgbClr>
                  </a:outerShdw>
                </a:effectLst>
                <a:latin typeface="Cooper Black" pitchFamily="18" charset="0"/>
              </a:rPr>
              <a:t>Lunar Sabbath Ministries </a:t>
            </a:r>
            <a:br>
              <a:rPr lang="en-US" sz="2800" b="1" spc="150" dirty="0" smtClean="0">
                <a:ln w="11430"/>
                <a:solidFill>
                  <a:srgbClr val="FFC000"/>
                </a:solidFill>
                <a:effectLst>
                  <a:outerShdw blurRad="25400" algn="tl" rotWithShape="0">
                    <a:srgbClr val="000000">
                      <a:alpha val="43000"/>
                    </a:srgbClr>
                  </a:outerShdw>
                </a:effectLst>
                <a:latin typeface="Cooper Black" pitchFamily="18" charset="0"/>
              </a:rPr>
            </a:br>
            <a:endParaRPr lang="en-US" sz="2800" b="1" spc="150" dirty="0" smtClean="0">
              <a:ln w="11430"/>
              <a:solidFill>
                <a:srgbClr val="FFC000"/>
              </a:solidFill>
              <a:effectLst>
                <a:outerShdw blurRad="25400" algn="tl" rotWithShape="0">
                  <a:srgbClr val="000000">
                    <a:alpha val="43000"/>
                  </a:srgbClr>
                </a:outerShdw>
              </a:effectLst>
              <a:latin typeface="Cooper Black" pitchFamily="18" charset="0"/>
            </a:endParaRPr>
          </a:p>
          <a:p>
            <a:pPr marL="742950" indent="-742950">
              <a:buAutoNum type="arabicPeriod"/>
            </a:pPr>
            <a:r>
              <a:rPr lang="en-US" sz="2800" b="1" spc="150" dirty="0" smtClean="0">
                <a:ln w="11430"/>
                <a:solidFill>
                  <a:srgbClr val="FFC000"/>
                </a:solidFill>
                <a:effectLst>
                  <a:outerShdw blurRad="25400" algn="tl" rotWithShape="0">
                    <a:srgbClr val="000000">
                      <a:alpha val="43000"/>
                    </a:srgbClr>
                  </a:outerShdw>
                </a:effectLst>
                <a:latin typeface="Cooper Black" pitchFamily="18" charset="0"/>
              </a:rPr>
              <a:t>Historians </a:t>
            </a:r>
            <a:br>
              <a:rPr lang="en-US" sz="2800" b="1" spc="150" dirty="0" smtClean="0">
                <a:ln w="11430"/>
                <a:solidFill>
                  <a:srgbClr val="FFC000"/>
                </a:solidFill>
                <a:effectLst>
                  <a:outerShdw blurRad="25400" algn="tl" rotWithShape="0">
                    <a:srgbClr val="000000">
                      <a:alpha val="43000"/>
                    </a:srgbClr>
                  </a:outerShdw>
                </a:effectLst>
                <a:latin typeface="Cooper Black" pitchFamily="18" charset="0"/>
              </a:rPr>
            </a:br>
            <a:r>
              <a:rPr lang="en-US" sz="2800" b="1" spc="150" dirty="0" smtClean="0">
                <a:ln w="11430"/>
                <a:solidFill>
                  <a:srgbClr val="FFC000"/>
                </a:solidFill>
                <a:effectLst>
                  <a:outerShdw blurRad="25400" algn="tl" rotWithShape="0">
                    <a:srgbClr val="000000">
                      <a:alpha val="43000"/>
                    </a:srgbClr>
                  </a:outerShdw>
                </a:effectLst>
                <a:latin typeface="Cooper Black" pitchFamily="18" charset="0"/>
              </a:rPr>
              <a:t>of Antiquity</a:t>
            </a:r>
            <a:br>
              <a:rPr lang="en-US" sz="2800" b="1" spc="150" dirty="0" smtClean="0">
                <a:ln w="11430"/>
                <a:solidFill>
                  <a:srgbClr val="FFC000"/>
                </a:solidFill>
                <a:effectLst>
                  <a:outerShdw blurRad="25400" algn="tl" rotWithShape="0">
                    <a:srgbClr val="000000">
                      <a:alpha val="43000"/>
                    </a:srgbClr>
                  </a:outerShdw>
                </a:effectLst>
                <a:latin typeface="Cooper Black" pitchFamily="18" charset="0"/>
              </a:rPr>
            </a:br>
            <a:endParaRPr lang="en-US" sz="2800" b="1" spc="150" dirty="0" smtClean="0">
              <a:ln w="11430"/>
              <a:solidFill>
                <a:srgbClr val="FFC000"/>
              </a:solidFill>
              <a:effectLst>
                <a:outerShdw blurRad="25400" algn="tl" rotWithShape="0">
                  <a:srgbClr val="000000">
                    <a:alpha val="43000"/>
                  </a:srgbClr>
                </a:outerShdw>
              </a:effectLst>
              <a:latin typeface="Cooper Black" pitchFamily="18" charset="0"/>
            </a:endParaRPr>
          </a:p>
          <a:p>
            <a:pPr marL="742950" indent="-742950">
              <a:buAutoNum type="arabicPeriod"/>
            </a:pPr>
            <a:endParaRPr lang="en-US" b="1" i="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61651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2140205510"/>
              </p:ext>
            </p:extLst>
          </p:nvPr>
        </p:nvGraphicFramePr>
        <p:xfrm>
          <a:off x="477791" y="390826"/>
          <a:ext cx="11305253" cy="6087200"/>
        </p:xfrm>
        <a:graphic>
          <a:graphicData uri="http://schemas.openxmlformats.org/drawingml/2006/table">
            <a:tbl>
              <a:tblPr firstRow="1" bandRow="1">
                <a:tableStyleId>{3C2FFA5D-87B4-456A-9821-1D502468CF0F}</a:tableStyleId>
              </a:tblPr>
              <a:tblGrid>
                <a:gridCol w="1688447"/>
                <a:gridCol w="1602801"/>
                <a:gridCol w="1602801"/>
                <a:gridCol w="1602801"/>
                <a:gridCol w="1602801"/>
                <a:gridCol w="1602801"/>
                <a:gridCol w="1602801"/>
              </a:tblGrid>
              <a:tr h="849283">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2045">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a:lightRig rig="flood" dir="t"/>
                    </a:cell3D>
                    <a:solidFill>
                      <a:srgbClr val="FFCCFF">
                        <a:alpha val="40000"/>
                      </a:srgbClr>
                    </a:solidFill>
                  </a:tcPr>
                </a:tc>
              </a:tr>
              <a:tr h="849283">
                <a:tc>
                  <a:txBody>
                    <a:bodyPr/>
                    <a:lstStyle/>
                    <a:p>
                      <a:pPr algn="l"/>
                      <a:r>
                        <a:rPr lang="en-US" sz="1400" b="1" dirty="0" smtClean="0">
                          <a:solidFill>
                            <a:srgbClr val="FF0000"/>
                          </a:solidFill>
                          <a:effectLst/>
                          <a:latin typeface="Comic Sans MS" pitchFamily="66" charset="0"/>
                        </a:rPr>
                        <a:t>29   </a:t>
                      </a:r>
                      <a:r>
                        <a:rPr lang="en-US" sz="1400" b="1" dirty="0" smtClean="0">
                          <a:solidFill>
                            <a:schemeClr val="tx2"/>
                          </a:solidFill>
                          <a:effectLst>
                            <a:glow rad="127000">
                              <a:srgbClr val="FFFF00"/>
                            </a:glow>
                          </a:effectLst>
                          <a:latin typeface="Comic Sans MS" pitchFamily="66" charset="0"/>
                        </a:rPr>
                        <a:t>#71</a:t>
                      </a:r>
                      <a:endParaRPr lang="en-US" sz="1400" b="1" dirty="0" smtClean="0">
                        <a:solidFill>
                          <a:schemeClr val="tx2"/>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30   </a:t>
                      </a:r>
                      <a:r>
                        <a:rPr lang="en-US" sz="1400" b="1" dirty="0" smtClean="0">
                          <a:solidFill>
                            <a:schemeClr val="tx2"/>
                          </a:solidFill>
                          <a:effectLst>
                            <a:glow rad="127000">
                              <a:srgbClr val="FFFF00"/>
                            </a:glow>
                          </a:effectLst>
                          <a:latin typeface="Comic Sans MS" pitchFamily="66" charset="0"/>
                        </a:rPr>
                        <a:t>#72</a:t>
                      </a:r>
                      <a:br>
                        <a:rPr lang="en-US" sz="1400" b="1" dirty="0" smtClean="0">
                          <a:solidFill>
                            <a:schemeClr val="tx2"/>
                          </a:solidFill>
                          <a:effectLst>
                            <a:glow rad="127000">
                              <a:srgbClr val="FFFF00"/>
                            </a:glow>
                          </a:effectLst>
                          <a:latin typeface="Comic Sans MS" pitchFamily="66" charset="0"/>
                        </a:rPr>
                      </a:br>
                      <a:r>
                        <a:rPr lang="en-US" sz="1400" b="1" dirty="0" smtClean="0">
                          <a:solidFill>
                            <a:srgbClr val="FF0000"/>
                          </a:solidFill>
                          <a:effectLst/>
                          <a:latin typeface="Comic Sans MS" pitchFamily="66" charset="0"/>
                        </a:rPr>
                        <a:t>(~</a:t>
                      </a:r>
                      <a:r>
                        <a:rPr lang="en-US" sz="1400" b="1" baseline="0" dirty="0" smtClean="0">
                          <a:solidFill>
                            <a:srgbClr val="FF0000"/>
                          </a:solidFill>
                          <a:effectLst/>
                          <a:latin typeface="Comic Sans MS" pitchFamily="66" charset="0"/>
                        </a:rPr>
                        <a:t>June 18)</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sz="1600" b="1" dirty="0" smtClean="0">
                          <a:ln>
                            <a:solidFill>
                              <a:srgbClr val="FFFFCC"/>
                            </a:solidFill>
                          </a:ln>
                          <a:solidFill>
                            <a:srgbClr val="FFFFCC"/>
                          </a:solidFill>
                          <a:effectLst/>
                          <a:latin typeface="Comic Sans MS" pitchFamily="66" charset="0"/>
                        </a:rPr>
                        <a:t>1</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#73</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2</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#74</a:t>
                      </a:r>
                      <a:r>
                        <a:rPr lang="en-US" sz="1600" b="1" dirty="0" smtClean="0">
                          <a:solidFill>
                            <a:schemeClr val="tx1"/>
                          </a:solidFill>
                          <a:latin typeface="Comic Sans MS" pitchFamily="66" charset="0"/>
                        </a:rPr>
                        <a:t> </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3</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#75</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4</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#76</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5</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#77</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6</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#78</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7</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#79</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18</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#80</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9</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#81</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10</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#82</a:t>
                      </a:r>
                      <a:endParaRPr lang="en-US" sz="1600" b="1" dirty="0">
                        <a:solidFill>
                          <a:srgbClr val="C00000"/>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11</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#83</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12</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#84</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13</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#85</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14</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#86</a:t>
                      </a:r>
                      <a:endParaRPr lang="en-US" sz="16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15</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#87</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16</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#88</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17</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#89</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18</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#90</a:t>
                      </a:r>
                      <a:endParaRPr lang="en-US" sz="1600" b="1" u="none"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n>
                            <a:solidFill>
                              <a:srgbClr val="FFFFCC"/>
                            </a:solidFill>
                          </a:ln>
                          <a:solidFill>
                            <a:srgbClr val="FFFFCC"/>
                          </a:solidFill>
                          <a:effectLst/>
                          <a:latin typeface="Comic Sans MS" pitchFamily="66" charset="0"/>
                        </a:rPr>
                        <a:t>19</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#91</a:t>
                      </a:r>
                      <a:endParaRPr lang="en-US" sz="16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20</a:t>
                      </a:r>
                      <a:endParaRPr lang="en-US" sz="1600" b="1" dirty="0">
                        <a:solidFill>
                          <a:schemeClr val="tx1"/>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21</a:t>
                      </a:r>
                      <a:endParaRPr lang="en-US" sz="1400" b="0"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22</a:t>
                      </a:r>
                      <a:endParaRPr lang="en-US" sz="1100" b="0"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23</a:t>
                      </a:r>
                      <a:endParaRPr lang="en-US" sz="11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24</a:t>
                      </a:r>
                      <a:endParaRPr lang="en-US" sz="1400" b="1" dirty="0" smtClean="0">
                        <a:solidFill>
                          <a:schemeClr val="accent2">
                            <a:lumMod val="50000"/>
                          </a:schemeClr>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25</a:t>
                      </a:r>
                      <a:endParaRPr lang="en-US" sz="1400" b="1" dirty="0">
                        <a:solidFill>
                          <a:schemeClr val="tx1"/>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26</a:t>
                      </a:r>
                      <a:endParaRPr lang="en-US" sz="1100" b="1" dirty="0" smtClean="0">
                        <a:solidFill>
                          <a:srgbClr val="5D2D2D"/>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1108025">
                <a:tc>
                  <a:txBody>
                    <a:bodyPr/>
                    <a:lstStyle/>
                    <a:p>
                      <a:pPr algn="l"/>
                      <a:r>
                        <a:rPr lang="en-US" b="1" dirty="0" smtClean="0">
                          <a:solidFill>
                            <a:schemeClr val="tx1"/>
                          </a:solidFill>
                          <a:latin typeface="Comic Sans MS" pitchFamily="66" charset="0"/>
                        </a:rPr>
                        <a:t>27  </a:t>
                      </a:r>
                      <a:r>
                        <a:rPr lang="en-US" sz="1800" b="1" dirty="0" smtClean="0">
                          <a:solidFill>
                            <a:srgbClr val="FF0000"/>
                          </a:solidFill>
                          <a:effectLst>
                            <a:glow rad="127000">
                              <a:srgbClr val="FFFF00"/>
                            </a:glow>
                          </a:effectLst>
                          <a:latin typeface="Comic Sans MS" pitchFamily="66" charset="0"/>
                        </a:rPr>
                        <a:t>#99</a:t>
                      </a:r>
                      <a:r>
                        <a:rPr lang="en-US" b="1" dirty="0" smtClean="0">
                          <a:solidFill>
                            <a:schemeClr val="tx1"/>
                          </a:solidFill>
                          <a:latin typeface="Comic Sans MS" pitchFamily="66" charset="0"/>
                        </a:rPr>
                        <a:t>  </a:t>
                      </a:r>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2650" b="1" dirty="0" smtClean="0">
                          <a:solidFill>
                            <a:schemeClr val="tx1"/>
                          </a:solidFill>
                          <a:latin typeface="Comic Sans MS" pitchFamily="66" charset="0"/>
                        </a:rPr>
                        <a:t/>
                      </a:r>
                      <a:br>
                        <a:rPr lang="en-US" sz="2650" b="1" dirty="0" smtClean="0">
                          <a:solidFill>
                            <a:schemeClr val="tx1"/>
                          </a:solidFill>
                          <a:latin typeface="Comic Sans MS" pitchFamily="66" charset="0"/>
                        </a:rPr>
                      </a:br>
                      <a:r>
                        <a:rPr lang="en-US" sz="2400" b="1" dirty="0" smtClean="0">
                          <a:solidFill>
                            <a:schemeClr val="tx1"/>
                          </a:solidFill>
                          <a:latin typeface="Comic Sans MS" pitchFamily="66" charset="0"/>
                        </a:rPr>
                        <a:t>  </a:t>
                      </a:r>
                      <a:r>
                        <a:rPr lang="en-US" sz="2400" b="1" baseline="0" dirty="0" smtClean="0">
                          <a:solidFill>
                            <a:schemeClr val="tx1"/>
                          </a:solidFill>
                          <a:latin typeface="Comic Sans MS" pitchFamily="66" charset="0"/>
                        </a:rPr>
                        <a:t> </a:t>
                      </a:r>
                      <a:r>
                        <a:rPr lang="en-US" sz="1400" b="1" dirty="0" smtClean="0">
                          <a:ln>
                            <a:solidFill>
                              <a:srgbClr val="FFFFCC"/>
                            </a:solidFill>
                          </a:ln>
                          <a:solidFill>
                            <a:srgbClr val="FFFFCC"/>
                          </a:solidFill>
                          <a:effectLst>
                            <a:glow rad="127000">
                              <a:srgbClr val="002060"/>
                            </a:glow>
                          </a:effectLst>
                          <a:latin typeface="Comic Sans MS" pitchFamily="66" charset="0"/>
                        </a:rPr>
                        <a:t>(~</a:t>
                      </a:r>
                      <a:r>
                        <a:rPr lang="en-US" sz="1400" b="1" baseline="0" dirty="0" smtClean="0">
                          <a:ln>
                            <a:solidFill>
                              <a:srgbClr val="FFFFCC"/>
                            </a:solidFill>
                          </a:ln>
                          <a:solidFill>
                            <a:srgbClr val="FFFFCC"/>
                          </a:solidFill>
                          <a:effectLst>
                            <a:glow rad="127000">
                              <a:srgbClr val="002060"/>
                            </a:glow>
                          </a:effectLst>
                          <a:latin typeface="Comic Sans MS" pitchFamily="66" charset="0"/>
                        </a:rPr>
                        <a:t>July 15)</a:t>
                      </a:r>
                      <a:r>
                        <a:rPr lang="en-US" sz="1400" b="1" dirty="0" smtClean="0">
                          <a:ln>
                            <a:solidFill>
                              <a:srgbClr val="FFFFCC"/>
                            </a:solidFill>
                          </a:ln>
                          <a:solidFill>
                            <a:srgbClr val="FFFFCC"/>
                          </a:solidFill>
                          <a:effectLst>
                            <a:glow rad="127000">
                              <a:srgbClr val="002060"/>
                            </a:glow>
                          </a:effectLst>
                          <a:latin typeface="Comic Sans MS" pitchFamily="66" charset="0"/>
                        </a:rPr>
                        <a:t> </a:t>
                      </a:r>
                      <a:endParaRPr lang="en-US" sz="1600" b="1" dirty="0">
                        <a:ln>
                          <a:solidFill>
                            <a:srgbClr val="FFFFCC"/>
                          </a:solidFill>
                        </a:ln>
                        <a:solidFill>
                          <a:srgbClr val="FFFFCC"/>
                        </a:solidFill>
                        <a:effectLst>
                          <a:glow rad="127000">
                            <a:srgbClr val="002060"/>
                          </a:glow>
                        </a:effectLst>
                        <a:latin typeface="Comic Sans MS" pitchFamily="66" charset="0"/>
                      </a:endParaRPr>
                    </a:p>
                  </a:txBody>
                  <a:tcPr>
                    <a:blipFill>
                      <a:blip r:embed="rId2"/>
                      <a:stretch>
                        <a:fillRect/>
                      </a:stretch>
                    </a:blipFill>
                  </a:tcPr>
                </a:tc>
                <a:tc>
                  <a:txBody>
                    <a:bodyPr/>
                    <a:lstStyle/>
                    <a:p>
                      <a:pPr algn="l"/>
                      <a:r>
                        <a:rPr lang="en-US" b="1" dirty="0" smtClean="0">
                          <a:solidFill>
                            <a:schemeClr val="tx1"/>
                          </a:solidFill>
                          <a:latin typeface="Comic Sans MS" pitchFamily="66" charset="0"/>
                        </a:rPr>
                        <a:t>28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29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30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endParaRPr lang="en-US" b="1" dirty="0">
                        <a:solidFill>
                          <a:srgbClr val="FF0000"/>
                        </a:solidFill>
                        <a:latin typeface="Comic Sans MS" pitchFamily="66" charset="0"/>
                      </a:endParaRPr>
                    </a:p>
                  </a:txBody>
                  <a:tcPr>
                    <a:solidFill>
                      <a:schemeClr val="bg1"/>
                    </a:solidFill>
                  </a:tcPr>
                </a:tc>
                <a:tc>
                  <a:txBody>
                    <a:bodyPr/>
                    <a:lstStyle/>
                    <a:p>
                      <a:pPr algn="l"/>
                      <a:endParaRPr lang="en-US" b="1" dirty="0">
                        <a:solidFill>
                          <a:srgbClr val="FF0000"/>
                        </a:solidFill>
                        <a:latin typeface="Comic Sans MS" pitchFamily="66" charset="0"/>
                      </a:endParaRPr>
                    </a:p>
                  </a:txBody>
                  <a:tcPr>
                    <a:solidFill>
                      <a:schemeClr val="bg1"/>
                    </a:solidFill>
                  </a:tcPr>
                </a:tc>
              </a:tr>
            </a:tbl>
          </a:graphicData>
        </a:graphic>
      </p:graphicFrame>
      <p:sp>
        <p:nvSpPr>
          <p:cNvPr id="2" name="Slide Number Placeholder 1"/>
          <p:cNvSpPr>
            <a:spLocks noGrp="1"/>
          </p:cNvSpPr>
          <p:nvPr>
            <p:ph type="sldNum" sz="quarter" idx="12"/>
          </p:nvPr>
        </p:nvSpPr>
        <p:spPr>
          <a:xfrm>
            <a:off x="9262764" y="6520259"/>
            <a:ext cx="2844059" cy="365125"/>
          </a:xfrm>
        </p:spPr>
        <p:txBody>
          <a:bodyPr/>
          <a:lstStyle/>
          <a:p>
            <a:fld id="{81FEFA0A-2F20-4B60-98C6-5FFDA469AA1C}" type="slidenum">
              <a:rPr lang="en-US" b="1" smtClean="0">
                <a:solidFill>
                  <a:srgbClr val="5D2D2D"/>
                </a:solidFill>
              </a:rPr>
              <a:pPr/>
              <a:t>60</a:t>
            </a:fld>
            <a:endParaRPr lang="en-US" b="1" dirty="0">
              <a:solidFill>
                <a:srgbClr val="5D2D2D"/>
              </a:solidFill>
            </a:endParaRPr>
          </a:p>
        </p:txBody>
      </p:sp>
      <p:sp>
        <p:nvSpPr>
          <p:cNvPr id="5" name="Rectangle 4"/>
          <p:cNvSpPr/>
          <p:nvPr/>
        </p:nvSpPr>
        <p:spPr>
          <a:xfrm>
            <a:off x="837828" y="473306"/>
            <a:ext cx="10559792"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4</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4000" b="1" spc="150" dirty="0" smtClean="0">
                <a:ln w="11430"/>
                <a:solidFill>
                  <a:srgbClr val="FF9933"/>
                </a:solidFill>
                <a:effectLst>
                  <a:outerShdw blurRad="25400" algn="tl" rotWithShape="0">
                    <a:srgbClr val="000000">
                      <a:alpha val="43000"/>
                    </a:srgbClr>
                  </a:outerShdw>
                </a:effectLst>
                <a:latin typeface="Comic Sans MS" pitchFamily="66" charset="0"/>
              </a:rPr>
              <a:t>Events</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(~June 19</a:t>
            </a:r>
            <a:r>
              <a:rPr lang="en-US" sz="24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to July 18</a:t>
            </a:r>
            <a:r>
              <a:rPr lang="en-US" sz="24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a:t>
            </a:r>
            <a:endParaRPr lang="en-US" sz="24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2" name="Oval 11"/>
          <p:cNvSpPr/>
          <p:nvPr/>
        </p:nvSpPr>
        <p:spPr>
          <a:xfrm>
            <a:off x="10485017" y="2050529"/>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18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4" name="Oval 13"/>
          <p:cNvSpPr/>
          <p:nvPr/>
        </p:nvSpPr>
        <p:spPr>
          <a:xfrm>
            <a:off x="10498512" y="2911750"/>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25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1" name="Oval 20"/>
          <p:cNvSpPr/>
          <p:nvPr/>
        </p:nvSpPr>
        <p:spPr>
          <a:xfrm>
            <a:off x="10498512" y="3748654"/>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32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7" name="TextBox 16"/>
          <p:cNvSpPr txBox="1"/>
          <p:nvPr/>
        </p:nvSpPr>
        <p:spPr>
          <a:xfrm>
            <a:off x="2299648" y="2877606"/>
            <a:ext cx="7880392" cy="590931"/>
          </a:xfrm>
          <a:prstGeom prst="rect">
            <a:avLst/>
          </a:prstGeom>
          <a:noFill/>
        </p:spPr>
        <p:txBody>
          <a:bodyPr wrap="square" rtlCol="0">
            <a:spAutoFit/>
          </a:bodyPr>
          <a:lstStyle/>
          <a:p>
            <a:pPr algn="ctr">
              <a:lnSpc>
                <a:spcPct val="90000"/>
              </a:lnSpc>
            </a:pPr>
            <a:r>
              <a:rPr lang="en-US" b="1" dirty="0" smtClean="0">
                <a:solidFill>
                  <a:schemeClr val="bg1"/>
                </a:solidFill>
                <a:effectLst>
                  <a:glow rad="127000">
                    <a:srgbClr val="002060"/>
                  </a:glow>
                </a:effectLst>
                <a:latin typeface="Comic Sans MS" pitchFamily="66" charset="0"/>
              </a:rPr>
              <a:t>Mosheh will be staying UP in the consuming fire of Mt Sinai </a:t>
            </a:r>
            <a:br>
              <a:rPr lang="en-US" b="1" dirty="0" smtClean="0">
                <a:solidFill>
                  <a:schemeClr val="bg1"/>
                </a:solidFill>
                <a:effectLst>
                  <a:glow rad="127000">
                    <a:srgbClr val="002060"/>
                  </a:glow>
                </a:effectLst>
                <a:latin typeface="Comic Sans MS" pitchFamily="66" charset="0"/>
              </a:rPr>
            </a:br>
            <a:r>
              <a:rPr lang="en-US" b="1" dirty="0" smtClean="0">
                <a:solidFill>
                  <a:schemeClr val="bg1"/>
                </a:solidFill>
                <a:effectLst>
                  <a:glow rad="127000">
                    <a:srgbClr val="002060"/>
                  </a:glow>
                </a:effectLst>
                <a:latin typeface="Comic Sans MS" pitchFamily="66" charset="0"/>
              </a:rPr>
              <a:t>for the first 27 days of the 4</a:t>
            </a:r>
            <a:r>
              <a:rPr lang="en-US" b="1" baseline="30000" dirty="0" smtClean="0">
                <a:solidFill>
                  <a:schemeClr val="bg1"/>
                </a:solidFill>
                <a:effectLst>
                  <a:glow rad="127000">
                    <a:srgbClr val="002060"/>
                  </a:glow>
                </a:effectLst>
                <a:latin typeface="Comic Sans MS" pitchFamily="66" charset="0"/>
              </a:rPr>
              <a:t>th</a:t>
            </a:r>
            <a:r>
              <a:rPr lang="en-US" b="1" dirty="0" smtClean="0">
                <a:solidFill>
                  <a:schemeClr val="bg1"/>
                </a:solidFill>
                <a:effectLst>
                  <a:glow rad="127000">
                    <a:srgbClr val="002060"/>
                  </a:glow>
                </a:effectLst>
                <a:latin typeface="Comic Sans MS" pitchFamily="66" charset="0"/>
              </a:rPr>
              <a:t> month.  </a:t>
            </a:r>
            <a:r>
              <a:rPr lang="en-US" sz="1400" b="1" dirty="0" smtClean="0">
                <a:ln>
                  <a:solidFill>
                    <a:srgbClr val="5D2D2D"/>
                  </a:solidFill>
                </a:ln>
                <a:solidFill>
                  <a:srgbClr val="5D2D2D"/>
                </a:solidFill>
                <a:effectLst>
                  <a:glow rad="127000">
                    <a:srgbClr val="FFFFCC"/>
                  </a:glow>
                </a:effectLst>
                <a:latin typeface="Comic Sans MS" pitchFamily="66" charset="0"/>
              </a:rPr>
              <a:t>[See </a:t>
            </a: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24:17.]</a:t>
            </a:r>
            <a:endParaRPr lang="en-US" sz="1400" dirty="0"/>
          </a:p>
        </p:txBody>
      </p:sp>
      <p:pic>
        <p:nvPicPr>
          <p:cNvPr id="2050" name="Picture 2" descr="C:\Users\Rae\Desktop\aaron &amp; cal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788" y="2919334"/>
            <a:ext cx="1800200" cy="13033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125859" y="3807448"/>
            <a:ext cx="9359157" cy="341632"/>
          </a:xfrm>
          <a:prstGeom prst="rect">
            <a:avLst/>
          </a:prstGeom>
          <a:noFill/>
        </p:spPr>
        <p:txBody>
          <a:bodyPr wrap="square" rtlCol="0">
            <a:spAutoFit/>
          </a:bodyPr>
          <a:lstStyle/>
          <a:p>
            <a:pPr algn="ctr">
              <a:lnSpc>
                <a:spcPct val="90000"/>
              </a:lnSpc>
            </a:pPr>
            <a:r>
              <a:rPr lang="en-US" b="1" dirty="0" smtClean="0">
                <a:solidFill>
                  <a:srgbClr val="FF9933"/>
                </a:solidFill>
                <a:effectLst>
                  <a:glow rad="127000">
                    <a:srgbClr val="002060"/>
                  </a:glow>
                </a:effectLst>
                <a:latin typeface="Comic Sans MS" pitchFamily="66" charset="0"/>
              </a:rPr>
              <a:t>In the meantime, Aharon is fashioning a golden calf for worship.  </a:t>
            </a:r>
            <a:r>
              <a:rPr lang="en-US" sz="1400" b="1" dirty="0" smtClean="0">
                <a:ln>
                  <a:solidFill>
                    <a:srgbClr val="5D2D2D"/>
                  </a:solidFill>
                </a:ln>
                <a:solidFill>
                  <a:srgbClr val="5D2D2D"/>
                </a:solidFill>
                <a:effectLst>
                  <a:glow rad="127000">
                    <a:srgbClr val="FFFFCC"/>
                  </a:glow>
                </a:effectLst>
                <a:latin typeface="Comic Sans MS" pitchFamily="66" charset="0"/>
              </a:rPr>
              <a:t>[See </a:t>
            </a:r>
            <a:r>
              <a:rPr lang="en-US" sz="1400" b="1" dirty="0" err="1" smtClean="0">
                <a:ln>
                  <a:solidFill>
                    <a:srgbClr val="5D2D2D"/>
                  </a:solidFill>
                </a:ln>
                <a:solidFill>
                  <a:srgbClr val="5D2D2D"/>
                </a:solidFill>
                <a:effectLst>
                  <a:glow rad="127000">
                    <a:srgbClr val="FFFFCC"/>
                  </a:glow>
                </a:effectLst>
                <a:latin typeface="Comic Sans MS" pitchFamily="66" charset="0"/>
              </a:rPr>
              <a:t>Exo</a:t>
            </a:r>
            <a:r>
              <a:rPr lang="en-US" sz="1400" b="1" dirty="0" smtClean="0">
                <a:ln>
                  <a:solidFill>
                    <a:srgbClr val="5D2D2D"/>
                  </a:solidFill>
                </a:ln>
                <a:solidFill>
                  <a:srgbClr val="5D2D2D"/>
                </a:solidFill>
                <a:effectLst>
                  <a:glow rad="127000">
                    <a:srgbClr val="FFFFCC"/>
                  </a:glow>
                </a:effectLst>
                <a:latin typeface="Comic Sans MS" pitchFamily="66" charset="0"/>
              </a:rPr>
              <a:t> 32:1-6.]</a:t>
            </a:r>
            <a:endParaRPr lang="en-US" sz="1400" dirty="0"/>
          </a:p>
        </p:txBody>
      </p:sp>
      <p:sp>
        <p:nvSpPr>
          <p:cNvPr id="23" name="TextBox 22"/>
          <p:cNvSpPr txBox="1"/>
          <p:nvPr/>
        </p:nvSpPr>
        <p:spPr>
          <a:xfrm>
            <a:off x="2585070" y="5195292"/>
            <a:ext cx="7776864" cy="1231106"/>
          </a:xfrm>
          <a:prstGeom prst="rect">
            <a:avLst/>
          </a:prstGeom>
          <a:solidFill>
            <a:schemeClr val="bg1"/>
          </a:solidFill>
        </p:spPr>
        <p:txBody>
          <a:bodyPr wrap="square" rtlCol="0">
            <a:spAutoFit/>
          </a:bodyPr>
          <a:lstStyle/>
          <a:p>
            <a:pPr algn="ctr"/>
            <a:r>
              <a:rPr lang="en-US" b="1" dirty="0" smtClean="0">
                <a:solidFill>
                  <a:schemeClr val="bg1"/>
                </a:solidFill>
                <a:effectLst>
                  <a:glow rad="127000">
                    <a:srgbClr val="002060"/>
                  </a:glow>
                </a:effectLst>
                <a:latin typeface="Comic Sans MS" pitchFamily="66" charset="0"/>
              </a:rPr>
              <a:t>27</a:t>
            </a:r>
            <a:r>
              <a:rPr lang="en-US" b="1" baseline="30000" dirty="0" smtClean="0">
                <a:solidFill>
                  <a:schemeClr val="bg1"/>
                </a:solidFill>
                <a:effectLst>
                  <a:glow rad="127000">
                    <a:srgbClr val="002060"/>
                  </a:glow>
                </a:effectLst>
                <a:latin typeface="Comic Sans MS" pitchFamily="66" charset="0"/>
              </a:rPr>
              <a:t>th</a:t>
            </a:r>
            <a:r>
              <a:rPr lang="en-US" b="1" dirty="0" smtClean="0">
                <a:solidFill>
                  <a:schemeClr val="bg1"/>
                </a:solidFill>
                <a:effectLst>
                  <a:glow rad="127000">
                    <a:srgbClr val="002060"/>
                  </a:glow>
                </a:effectLst>
                <a:latin typeface="Comic Sans MS" pitchFamily="66" charset="0"/>
              </a:rPr>
              <a:t> day </a:t>
            </a:r>
            <a:r>
              <a:rPr lang="en-US" sz="1600" b="1" dirty="0" smtClean="0">
                <a:solidFill>
                  <a:schemeClr val="bg1"/>
                </a:solidFill>
                <a:effectLst>
                  <a:glow rad="127000">
                    <a:srgbClr val="002060"/>
                  </a:glow>
                </a:effectLst>
                <a:latin typeface="Comic Sans MS" pitchFamily="66" charset="0"/>
              </a:rPr>
              <a:t>[4</a:t>
            </a:r>
            <a:r>
              <a:rPr lang="en-US" sz="1600" b="1" baseline="30000" dirty="0" smtClean="0">
                <a:solidFill>
                  <a:schemeClr val="bg1"/>
                </a:solidFill>
                <a:effectLst>
                  <a:glow rad="127000">
                    <a:srgbClr val="002060"/>
                  </a:glow>
                </a:effectLst>
                <a:latin typeface="Comic Sans MS" pitchFamily="66" charset="0"/>
              </a:rPr>
              <a:t>th</a:t>
            </a:r>
            <a:r>
              <a:rPr lang="en-US" sz="1600" b="1" dirty="0" smtClean="0">
                <a:solidFill>
                  <a:schemeClr val="bg1"/>
                </a:solidFill>
                <a:effectLst>
                  <a:glow rad="127000">
                    <a:srgbClr val="002060"/>
                  </a:glow>
                </a:effectLst>
                <a:latin typeface="Comic Sans MS" pitchFamily="66" charset="0"/>
              </a:rPr>
              <a:t> month]: </a:t>
            </a:r>
            <a:r>
              <a:rPr lang="en-US" b="1" dirty="0" smtClean="0">
                <a:solidFill>
                  <a:schemeClr val="bg1"/>
                </a:solidFill>
                <a:effectLst>
                  <a:glow rad="127000">
                    <a:srgbClr val="002060"/>
                  </a:glow>
                </a:effectLst>
                <a:latin typeface="Comic Sans MS" pitchFamily="66" charset="0"/>
              </a:rPr>
              <a:t>Mosheh completes the 40</a:t>
            </a:r>
            <a:r>
              <a:rPr lang="en-US" b="1" baseline="30000" dirty="0" smtClean="0">
                <a:solidFill>
                  <a:schemeClr val="bg1"/>
                </a:solidFill>
                <a:effectLst>
                  <a:glow rad="127000">
                    <a:srgbClr val="002060"/>
                  </a:glow>
                </a:effectLst>
                <a:latin typeface="Comic Sans MS" pitchFamily="66" charset="0"/>
              </a:rPr>
              <a:t>th</a:t>
            </a:r>
            <a:r>
              <a:rPr lang="en-US" b="1" dirty="0" smtClean="0">
                <a:solidFill>
                  <a:schemeClr val="bg1"/>
                </a:solidFill>
                <a:effectLst>
                  <a:glow rad="127000">
                    <a:srgbClr val="002060"/>
                  </a:glow>
                </a:effectLst>
                <a:latin typeface="Comic Sans MS" pitchFamily="66" charset="0"/>
              </a:rPr>
              <a:t> day </a:t>
            </a:r>
            <a:r>
              <a:rPr lang="en-US" sz="1400" b="1" dirty="0" smtClean="0">
                <a:ln>
                  <a:solidFill>
                    <a:srgbClr val="5D2D2D"/>
                  </a:solidFill>
                </a:ln>
                <a:solidFill>
                  <a:srgbClr val="5D2D2D"/>
                </a:solidFill>
                <a:effectLst>
                  <a:glow rad="127000">
                    <a:srgbClr val="FFFFCC"/>
                  </a:glow>
                </a:effectLst>
                <a:latin typeface="Comic Sans MS" pitchFamily="66" charset="0"/>
              </a:rPr>
              <a:t>[Exo 24:18].</a:t>
            </a:r>
            <a:br>
              <a:rPr lang="en-US" sz="1400" b="1" dirty="0" smtClean="0">
                <a:ln>
                  <a:solidFill>
                    <a:srgbClr val="5D2D2D"/>
                  </a:solidFill>
                </a:ln>
                <a:solidFill>
                  <a:srgbClr val="5D2D2D"/>
                </a:solidFill>
                <a:effectLst>
                  <a:glow rad="127000">
                    <a:srgbClr val="FFFFCC"/>
                  </a:glow>
                </a:effectLst>
                <a:latin typeface="Comic Sans MS" pitchFamily="66" charset="0"/>
              </a:rPr>
            </a:br>
            <a:r>
              <a:rPr lang="en-US" b="1" dirty="0" smtClean="0">
                <a:solidFill>
                  <a:schemeClr val="bg1"/>
                </a:solidFill>
                <a:effectLst>
                  <a:glow rad="127000">
                    <a:srgbClr val="002060"/>
                  </a:glow>
                </a:effectLst>
                <a:latin typeface="Comic Sans MS" pitchFamily="66" charset="0"/>
              </a:rPr>
              <a:t>Mosheh </a:t>
            </a:r>
            <a:r>
              <a:rPr lang="en-US" sz="1600" b="1" dirty="0" smtClean="0">
                <a:solidFill>
                  <a:schemeClr val="tx1">
                    <a:lumMod val="50000"/>
                    <a:lumOff val="50000"/>
                  </a:schemeClr>
                </a:solidFill>
                <a:effectLst>
                  <a:glow rad="127000">
                    <a:srgbClr val="002060"/>
                  </a:glow>
                </a:effectLst>
                <a:latin typeface="Comic Sans MS" pitchFamily="66" charset="0"/>
              </a:rPr>
              <a:t>[with the tablets] </a:t>
            </a:r>
            <a:r>
              <a:rPr lang="en-US" b="1" dirty="0" smtClean="0">
                <a:solidFill>
                  <a:schemeClr val="bg1"/>
                </a:solidFill>
                <a:effectLst>
                  <a:glow rad="127000">
                    <a:srgbClr val="002060"/>
                  </a:glow>
                </a:effectLst>
                <a:latin typeface="Comic Sans MS" pitchFamily="66" charset="0"/>
              </a:rPr>
              <a:t>meets Joshua to return to camp – </a:t>
            </a:r>
            <a:br>
              <a:rPr lang="en-US" b="1" dirty="0" smtClean="0">
                <a:solidFill>
                  <a:schemeClr val="bg1"/>
                </a:solidFill>
                <a:effectLst>
                  <a:glow rad="127000">
                    <a:srgbClr val="002060"/>
                  </a:glow>
                </a:effectLst>
                <a:latin typeface="Comic Sans MS" pitchFamily="66" charset="0"/>
              </a:rPr>
            </a:br>
            <a:r>
              <a:rPr lang="en-US" b="1" dirty="0" smtClean="0">
                <a:solidFill>
                  <a:schemeClr val="bg1"/>
                </a:solidFill>
                <a:effectLst>
                  <a:glow rad="127000">
                    <a:srgbClr val="002060"/>
                  </a:glow>
                </a:effectLst>
                <a:latin typeface="Comic Sans MS" pitchFamily="66" charset="0"/>
              </a:rPr>
              <a:t>only to find </a:t>
            </a:r>
            <a:r>
              <a:rPr lang="en-US" sz="1700" b="1" dirty="0" smtClean="0">
                <a:solidFill>
                  <a:srgbClr val="FF9933"/>
                </a:solidFill>
                <a:effectLst>
                  <a:glow rad="127000">
                    <a:srgbClr val="002060"/>
                  </a:glow>
                </a:effectLst>
                <a:latin typeface="Comic Sans MS" pitchFamily="66" charset="0"/>
              </a:rPr>
              <a:t>[</a:t>
            </a:r>
            <a:r>
              <a:rPr lang="en-US" sz="1700" b="1" dirty="0">
                <a:solidFill>
                  <a:srgbClr val="FF9933"/>
                </a:solidFill>
                <a:effectLst>
                  <a:glow rad="127000">
                    <a:srgbClr val="002060"/>
                  </a:glow>
                </a:effectLst>
                <a:latin typeface="Comic Sans MS" pitchFamily="66" charset="0"/>
              </a:rPr>
              <a:t>on the </a:t>
            </a:r>
            <a:r>
              <a:rPr lang="en-US" sz="1700" b="1" dirty="0">
                <a:solidFill>
                  <a:srgbClr val="FF0000"/>
                </a:solidFill>
                <a:effectLst>
                  <a:glow rad="127000">
                    <a:srgbClr val="FFFF00"/>
                  </a:glow>
                </a:effectLst>
                <a:latin typeface="Comic Sans MS" pitchFamily="66" charset="0"/>
              </a:rPr>
              <a:t>99</a:t>
            </a:r>
            <a:r>
              <a:rPr lang="en-US" sz="1700" b="1" baseline="30000" dirty="0">
                <a:solidFill>
                  <a:srgbClr val="FF0000"/>
                </a:solidFill>
                <a:effectLst>
                  <a:glow rad="127000">
                    <a:srgbClr val="FFFF00"/>
                  </a:glow>
                </a:effectLst>
                <a:latin typeface="Comic Sans MS" pitchFamily="66" charset="0"/>
              </a:rPr>
              <a:t>th</a:t>
            </a:r>
            <a:r>
              <a:rPr lang="en-US" sz="1700" b="1" dirty="0">
                <a:solidFill>
                  <a:srgbClr val="FF0000"/>
                </a:solidFill>
                <a:effectLst>
                  <a:glow rad="127000">
                    <a:srgbClr val="FFFF00"/>
                  </a:glow>
                </a:effectLst>
                <a:latin typeface="Comic Sans MS" pitchFamily="66" charset="0"/>
              </a:rPr>
              <a:t> day of the counterfeit Pentecost count</a:t>
            </a:r>
            <a:r>
              <a:rPr lang="en-US" sz="1700" b="1" dirty="0">
                <a:solidFill>
                  <a:srgbClr val="FF9933"/>
                </a:solidFill>
                <a:effectLst>
                  <a:glow rad="127000">
                    <a:srgbClr val="002060"/>
                  </a:glow>
                </a:effectLst>
                <a:latin typeface="Comic Sans MS" pitchFamily="66" charset="0"/>
              </a:rPr>
              <a:t>]</a:t>
            </a:r>
            <a:r>
              <a:rPr lang="en-US" sz="1700" b="1" dirty="0">
                <a:solidFill>
                  <a:schemeClr val="bg1"/>
                </a:solidFill>
                <a:effectLst>
                  <a:glow rad="127000">
                    <a:srgbClr val="002060"/>
                  </a:glow>
                </a:effectLst>
                <a:latin typeface="Comic Sans MS" pitchFamily="66" charset="0"/>
              </a:rPr>
              <a:t> </a:t>
            </a:r>
            <a:br>
              <a:rPr lang="en-US" sz="1700" b="1" dirty="0">
                <a:solidFill>
                  <a:schemeClr val="bg1"/>
                </a:solidFill>
                <a:effectLst>
                  <a:glow rad="127000">
                    <a:srgbClr val="002060"/>
                  </a:glow>
                </a:effectLst>
                <a:latin typeface="Comic Sans MS" pitchFamily="66" charset="0"/>
              </a:rPr>
            </a:br>
            <a:r>
              <a:rPr lang="en-US" sz="2000" b="1" dirty="0" smtClean="0">
                <a:solidFill>
                  <a:srgbClr val="FF9933"/>
                </a:solidFill>
                <a:effectLst>
                  <a:glow rad="127000">
                    <a:srgbClr val="002060"/>
                  </a:glow>
                </a:effectLst>
                <a:latin typeface="Comic Sans MS" pitchFamily="66" charset="0"/>
              </a:rPr>
              <a:t>the camp is worshipping a golden calf!</a:t>
            </a:r>
            <a:endParaRPr lang="en-US" sz="2400" dirty="0">
              <a:solidFill>
                <a:srgbClr val="FF9933"/>
              </a:solidFill>
            </a:endParaRPr>
          </a:p>
        </p:txBody>
      </p:sp>
      <p:sp>
        <p:nvSpPr>
          <p:cNvPr id="27" name="Oval 26"/>
          <p:cNvSpPr/>
          <p:nvPr/>
        </p:nvSpPr>
        <p:spPr>
          <a:xfrm>
            <a:off x="528239" y="5501036"/>
            <a:ext cx="936104" cy="651139"/>
          </a:xfrm>
          <a:prstGeom prst="ellipse">
            <a:avLst/>
          </a:prstGeom>
          <a:gradFill flip="none" rotWithShape="1">
            <a:gsLst>
              <a:gs pos="0">
                <a:srgbClr val="FFF200"/>
              </a:gs>
              <a:gs pos="45000">
                <a:srgbClr val="FF7A00"/>
              </a:gs>
              <a:gs pos="70000">
                <a:srgbClr val="FF0300"/>
              </a:gs>
              <a:gs pos="100000">
                <a:srgbClr val="4D0808"/>
              </a:gs>
            </a:gsLst>
            <a:lin ang="2700000" scaled="1"/>
            <a:tileRect/>
          </a:gradFill>
          <a:ln w="57150">
            <a:solidFill>
              <a:srgbClr val="002060"/>
            </a:solidFill>
          </a:ln>
          <a:effectLst>
            <a:glow rad="101600">
              <a:srgbClr val="BA5306">
                <a:alpha val="6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600" b="1" dirty="0" smtClean="0">
                <a:solidFill>
                  <a:srgbClr val="FFFFCC"/>
                </a:solidFill>
                <a:effectLst>
                  <a:glow rad="139700">
                    <a:srgbClr val="002060"/>
                  </a:glow>
                </a:effectLst>
                <a:latin typeface="Comic Sans MS" pitchFamily="66" charset="0"/>
              </a:rPr>
              <a:t>40</a:t>
            </a:r>
            <a:r>
              <a:rPr lang="en-CA" sz="1600" b="1" baseline="30000" dirty="0" smtClean="0">
                <a:solidFill>
                  <a:srgbClr val="FFFFCC"/>
                </a:solidFill>
                <a:effectLst>
                  <a:glow rad="139700">
                    <a:srgbClr val="002060"/>
                  </a:glow>
                </a:effectLst>
                <a:latin typeface="Comic Sans MS" pitchFamily="66" charset="0"/>
              </a:rPr>
              <a:t>th</a:t>
            </a:r>
            <a:r>
              <a:rPr lang="en-CA" sz="1600" b="1" dirty="0" smtClean="0">
                <a:solidFill>
                  <a:srgbClr val="FFFFCC"/>
                </a:solidFill>
                <a:effectLst>
                  <a:glow rad="139700">
                    <a:srgbClr val="002060"/>
                  </a:glow>
                </a:effectLst>
                <a:latin typeface="Comic Sans MS" pitchFamily="66" charset="0"/>
              </a:rPr>
              <a:t>  Day!</a:t>
            </a:r>
            <a:endParaRPr lang="en-CA" sz="2000" b="1" dirty="0">
              <a:solidFill>
                <a:srgbClr val="FFFFCC"/>
              </a:solidFill>
              <a:effectLst>
                <a:glow rad="139700">
                  <a:srgbClr val="002060"/>
                </a:glow>
              </a:effectLst>
              <a:latin typeface="Comic Sans MS" pitchFamily="66" charset="0"/>
            </a:endParaRPr>
          </a:p>
        </p:txBody>
      </p:sp>
      <p:pic>
        <p:nvPicPr>
          <p:cNvPr id="2051" name="Picture 3" descr="C:\Users\Rae\Desktop\golden-calf as trinit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35802" y="5097667"/>
            <a:ext cx="1785735" cy="1339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3778828" y="1761097"/>
            <a:ext cx="7991896" cy="819143"/>
          </a:xfrm>
          <a:prstGeom prst="rect">
            <a:avLst/>
          </a:prstGeom>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4" name="Group 23"/>
          <p:cNvGrpSpPr/>
          <p:nvPr/>
        </p:nvGrpSpPr>
        <p:grpSpPr>
          <a:xfrm>
            <a:off x="1531545" y="4877164"/>
            <a:ext cx="1397635" cy="1474958"/>
            <a:chOff x="113947" y="135536"/>
            <a:chExt cx="1398256" cy="1365078"/>
          </a:xfrm>
        </p:grpSpPr>
        <p:sp>
          <p:nvSpPr>
            <p:cNvPr id="25" name="Explosion 1 24"/>
            <p:cNvSpPr/>
            <p:nvPr/>
          </p:nvSpPr>
          <p:spPr>
            <a:xfrm rot="21014840">
              <a:off x="113947" y="135536"/>
              <a:ext cx="1398256" cy="1365078"/>
            </a:xfrm>
            <a:prstGeom prst="irregularSeal1">
              <a:avLst/>
            </a:prstGeom>
            <a:solidFill>
              <a:srgbClr val="FFFF99"/>
            </a:solidFill>
            <a:ln w="7620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endParaRPr lang="en-US"/>
            </a:p>
          </p:txBody>
        </p:sp>
        <p:sp>
          <p:nvSpPr>
            <p:cNvPr id="26" name="Text Box 24"/>
            <p:cNvSpPr txBox="1"/>
            <p:nvPr/>
          </p:nvSpPr>
          <p:spPr>
            <a:xfrm>
              <a:off x="298489" y="639654"/>
              <a:ext cx="1006475" cy="4402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1400" b="1" i="1" dirty="0" smtClean="0">
                  <a:solidFill>
                    <a:srgbClr val="FF0000"/>
                  </a:solidFill>
                  <a:effectLst>
                    <a:outerShdw blurRad="69850" dist="43180" dir="5400000" sx="0" sy="0">
                      <a:srgbClr val="000000">
                        <a:alpha val="65000"/>
                      </a:srgbClr>
                    </a:outerShdw>
                  </a:effectLst>
                  <a:latin typeface="Comic Sans MS"/>
                  <a:ea typeface="Calibri"/>
                  <a:cs typeface="Calibri"/>
                </a:rPr>
                <a:t>99</a:t>
              </a:r>
              <a:r>
                <a:rPr lang="en-US" sz="1400" b="1" i="1" cap="small" baseline="30000"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th </a:t>
              </a:r>
              <a:r>
                <a:rPr lang="en-US" sz="1400" b="1" i="1" cap="small"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Day</a:t>
              </a:r>
              <a:endParaRPr lang="en-US" sz="1200" dirty="0">
                <a:solidFill>
                  <a:srgbClr val="FF0000"/>
                </a:solidFill>
                <a:effectLst/>
                <a:ea typeface="Calibri"/>
                <a:cs typeface="Times New Roman"/>
              </a:endParaRPr>
            </a:p>
          </p:txBody>
        </p:sp>
      </p:grpSp>
      <p:sp>
        <p:nvSpPr>
          <p:cNvPr id="29" name="Rectangle 28"/>
          <p:cNvSpPr/>
          <p:nvPr/>
        </p:nvSpPr>
        <p:spPr>
          <a:xfrm>
            <a:off x="477416" y="2589776"/>
            <a:ext cx="11280616" cy="819143"/>
          </a:xfrm>
          <a:prstGeom prst="rect">
            <a:avLst/>
          </a:prstGeom>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p:cNvSpPr/>
          <p:nvPr/>
        </p:nvSpPr>
        <p:spPr>
          <a:xfrm>
            <a:off x="472491" y="3390108"/>
            <a:ext cx="11280616" cy="884416"/>
          </a:xfrm>
          <a:prstGeom prst="rect">
            <a:avLst/>
          </a:prstGeom>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50000" t="50000" r="50000" b="50000"/>
            </a:path>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p:cNvSpPr/>
          <p:nvPr/>
        </p:nvSpPr>
        <p:spPr>
          <a:xfrm>
            <a:off x="488652" y="5129171"/>
            <a:ext cx="1728192" cy="1360036"/>
          </a:xfrm>
          <a:prstGeom prst="rect">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Oval 32"/>
          <p:cNvSpPr/>
          <p:nvPr/>
        </p:nvSpPr>
        <p:spPr>
          <a:xfrm>
            <a:off x="3116684" y="2125685"/>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13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3" name="Oval 2"/>
          <p:cNvSpPr/>
          <p:nvPr/>
        </p:nvSpPr>
        <p:spPr>
          <a:xfrm>
            <a:off x="1014852" y="4492572"/>
            <a:ext cx="864096" cy="485234"/>
          </a:xfrm>
          <a:prstGeom prst="ellipse">
            <a:avLst/>
          </a:prstGeom>
          <a:gradFill>
            <a:gsLst>
              <a:gs pos="0">
                <a:srgbClr val="FFFFFF"/>
              </a:gs>
              <a:gs pos="16000">
                <a:srgbClr val="1F1F1F"/>
              </a:gs>
              <a:gs pos="17999">
                <a:srgbClr val="FFFFFF"/>
              </a:gs>
              <a:gs pos="35000">
                <a:srgbClr val="636363"/>
              </a:gs>
              <a:gs pos="46000">
                <a:srgbClr val="CFCFCF"/>
              </a:gs>
              <a:gs pos="62000">
                <a:srgbClr val="CFCFCF"/>
              </a:gs>
              <a:gs pos="75999">
                <a:srgbClr val="1F1F1F"/>
              </a:gs>
              <a:gs pos="77000">
                <a:srgbClr val="FFFFFF"/>
              </a:gs>
              <a:gs pos="100000">
                <a:srgbClr val="7F7F7F"/>
              </a:gs>
            </a:gsLst>
            <a:lin ang="81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FF0000"/>
                </a:solidFill>
                <a:effectLst>
                  <a:glow rad="127000">
                    <a:srgbClr val="FFFF00"/>
                  </a:glow>
                </a:effectLst>
                <a:latin typeface="Comic Sans MS" pitchFamily="66" charset="0"/>
              </a:rPr>
              <a:t>#92</a:t>
            </a:r>
            <a:endParaRPr lang="en-US" sz="1600" b="1" dirty="0">
              <a:solidFill>
                <a:srgbClr val="164B4F"/>
              </a:solidFill>
              <a:effectLst>
                <a:glow rad="127000">
                  <a:srgbClr val="FFFF00"/>
                </a:glow>
              </a:effectLst>
              <a:latin typeface="Comic Sans MS" pitchFamily="66" charset="0"/>
            </a:endParaRPr>
          </a:p>
        </p:txBody>
      </p:sp>
      <p:sp>
        <p:nvSpPr>
          <p:cNvPr id="35" name="Oval 34"/>
          <p:cNvSpPr/>
          <p:nvPr/>
        </p:nvSpPr>
        <p:spPr>
          <a:xfrm>
            <a:off x="2581777" y="4485906"/>
            <a:ext cx="864096" cy="485234"/>
          </a:xfrm>
          <a:prstGeom prst="ellipse">
            <a:avLst/>
          </a:prstGeom>
          <a:gradFill>
            <a:gsLst>
              <a:gs pos="0">
                <a:srgbClr val="FFFFFF"/>
              </a:gs>
              <a:gs pos="16000">
                <a:srgbClr val="1F1F1F"/>
              </a:gs>
              <a:gs pos="17999">
                <a:srgbClr val="FFFFFF"/>
              </a:gs>
              <a:gs pos="35000">
                <a:srgbClr val="636363"/>
              </a:gs>
              <a:gs pos="46000">
                <a:srgbClr val="CFCFCF"/>
              </a:gs>
              <a:gs pos="62000">
                <a:srgbClr val="CFCFCF"/>
              </a:gs>
              <a:gs pos="75999">
                <a:srgbClr val="1F1F1F"/>
              </a:gs>
              <a:gs pos="77000">
                <a:srgbClr val="FFFFFF"/>
              </a:gs>
              <a:gs pos="100000">
                <a:srgbClr val="7F7F7F"/>
              </a:gs>
            </a:gsLst>
            <a:lin ang="81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FF0000"/>
                </a:solidFill>
                <a:effectLst>
                  <a:glow rad="127000">
                    <a:srgbClr val="FFFF00"/>
                  </a:glow>
                </a:effectLst>
                <a:latin typeface="Comic Sans MS" pitchFamily="66" charset="0"/>
              </a:rPr>
              <a:t>#</a:t>
            </a:r>
            <a:r>
              <a:rPr lang="en-US" sz="1600" b="1" dirty="0" smtClean="0">
                <a:solidFill>
                  <a:srgbClr val="FF0000"/>
                </a:solidFill>
                <a:effectLst>
                  <a:glow rad="127000">
                    <a:srgbClr val="FFFF00"/>
                  </a:glow>
                </a:effectLst>
                <a:latin typeface="Comic Sans MS" pitchFamily="66" charset="0"/>
              </a:rPr>
              <a:t>93</a:t>
            </a:r>
            <a:endParaRPr lang="en-US" sz="1600" b="1" dirty="0">
              <a:solidFill>
                <a:srgbClr val="164B4F"/>
              </a:solidFill>
              <a:effectLst>
                <a:glow rad="127000">
                  <a:srgbClr val="FFFF00"/>
                </a:glow>
              </a:effectLst>
              <a:latin typeface="Comic Sans MS" pitchFamily="66" charset="0"/>
            </a:endParaRPr>
          </a:p>
        </p:txBody>
      </p:sp>
      <p:sp>
        <p:nvSpPr>
          <p:cNvPr id="36" name="Oval 35"/>
          <p:cNvSpPr/>
          <p:nvPr/>
        </p:nvSpPr>
        <p:spPr>
          <a:xfrm>
            <a:off x="4282591" y="4480372"/>
            <a:ext cx="864096" cy="485234"/>
          </a:xfrm>
          <a:prstGeom prst="ellipse">
            <a:avLst/>
          </a:prstGeom>
          <a:gradFill>
            <a:gsLst>
              <a:gs pos="0">
                <a:srgbClr val="FFFFFF"/>
              </a:gs>
              <a:gs pos="16000">
                <a:srgbClr val="1F1F1F"/>
              </a:gs>
              <a:gs pos="17999">
                <a:srgbClr val="FFFFFF"/>
              </a:gs>
              <a:gs pos="35000">
                <a:srgbClr val="636363"/>
              </a:gs>
              <a:gs pos="46000">
                <a:srgbClr val="CFCFCF"/>
              </a:gs>
              <a:gs pos="62000">
                <a:srgbClr val="CFCFCF"/>
              </a:gs>
              <a:gs pos="75999">
                <a:srgbClr val="1F1F1F"/>
              </a:gs>
              <a:gs pos="77000">
                <a:srgbClr val="FFFFFF"/>
              </a:gs>
              <a:gs pos="100000">
                <a:srgbClr val="7F7F7F"/>
              </a:gs>
            </a:gsLst>
            <a:lin ang="81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FF0000"/>
                </a:solidFill>
                <a:effectLst>
                  <a:glow rad="127000">
                    <a:srgbClr val="FFFF00"/>
                  </a:glow>
                </a:effectLst>
                <a:latin typeface="Comic Sans MS" pitchFamily="66" charset="0"/>
              </a:rPr>
              <a:t>#</a:t>
            </a:r>
            <a:r>
              <a:rPr lang="en-US" sz="1600" b="1" dirty="0" smtClean="0">
                <a:solidFill>
                  <a:srgbClr val="FF0000"/>
                </a:solidFill>
                <a:effectLst>
                  <a:glow rad="127000">
                    <a:srgbClr val="FFFF00"/>
                  </a:glow>
                </a:effectLst>
                <a:latin typeface="Comic Sans MS" pitchFamily="66" charset="0"/>
              </a:rPr>
              <a:t>94</a:t>
            </a:r>
            <a:endParaRPr lang="en-US" sz="1600" b="1" dirty="0">
              <a:solidFill>
                <a:srgbClr val="164B4F"/>
              </a:solidFill>
              <a:effectLst>
                <a:glow rad="127000">
                  <a:srgbClr val="FFFF00"/>
                </a:glow>
              </a:effectLst>
              <a:latin typeface="Comic Sans MS" pitchFamily="66" charset="0"/>
            </a:endParaRPr>
          </a:p>
        </p:txBody>
      </p:sp>
      <p:sp>
        <p:nvSpPr>
          <p:cNvPr id="37" name="Oval 36"/>
          <p:cNvSpPr/>
          <p:nvPr/>
        </p:nvSpPr>
        <p:spPr>
          <a:xfrm>
            <a:off x="5775472" y="4480372"/>
            <a:ext cx="864096" cy="485234"/>
          </a:xfrm>
          <a:prstGeom prst="ellipse">
            <a:avLst/>
          </a:prstGeom>
          <a:gradFill>
            <a:gsLst>
              <a:gs pos="0">
                <a:srgbClr val="FFFFFF"/>
              </a:gs>
              <a:gs pos="16000">
                <a:srgbClr val="1F1F1F"/>
              </a:gs>
              <a:gs pos="17999">
                <a:srgbClr val="FFFFFF"/>
              </a:gs>
              <a:gs pos="35000">
                <a:srgbClr val="636363"/>
              </a:gs>
              <a:gs pos="46000">
                <a:srgbClr val="CFCFCF"/>
              </a:gs>
              <a:gs pos="62000">
                <a:srgbClr val="CFCFCF"/>
              </a:gs>
              <a:gs pos="75999">
                <a:srgbClr val="1F1F1F"/>
              </a:gs>
              <a:gs pos="77000">
                <a:srgbClr val="FFFFFF"/>
              </a:gs>
              <a:gs pos="100000">
                <a:srgbClr val="7F7F7F"/>
              </a:gs>
            </a:gsLst>
            <a:lin ang="81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FF0000"/>
                </a:solidFill>
                <a:effectLst>
                  <a:glow rad="127000">
                    <a:srgbClr val="FFFF00"/>
                  </a:glow>
                </a:effectLst>
                <a:latin typeface="Comic Sans MS" pitchFamily="66" charset="0"/>
              </a:rPr>
              <a:t>#</a:t>
            </a:r>
            <a:r>
              <a:rPr lang="en-US" sz="1600" b="1" dirty="0" smtClean="0">
                <a:solidFill>
                  <a:srgbClr val="FF0000"/>
                </a:solidFill>
                <a:effectLst>
                  <a:glow rad="127000">
                    <a:srgbClr val="FFFF00"/>
                  </a:glow>
                </a:effectLst>
                <a:latin typeface="Comic Sans MS" pitchFamily="66" charset="0"/>
              </a:rPr>
              <a:t>95</a:t>
            </a:r>
            <a:endParaRPr lang="en-US" sz="1600" b="1" dirty="0">
              <a:solidFill>
                <a:srgbClr val="164B4F"/>
              </a:solidFill>
              <a:effectLst>
                <a:glow rad="127000">
                  <a:srgbClr val="FFFF00"/>
                </a:glow>
              </a:effectLst>
              <a:latin typeface="Comic Sans MS" pitchFamily="66" charset="0"/>
            </a:endParaRPr>
          </a:p>
        </p:txBody>
      </p:sp>
      <p:sp>
        <p:nvSpPr>
          <p:cNvPr id="38" name="Oval 37"/>
          <p:cNvSpPr/>
          <p:nvPr/>
        </p:nvSpPr>
        <p:spPr>
          <a:xfrm>
            <a:off x="7390552" y="4485906"/>
            <a:ext cx="864096" cy="485234"/>
          </a:xfrm>
          <a:prstGeom prst="ellipse">
            <a:avLst/>
          </a:prstGeom>
          <a:gradFill>
            <a:gsLst>
              <a:gs pos="0">
                <a:srgbClr val="FFFFFF"/>
              </a:gs>
              <a:gs pos="16000">
                <a:srgbClr val="1F1F1F"/>
              </a:gs>
              <a:gs pos="17999">
                <a:srgbClr val="FFFFFF"/>
              </a:gs>
              <a:gs pos="35000">
                <a:srgbClr val="636363"/>
              </a:gs>
              <a:gs pos="46000">
                <a:srgbClr val="CFCFCF"/>
              </a:gs>
              <a:gs pos="62000">
                <a:srgbClr val="CFCFCF"/>
              </a:gs>
              <a:gs pos="75999">
                <a:srgbClr val="1F1F1F"/>
              </a:gs>
              <a:gs pos="77000">
                <a:srgbClr val="FFFFFF"/>
              </a:gs>
              <a:gs pos="100000">
                <a:srgbClr val="7F7F7F"/>
              </a:gs>
            </a:gsLst>
            <a:lin ang="81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FF0000"/>
                </a:solidFill>
                <a:effectLst>
                  <a:glow rad="127000">
                    <a:srgbClr val="FFFF00"/>
                  </a:glow>
                </a:effectLst>
                <a:latin typeface="Comic Sans MS" pitchFamily="66" charset="0"/>
              </a:rPr>
              <a:t>#</a:t>
            </a:r>
            <a:r>
              <a:rPr lang="en-US" sz="1600" b="1" dirty="0" smtClean="0">
                <a:solidFill>
                  <a:srgbClr val="FF0000"/>
                </a:solidFill>
                <a:effectLst>
                  <a:glow rad="127000">
                    <a:srgbClr val="FFFF00"/>
                  </a:glow>
                </a:effectLst>
                <a:latin typeface="Comic Sans MS" pitchFamily="66" charset="0"/>
              </a:rPr>
              <a:t>96</a:t>
            </a:r>
            <a:endParaRPr lang="en-US" sz="1600" b="1" dirty="0">
              <a:solidFill>
                <a:srgbClr val="164B4F"/>
              </a:solidFill>
              <a:effectLst>
                <a:glow rad="127000">
                  <a:srgbClr val="FFFF00"/>
                </a:glow>
              </a:effectLst>
              <a:latin typeface="Comic Sans MS" pitchFamily="66" charset="0"/>
            </a:endParaRPr>
          </a:p>
        </p:txBody>
      </p:sp>
      <p:sp>
        <p:nvSpPr>
          <p:cNvPr id="39" name="Oval 38"/>
          <p:cNvSpPr/>
          <p:nvPr/>
        </p:nvSpPr>
        <p:spPr>
          <a:xfrm>
            <a:off x="10566543" y="4293072"/>
            <a:ext cx="864096" cy="485234"/>
          </a:xfrm>
          <a:prstGeom prst="ellipse">
            <a:avLst/>
          </a:prstGeom>
          <a:gradFill>
            <a:gsLst>
              <a:gs pos="0">
                <a:srgbClr val="FFFFFF"/>
              </a:gs>
              <a:gs pos="16000">
                <a:srgbClr val="1F1F1F"/>
              </a:gs>
              <a:gs pos="17999">
                <a:srgbClr val="FFFFFF"/>
              </a:gs>
              <a:gs pos="35000">
                <a:srgbClr val="636363"/>
              </a:gs>
              <a:gs pos="46000">
                <a:srgbClr val="CFCFCF"/>
              </a:gs>
              <a:gs pos="62000">
                <a:srgbClr val="CFCFCF"/>
              </a:gs>
              <a:gs pos="75999">
                <a:srgbClr val="1F1F1F"/>
              </a:gs>
              <a:gs pos="77000">
                <a:srgbClr val="FFFFFF"/>
              </a:gs>
              <a:gs pos="100000">
                <a:srgbClr val="7F7F7F"/>
              </a:gs>
            </a:gsLst>
            <a:lin ang="81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FF0000"/>
                </a:solidFill>
                <a:effectLst>
                  <a:glow rad="127000">
                    <a:srgbClr val="FFFF00"/>
                  </a:glow>
                </a:effectLst>
                <a:latin typeface="Comic Sans MS" pitchFamily="66" charset="0"/>
              </a:rPr>
              <a:t>#</a:t>
            </a:r>
            <a:r>
              <a:rPr lang="en-US" sz="1600" b="1" dirty="0" smtClean="0">
                <a:solidFill>
                  <a:srgbClr val="FF0000"/>
                </a:solidFill>
                <a:effectLst>
                  <a:glow rad="127000">
                    <a:srgbClr val="FFFF00"/>
                  </a:glow>
                </a:effectLst>
                <a:latin typeface="Comic Sans MS" pitchFamily="66" charset="0"/>
              </a:rPr>
              <a:t>98</a:t>
            </a:r>
            <a:endParaRPr lang="en-US" sz="1600" b="1" dirty="0">
              <a:solidFill>
                <a:srgbClr val="164B4F"/>
              </a:solidFill>
              <a:effectLst>
                <a:glow rad="127000">
                  <a:srgbClr val="FFFF00"/>
                </a:glow>
              </a:effectLst>
              <a:latin typeface="Comic Sans MS" pitchFamily="66" charset="0"/>
            </a:endParaRPr>
          </a:p>
        </p:txBody>
      </p:sp>
      <p:sp>
        <p:nvSpPr>
          <p:cNvPr id="40" name="Oval 39"/>
          <p:cNvSpPr/>
          <p:nvPr/>
        </p:nvSpPr>
        <p:spPr>
          <a:xfrm>
            <a:off x="9005632" y="4480372"/>
            <a:ext cx="864096" cy="485234"/>
          </a:xfrm>
          <a:prstGeom prst="ellipse">
            <a:avLst/>
          </a:prstGeom>
          <a:gradFill>
            <a:gsLst>
              <a:gs pos="0">
                <a:srgbClr val="FFFFFF"/>
              </a:gs>
              <a:gs pos="16000">
                <a:srgbClr val="1F1F1F"/>
              </a:gs>
              <a:gs pos="17999">
                <a:srgbClr val="FFFFFF"/>
              </a:gs>
              <a:gs pos="35000">
                <a:srgbClr val="636363"/>
              </a:gs>
              <a:gs pos="46000">
                <a:srgbClr val="CFCFCF"/>
              </a:gs>
              <a:gs pos="62000">
                <a:srgbClr val="CFCFCF"/>
              </a:gs>
              <a:gs pos="75999">
                <a:srgbClr val="1F1F1F"/>
              </a:gs>
              <a:gs pos="77000">
                <a:srgbClr val="FFFFFF"/>
              </a:gs>
              <a:gs pos="100000">
                <a:srgbClr val="7F7F7F"/>
              </a:gs>
            </a:gsLst>
            <a:lin ang="81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FF0000"/>
                </a:solidFill>
                <a:effectLst>
                  <a:glow rad="127000">
                    <a:srgbClr val="FFFF00"/>
                  </a:glow>
                </a:effectLst>
                <a:latin typeface="Comic Sans MS" pitchFamily="66" charset="0"/>
              </a:rPr>
              <a:t>#</a:t>
            </a:r>
            <a:r>
              <a:rPr lang="en-US" sz="1600" b="1" dirty="0" smtClean="0">
                <a:solidFill>
                  <a:srgbClr val="FF0000"/>
                </a:solidFill>
                <a:effectLst>
                  <a:glow rad="127000">
                    <a:srgbClr val="FFFF00"/>
                  </a:glow>
                </a:effectLst>
                <a:latin typeface="Comic Sans MS" pitchFamily="66" charset="0"/>
              </a:rPr>
              <a:t>97</a:t>
            </a:r>
            <a:endParaRPr lang="en-US" sz="1600" b="1" dirty="0">
              <a:solidFill>
                <a:srgbClr val="164B4F"/>
              </a:solidFill>
              <a:effectLst>
                <a:glow rad="127000">
                  <a:srgbClr val="FFFF00"/>
                </a:glow>
              </a:effectLst>
              <a:latin typeface="Comic Sans MS" pitchFamily="66" charset="0"/>
            </a:endParaRPr>
          </a:p>
        </p:txBody>
      </p:sp>
      <p:sp>
        <p:nvSpPr>
          <p:cNvPr id="41" name="Oval 40"/>
          <p:cNvSpPr/>
          <p:nvPr/>
        </p:nvSpPr>
        <p:spPr>
          <a:xfrm>
            <a:off x="1755872" y="5325611"/>
            <a:ext cx="864096" cy="485234"/>
          </a:xfrm>
          <a:prstGeom prst="ellipse">
            <a:avLst/>
          </a:prstGeom>
          <a:gradFill>
            <a:gsLst>
              <a:gs pos="0">
                <a:srgbClr val="FFFFFF"/>
              </a:gs>
              <a:gs pos="16000">
                <a:srgbClr val="1F1F1F"/>
              </a:gs>
              <a:gs pos="17999">
                <a:srgbClr val="FFFFFF"/>
              </a:gs>
              <a:gs pos="35000">
                <a:srgbClr val="636363"/>
              </a:gs>
              <a:gs pos="46000">
                <a:srgbClr val="CFCFCF"/>
              </a:gs>
              <a:gs pos="62000">
                <a:srgbClr val="CFCFCF"/>
              </a:gs>
              <a:gs pos="75999">
                <a:srgbClr val="1F1F1F"/>
              </a:gs>
              <a:gs pos="77000">
                <a:srgbClr val="FFFFFF"/>
              </a:gs>
              <a:gs pos="100000">
                <a:srgbClr val="7F7F7F"/>
              </a:gs>
            </a:gsLst>
            <a:lin ang="81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rgbClr val="FF0000"/>
                </a:solidFill>
                <a:effectLst>
                  <a:glow rad="127000">
                    <a:srgbClr val="FFFF00"/>
                  </a:glow>
                </a:effectLst>
                <a:latin typeface="Comic Sans MS" pitchFamily="66" charset="0"/>
              </a:rPr>
              <a:t>#</a:t>
            </a:r>
            <a:r>
              <a:rPr lang="en-US" sz="1600" b="1" dirty="0" smtClean="0">
                <a:solidFill>
                  <a:srgbClr val="FF0000"/>
                </a:solidFill>
                <a:effectLst>
                  <a:glow rad="127000">
                    <a:srgbClr val="FFFF00"/>
                  </a:glow>
                </a:effectLst>
                <a:latin typeface="Comic Sans MS" pitchFamily="66" charset="0"/>
              </a:rPr>
              <a:t>99</a:t>
            </a:r>
            <a:endParaRPr lang="en-US" sz="1600" b="1" dirty="0">
              <a:solidFill>
                <a:srgbClr val="164B4F"/>
              </a:solidFill>
              <a:effectLst>
                <a:glow rad="127000">
                  <a:srgbClr val="FFFF00"/>
                </a:glow>
              </a:effectLst>
              <a:latin typeface="Comic Sans MS" pitchFamily="66" charset="0"/>
            </a:endParaRPr>
          </a:p>
        </p:txBody>
      </p:sp>
      <p:sp>
        <p:nvSpPr>
          <p:cNvPr id="22" name="Oval 21"/>
          <p:cNvSpPr/>
          <p:nvPr/>
        </p:nvSpPr>
        <p:spPr>
          <a:xfrm>
            <a:off x="10541165" y="4626645"/>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39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31" name="Rectangle 30"/>
          <p:cNvSpPr/>
          <p:nvPr/>
        </p:nvSpPr>
        <p:spPr>
          <a:xfrm>
            <a:off x="483948" y="4251510"/>
            <a:ext cx="11292936" cy="884416"/>
          </a:xfrm>
          <a:prstGeom prst="rect">
            <a:avLst/>
          </a:prstGeom>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2377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1750"/>
                                        <p:tgtEl>
                                          <p:spTgt spid="28"/>
                                        </p:tgtEl>
                                      </p:cBhvr>
                                    </p:animEffect>
                                    <p:set>
                                      <p:cBhvr>
                                        <p:cTn id="7" dur="1" fill="hold">
                                          <p:stCondLst>
                                            <p:cond delay="1749"/>
                                          </p:stCondLst>
                                        </p:cTn>
                                        <p:tgtEl>
                                          <p:spTgt spid="28"/>
                                        </p:tgtEl>
                                        <p:attrNameLst>
                                          <p:attrName>style.visibility</p:attrName>
                                        </p:attrNameLst>
                                      </p:cBhvr>
                                      <p:to>
                                        <p:strVal val="hidden"/>
                                      </p:to>
                                    </p:set>
                                  </p:childTnLst>
                                </p:cTn>
                              </p:par>
                            </p:childTnLst>
                          </p:cTn>
                        </p:par>
                        <p:par>
                          <p:cTn id="8" fill="hold">
                            <p:stCondLst>
                              <p:cond delay="1750"/>
                            </p:stCondLst>
                            <p:childTnLst>
                              <p:par>
                                <p:cTn id="9" presetID="47" presetClass="entr" presetSubtype="0" fill="hold" grpId="0" nodeType="afterEffect">
                                  <p:stCondLst>
                                    <p:cond delay="7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anim calcmode="lin" valueType="num">
                                      <p:cBhvr>
                                        <p:cTn id="12" dur="750" fill="hold"/>
                                        <p:tgtEl>
                                          <p:spTgt spid="12"/>
                                        </p:tgtEl>
                                        <p:attrNameLst>
                                          <p:attrName>ppt_x</p:attrName>
                                        </p:attrNameLst>
                                      </p:cBhvr>
                                      <p:tavLst>
                                        <p:tav tm="0">
                                          <p:val>
                                            <p:strVal val="#ppt_x"/>
                                          </p:val>
                                        </p:tav>
                                        <p:tav tm="100000">
                                          <p:val>
                                            <p:strVal val="#ppt_x"/>
                                          </p:val>
                                        </p:tav>
                                      </p:tavLst>
                                    </p:anim>
                                    <p:anim calcmode="lin" valueType="num">
                                      <p:cBhvr>
                                        <p:cTn id="13"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xit" presetSubtype="37" fill="hold" grpId="0" nodeType="clickEffect">
                                  <p:stCondLst>
                                    <p:cond delay="0"/>
                                  </p:stCondLst>
                                  <p:childTnLst>
                                    <p:animEffect transition="out" filter="barn(outVertical)">
                                      <p:cBhvr>
                                        <p:cTn id="17" dur="1500"/>
                                        <p:tgtEl>
                                          <p:spTgt spid="29"/>
                                        </p:tgtEl>
                                      </p:cBhvr>
                                    </p:animEffect>
                                    <p:set>
                                      <p:cBhvr>
                                        <p:cTn id="18" dur="1" fill="hold">
                                          <p:stCondLst>
                                            <p:cond delay="1499"/>
                                          </p:stCondLst>
                                        </p:cTn>
                                        <p:tgtEl>
                                          <p:spTgt spid="29"/>
                                        </p:tgtEl>
                                        <p:attrNameLst>
                                          <p:attrName>style.visibility</p:attrName>
                                        </p:attrNameLst>
                                      </p:cBhvr>
                                      <p:to>
                                        <p:strVal val="hidden"/>
                                      </p:to>
                                    </p:se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anim calcmode="lin" valueType="num">
                                      <p:cBhvr>
                                        <p:cTn id="28" dur="750" fill="hold"/>
                                        <p:tgtEl>
                                          <p:spTgt spid="14"/>
                                        </p:tgtEl>
                                        <p:attrNameLst>
                                          <p:attrName>ppt_x</p:attrName>
                                        </p:attrNameLst>
                                      </p:cBhvr>
                                      <p:tavLst>
                                        <p:tav tm="0">
                                          <p:val>
                                            <p:strVal val="#ppt_x"/>
                                          </p:val>
                                        </p:tav>
                                        <p:tav tm="100000">
                                          <p:val>
                                            <p:strVal val="#ppt_x"/>
                                          </p:val>
                                        </p:tav>
                                      </p:tavLst>
                                    </p:anim>
                                    <p:anim calcmode="lin" valueType="num">
                                      <p:cBhvr>
                                        <p:cTn id="2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xit" presetSubtype="37" fill="hold" grpId="0" nodeType="clickEffect">
                                  <p:stCondLst>
                                    <p:cond delay="0"/>
                                  </p:stCondLst>
                                  <p:childTnLst>
                                    <p:animEffect transition="out" filter="barn(outVertical)">
                                      <p:cBhvr>
                                        <p:cTn id="33" dur="1500"/>
                                        <p:tgtEl>
                                          <p:spTgt spid="30"/>
                                        </p:tgtEl>
                                      </p:cBhvr>
                                    </p:animEffect>
                                    <p:set>
                                      <p:cBhvr>
                                        <p:cTn id="34" dur="1" fill="hold">
                                          <p:stCondLst>
                                            <p:cond delay="1499"/>
                                          </p:stCondLst>
                                        </p:cTn>
                                        <p:tgtEl>
                                          <p:spTgt spid="30"/>
                                        </p:tgtEl>
                                        <p:attrNameLst>
                                          <p:attrName>style.visibility</p:attrName>
                                        </p:attrNameLst>
                                      </p:cBhvr>
                                      <p:to>
                                        <p:strVal val="hidden"/>
                                      </p:to>
                                    </p:se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2000"/>
                                        <p:tgtEl>
                                          <p:spTgt spid="20"/>
                                        </p:tgtEl>
                                      </p:cBhvr>
                                    </p:animEffect>
                                  </p:childTnLst>
                                </p:cTn>
                              </p:par>
                            </p:childTnLst>
                          </p:cTn>
                        </p:par>
                        <p:par>
                          <p:cTn id="39" fill="hold">
                            <p:stCondLst>
                              <p:cond delay="3500"/>
                            </p:stCondLst>
                            <p:childTnLst>
                              <p:par>
                                <p:cTn id="40" presetID="22" presetClass="entr" presetSubtype="1" fill="hold" nodeType="after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wipe(up)">
                                      <p:cBhvr>
                                        <p:cTn id="42" dur="1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750"/>
                                        <p:tgtEl>
                                          <p:spTgt spid="21"/>
                                        </p:tgtEl>
                                      </p:cBhvr>
                                    </p:animEffect>
                                    <p:anim calcmode="lin" valueType="num">
                                      <p:cBhvr>
                                        <p:cTn id="48" dur="750" fill="hold"/>
                                        <p:tgtEl>
                                          <p:spTgt spid="21"/>
                                        </p:tgtEl>
                                        <p:attrNameLst>
                                          <p:attrName>ppt_x</p:attrName>
                                        </p:attrNameLst>
                                      </p:cBhvr>
                                      <p:tavLst>
                                        <p:tav tm="0">
                                          <p:val>
                                            <p:strVal val="#ppt_x"/>
                                          </p:val>
                                        </p:tav>
                                        <p:tav tm="100000">
                                          <p:val>
                                            <p:strVal val="#ppt_x"/>
                                          </p:val>
                                        </p:tav>
                                      </p:tavLst>
                                    </p:anim>
                                    <p:anim calcmode="lin" valueType="num">
                                      <p:cBhvr>
                                        <p:cTn id="49"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0" nodeType="clickEffect">
                                  <p:stCondLst>
                                    <p:cond delay="0"/>
                                  </p:stCondLst>
                                  <p:childTnLst>
                                    <p:animEffect transition="out" filter="barn(outVertical)">
                                      <p:cBhvr>
                                        <p:cTn id="53" dur="1500"/>
                                        <p:tgtEl>
                                          <p:spTgt spid="31"/>
                                        </p:tgtEl>
                                      </p:cBhvr>
                                    </p:animEffect>
                                    <p:set>
                                      <p:cBhvr>
                                        <p:cTn id="54" dur="1" fill="hold">
                                          <p:stCondLst>
                                            <p:cond delay="1499"/>
                                          </p:stCondLst>
                                        </p:cTn>
                                        <p:tgtEl>
                                          <p:spTgt spid="31"/>
                                        </p:tgtEl>
                                        <p:attrNameLst>
                                          <p:attrName>style.visibility</p:attrName>
                                        </p:attrNameLst>
                                      </p:cBhvr>
                                      <p:to>
                                        <p:strVal val="hidden"/>
                                      </p:to>
                                    </p:set>
                                  </p:childTnLst>
                                </p:cTn>
                              </p:par>
                            </p:childTnLst>
                          </p:cTn>
                        </p:par>
                        <p:par>
                          <p:cTn id="55" fill="hold">
                            <p:stCondLst>
                              <p:cond delay="1500"/>
                            </p:stCondLst>
                            <p:childTnLst>
                              <p:par>
                                <p:cTn id="56" presetID="2" presetClass="entr" presetSubtype="1"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additive="base">
                                        <p:cTn id="58" dur="500" fill="hold"/>
                                        <p:tgtEl>
                                          <p:spTgt spid="3"/>
                                        </p:tgtEl>
                                        <p:attrNameLst>
                                          <p:attrName>ppt_x</p:attrName>
                                        </p:attrNameLst>
                                      </p:cBhvr>
                                      <p:tavLst>
                                        <p:tav tm="0">
                                          <p:val>
                                            <p:strVal val="#ppt_x"/>
                                          </p:val>
                                        </p:tav>
                                        <p:tav tm="100000">
                                          <p:val>
                                            <p:strVal val="#ppt_x"/>
                                          </p:val>
                                        </p:tav>
                                      </p:tavLst>
                                    </p:anim>
                                    <p:anim calcmode="lin" valueType="num">
                                      <p:cBhvr additive="base">
                                        <p:cTn id="59" dur="500" fill="hold"/>
                                        <p:tgtEl>
                                          <p:spTgt spid="3"/>
                                        </p:tgtEl>
                                        <p:attrNameLst>
                                          <p:attrName>ppt_y</p:attrName>
                                        </p:attrNameLst>
                                      </p:cBhvr>
                                      <p:tavLst>
                                        <p:tav tm="0">
                                          <p:val>
                                            <p:strVal val="0-#ppt_h/2"/>
                                          </p:val>
                                        </p:tav>
                                        <p:tav tm="100000">
                                          <p:val>
                                            <p:strVal val="#ppt_y"/>
                                          </p:val>
                                        </p:tav>
                                      </p:tavLst>
                                    </p:anim>
                                  </p:childTnLst>
                                </p:cTn>
                              </p:par>
                            </p:childTnLst>
                          </p:cTn>
                        </p:par>
                        <p:par>
                          <p:cTn id="60" fill="hold">
                            <p:stCondLst>
                              <p:cond delay="2000"/>
                            </p:stCondLst>
                            <p:childTnLst>
                              <p:par>
                                <p:cTn id="61" presetID="2" presetClass="entr" presetSubtype="1"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0-#ppt_h/2"/>
                                          </p:val>
                                        </p:tav>
                                        <p:tav tm="100000">
                                          <p:val>
                                            <p:strVal val="#ppt_y"/>
                                          </p:val>
                                        </p:tav>
                                      </p:tavLst>
                                    </p:anim>
                                  </p:childTnLst>
                                </p:cTn>
                              </p:par>
                            </p:childTnLst>
                          </p:cTn>
                        </p:par>
                        <p:par>
                          <p:cTn id="65" fill="hold">
                            <p:stCondLst>
                              <p:cond delay="2500"/>
                            </p:stCondLst>
                            <p:childTnLst>
                              <p:par>
                                <p:cTn id="66" presetID="2" presetClass="entr" presetSubtype="1"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ppt_x"/>
                                          </p:val>
                                        </p:tav>
                                        <p:tav tm="100000">
                                          <p:val>
                                            <p:strVal val="#ppt_x"/>
                                          </p:val>
                                        </p:tav>
                                      </p:tavLst>
                                    </p:anim>
                                    <p:anim calcmode="lin" valueType="num">
                                      <p:cBhvr additive="base">
                                        <p:cTn id="69" dur="500" fill="hold"/>
                                        <p:tgtEl>
                                          <p:spTgt spid="36"/>
                                        </p:tgtEl>
                                        <p:attrNameLst>
                                          <p:attrName>ppt_y</p:attrName>
                                        </p:attrNameLst>
                                      </p:cBhvr>
                                      <p:tavLst>
                                        <p:tav tm="0">
                                          <p:val>
                                            <p:strVal val="0-#ppt_h/2"/>
                                          </p:val>
                                        </p:tav>
                                        <p:tav tm="100000">
                                          <p:val>
                                            <p:strVal val="#ppt_y"/>
                                          </p:val>
                                        </p:tav>
                                      </p:tavLst>
                                    </p:anim>
                                  </p:childTnLst>
                                </p:cTn>
                              </p:par>
                            </p:childTnLst>
                          </p:cTn>
                        </p:par>
                        <p:par>
                          <p:cTn id="70" fill="hold">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0-#ppt_h/2"/>
                                          </p:val>
                                        </p:tav>
                                        <p:tav tm="100000">
                                          <p:val>
                                            <p:strVal val="#ppt_y"/>
                                          </p:val>
                                        </p:tav>
                                      </p:tavLst>
                                    </p:anim>
                                  </p:childTnLst>
                                </p:cTn>
                              </p:par>
                            </p:childTnLst>
                          </p:cTn>
                        </p:par>
                        <p:par>
                          <p:cTn id="75" fill="hold">
                            <p:stCondLst>
                              <p:cond delay="3500"/>
                            </p:stCondLst>
                            <p:childTnLst>
                              <p:par>
                                <p:cTn id="76" presetID="2" presetClass="entr" presetSubtype="1" fill="hold" grpId="0" nodeType="after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additive="base">
                                        <p:cTn id="78" dur="500" fill="hold"/>
                                        <p:tgtEl>
                                          <p:spTgt spid="38"/>
                                        </p:tgtEl>
                                        <p:attrNameLst>
                                          <p:attrName>ppt_x</p:attrName>
                                        </p:attrNameLst>
                                      </p:cBhvr>
                                      <p:tavLst>
                                        <p:tav tm="0">
                                          <p:val>
                                            <p:strVal val="#ppt_x"/>
                                          </p:val>
                                        </p:tav>
                                        <p:tav tm="100000">
                                          <p:val>
                                            <p:strVal val="#ppt_x"/>
                                          </p:val>
                                        </p:tav>
                                      </p:tavLst>
                                    </p:anim>
                                    <p:anim calcmode="lin" valueType="num">
                                      <p:cBhvr additive="base">
                                        <p:cTn id="79" dur="500" fill="hold"/>
                                        <p:tgtEl>
                                          <p:spTgt spid="38"/>
                                        </p:tgtEl>
                                        <p:attrNameLst>
                                          <p:attrName>ppt_y</p:attrName>
                                        </p:attrNameLst>
                                      </p:cBhvr>
                                      <p:tavLst>
                                        <p:tav tm="0">
                                          <p:val>
                                            <p:strVal val="0-#ppt_h/2"/>
                                          </p:val>
                                        </p:tav>
                                        <p:tav tm="100000">
                                          <p:val>
                                            <p:strVal val="#ppt_y"/>
                                          </p:val>
                                        </p:tav>
                                      </p:tavLst>
                                    </p:anim>
                                  </p:childTnLst>
                                </p:cTn>
                              </p:par>
                            </p:childTnLst>
                          </p:cTn>
                        </p:par>
                        <p:par>
                          <p:cTn id="80" fill="hold">
                            <p:stCondLst>
                              <p:cond delay="4000"/>
                            </p:stCondLst>
                            <p:childTnLst>
                              <p:par>
                                <p:cTn id="81" presetID="2" presetClass="entr" presetSubtype="1"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1" fill="hold" grpId="0" nodeType="after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additive="base">
                                        <p:cTn id="88" dur="500" fill="hold"/>
                                        <p:tgtEl>
                                          <p:spTgt spid="39"/>
                                        </p:tgtEl>
                                        <p:attrNameLst>
                                          <p:attrName>ppt_x</p:attrName>
                                        </p:attrNameLst>
                                      </p:cBhvr>
                                      <p:tavLst>
                                        <p:tav tm="0">
                                          <p:val>
                                            <p:strVal val="#ppt_x"/>
                                          </p:val>
                                        </p:tav>
                                        <p:tav tm="100000">
                                          <p:val>
                                            <p:strVal val="#ppt_x"/>
                                          </p:val>
                                        </p:tav>
                                      </p:tavLst>
                                    </p:anim>
                                    <p:anim calcmode="lin" valueType="num">
                                      <p:cBhvr additive="base">
                                        <p:cTn id="89" dur="500" fill="hold"/>
                                        <p:tgtEl>
                                          <p:spTgt spid="39"/>
                                        </p:tgtEl>
                                        <p:attrNameLst>
                                          <p:attrName>ppt_y</p:attrName>
                                        </p:attrNameLst>
                                      </p:cBhvr>
                                      <p:tavLst>
                                        <p:tav tm="0">
                                          <p:val>
                                            <p:strVal val="0-#ppt_h/2"/>
                                          </p:val>
                                        </p:tav>
                                        <p:tav tm="100000">
                                          <p:val>
                                            <p:strVal val="#ppt_y"/>
                                          </p:val>
                                        </p:tav>
                                      </p:tavLst>
                                    </p:anim>
                                  </p:childTnLst>
                                </p:cTn>
                              </p:par>
                            </p:childTnLst>
                          </p:cTn>
                        </p:par>
                        <p:par>
                          <p:cTn id="90" fill="hold">
                            <p:stCondLst>
                              <p:cond delay="5000"/>
                            </p:stCondLst>
                            <p:childTnLst>
                              <p:par>
                                <p:cTn id="91" presetID="47"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750"/>
                                        <p:tgtEl>
                                          <p:spTgt spid="22"/>
                                        </p:tgtEl>
                                      </p:cBhvr>
                                    </p:animEffect>
                                    <p:anim calcmode="lin" valueType="num">
                                      <p:cBhvr>
                                        <p:cTn id="94" dur="750" fill="hold"/>
                                        <p:tgtEl>
                                          <p:spTgt spid="22"/>
                                        </p:tgtEl>
                                        <p:attrNameLst>
                                          <p:attrName>ppt_x</p:attrName>
                                        </p:attrNameLst>
                                      </p:cBhvr>
                                      <p:tavLst>
                                        <p:tav tm="0">
                                          <p:val>
                                            <p:strVal val="#ppt_x"/>
                                          </p:val>
                                        </p:tav>
                                        <p:tav tm="100000">
                                          <p:val>
                                            <p:strVal val="#ppt_x"/>
                                          </p:val>
                                        </p:tav>
                                      </p:tavLst>
                                    </p:anim>
                                    <p:anim calcmode="lin" valueType="num">
                                      <p:cBhvr>
                                        <p:cTn id="95" dur="7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xit" presetSubtype="37" fill="hold" grpId="0" nodeType="clickEffect">
                                  <p:stCondLst>
                                    <p:cond delay="0"/>
                                  </p:stCondLst>
                                  <p:childTnLst>
                                    <p:animEffect transition="out" filter="barn(outVertical)">
                                      <p:cBhvr>
                                        <p:cTn id="99" dur="1500"/>
                                        <p:tgtEl>
                                          <p:spTgt spid="32"/>
                                        </p:tgtEl>
                                      </p:cBhvr>
                                    </p:animEffect>
                                    <p:set>
                                      <p:cBhvr>
                                        <p:cTn id="100" dur="1" fill="hold">
                                          <p:stCondLst>
                                            <p:cond delay="1499"/>
                                          </p:stCondLst>
                                        </p:cTn>
                                        <p:tgtEl>
                                          <p:spTgt spid="32"/>
                                        </p:tgtEl>
                                        <p:attrNameLst>
                                          <p:attrName>style.visibility</p:attrName>
                                        </p:attrNameLst>
                                      </p:cBhvr>
                                      <p:to>
                                        <p:strVal val="hidden"/>
                                      </p:to>
                                    </p:set>
                                  </p:childTnLst>
                                </p:cTn>
                              </p:par>
                            </p:childTnLst>
                          </p:cTn>
                        </p:par>
                        <p:par>
                          <p:cTn id="101" fill="hold">
                            <p:stCondLst>
                              <p:cond delay="1500"/>
                            </p:stCondLst>
                            <p:childTnLst>
                              <p:par>
                                <p:cTn id="102" presetID="21" presetClass="entr" presetSubtype="1" fill="hold" nodeType="afterEffect">
                                  <p:stCondLst>
                                    <p:cond delay="2000"/>
                                  </p:stCondLst>
                                  <p:childTnLst>
                                    <p:set>
                                      <p:cBhvr>
                                        <p:cTn id="103" dur="1" fill="hold">
                                          <p:stCondLst>
                                            <p:cond delay="0"/>
                                          </p:stCondLst>
                                        </p:cTn>
                                        <p:tgtEl>
                                          <p:spTgt spid="24"/>
                                        </p:tgtEl>
                                        <p:attrNameLst>
                                          <p:attrName>style.visibility</p:attrName>
                                        </p:attrNameLst>
                                      </p:cBhvr>
                                      <p:to>
                                        <p:strVal val="visible"/>
                                      </p:to>
                                    </p:set>
                                    <p:animEffect transition="in" filter="wheel(1)">
                                      <p:cBhvr>
                                        <p:cTn id="104" dur="2000"/>
                                        <p:tgtEl>
                                          <p:spTgt spid="24"/>
                                        </p:tgtEl>
                                      </p:cBhvr>
                                    </p:animEffect>
                                  </p:childTnLst>
                                </p:cTn>
                              </p:par>
                              <p:par>
                                <p:cTn id="105" presetID="47" presetClass="entr" presetSubtype="0" fill="hold" grpId="0" nodeType="withEffect">
                                  <p:stCondLst>
                                    <p:cond delay="50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par>
                          <p:cTn id="110" fill="hold">
                            <p:stCondLst>
                              <p:cond delay="5500"/>
                            </p:stCondLst>
                            <p:childTnLst>
                              <p:par>
                                <p:cTn id="111" presetID="2" presetClass="entr" presetSubtype="2" fill="hold" grpId="0" nodeType="after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base">
                                        <p:cTn id="113" dur="1000" fill="hold"/>
                                        <p:tgtEl>
                                          <p:spTgt spid="41"/>
                                        </p:tgtEl>
                                        <p:attrNameLst>
                                          <p:attrName>ppt_x</p:attrName>
                                        </p:attrNameLst>
                                      </p:cBhvr>
                                      <p:tavLst>
                                        <p:tav tm="0">
                                          <p:val>
                                            <p:strVal val="1+#ppt_w/2"/>
                                          </p:val>
                                        </p:tav>
                                        <p:tav tm="100000">
                                          <p:val>
                                            <p:strVal val="#ppt_x"/>
                                          </p:val>
                                        </p:tav>
                                      </p:tavLst>
                                    </p:anim>
                                    <p:anim calcmode="lin" valueType="num">
                                      <p:cBhvr additive="base">
                                        <p:cTn id="114" dur="1000" fill="hold"/>
                                        <p:tgtEl>
                                          <p:spTgt spid="41"/>
                                        </p:tgtEl>
                                        <p:attrNameLst>
                                          <p:attrName>ppt_y</p:attrName>
                                        </p:attrNameLst>
                                      </p:cBhvr>
                                      <p:tavLst>
                                        <p:tav tm="0">
                                          <p:val>
                                            <p:strVal val="#ppt_y"/>
                                          </p:val>
                                        </p:tav>
                                        <p:tav tm="100000">
                                          <p:val>
                                            <p:strVal val="#ppt_y"/>
                                          </p:val>
                                        </p:tav>
                                      </p:tavLst>
                                    </p:anim>
                                  </p:childTnLst>
                                </p:cTn>
                              </p:par>
                            </p:childTnLst>
                          </p:cTn>
                        </p:par>
                        <p:par>
                          <p:cTn id="115" fill="hold">
                            <p:stCondLst>
                              <p:cond delay="6500"/>
                            </p:stCondLst>
                            <p:childTnLst>
                              <p:par>
                                <p:cTn id="116" presetID="22" presetClass="entr" presetSubtype="8" fill="hold" grpId="0" nodeType="after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wipe(left)">
                                      <p:cBhvr>
                                        <p:cTn id="118" dur="1500"/>
                                        <p:tgtEl>
                                          <p:spTgt spid="23"/>
                                        </p:tgtEl>
                                      </p:cBhvr>
                                    </p:animEffect>
                                  </p:childTnLst>
                                </p:cTn>
                              </p:par>
                            </p:childTnLst>
                          </p:cTn>
                        </p:par>
                        <p:par>
                          <p:cTn id="119" fill="hold">
                            <p:stCondLst>
                              <p:cond delay="8000"/>
                            </p:stCondLst>
                            <p:childTnLst>
                              <p:par>
                                <p:cTn id="120" presetID="8" presetClass="entr" presetSubtype="32" fill="hold" nodeType="afterEffect">
                                  <p:stCondLst>
                                    <p:cond delay="0"/>
                                  </p:stCondLst>
                                  <p:childTnLst>
                                    <p:set>
                                      <p:cBhvr>
                                        <p:cTn id="121" dur="1" fill="hold">
                                          <p:stCondLst>
                                            <p:cond delay="0"/>
                                          </p:stCondLst>
                                        </p:cTn>
                                        <p:tgtEl>
                                          <p:spTgt spid="2051"/>
                                        </p:tgtEl>
                                        <p:attrNameLst>
                                          <p:attrName>style.visibility</p:attrName>
                                        </p:attrNameLst>
                                      </p:cBhvr>
                                      <p:to>
                                        <p:strVal val="visible"/>
                                      </p:to>
                                    </p:set>
                                    <p:animEffect transition="in" filter="diamond(out)">
                                      <p:cBhvr>
                                        <p:cTn id="12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1" grpId="0" animBg="1"/>
      <p:bldP spid="17" grpId="0"/>
      <p:bldP spid="20" grpId="0"/>
      <p:bldP spid="23" grpId="0" animBg="1"/>
      <p:bldP spid="27" grpId="0" animBg="1"/>
      <p:bldP spid="28" grpId="0" animBg="1"/>
      <p:bldP spid="29" grpId="0" animBg="1"/>
      <p:bldP spid="30" grpId="0" animBg="1"/>
      <p:bldP spid="32" grpId="0" animBg="1"/>
      <p:bldP spid="3" grpId="0" animBg="1"/>
      <p:bldP spid="35" grpId="0" animBg="1"/>
      <p:bldP spid="36" grpId="0" animBg="1"/>
      <p:bldP spid="37" grpId="0" animBg="1"/>
      <p:bldP spid="38" grpId="0" animBg="1"/>
      <p:bldP spid="39" grpId="0" animBg="1"/>
      <p:bldP spid="40" grpId="0" animBg="1"/>
      <p:bldP spid="41" grpId="0" animBg="1"/>
      <p:bldP spid="22" grpId="0" animBg="1"/>
      <p:bldP spid="31"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2146499994"/>
              </p:ext>
            </p:extLst>
          </p:nvPr>
        </p:nvGraphicFramePr>
        <p:xfrm>
          <a:off x="477791" y="390826"/>
          <a:ext cx="11305253" cy="6087200"/>
        </p:xfrm>
        <a:graphic>
          <a:graphicData uri="http://schemas.openxmlformats.org/drawingml/2006/table">
            <a:tbl>
              <a:tblPr firstRow="1" bandRow="1">
                <a:tableStyleId>{3C2FFA5D-87B4-456A-9821-1D502468CF0F}</a:tableStyleId>
              </a:tblPr>
              <a:tblGrid>
                <a:gridCol w="1688447"/>
                <a:gridCol w="1602801"/>
                <a:gridCol w="1602801"/>
                <a:gridCol w="1602801"/>
                <a:gridCol w="1602801"/>
                <a:gridCol w="1602801"/>
                <a:gridCol w="1602801"/>
              </a:tblGrid>
              <a:tr h="849283">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2045">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cell3D prstMaterial="dkEdge">
                      <a:bevel w="77470" h="12700" prst="softRound"/>
                      <a:lightRig rig="flood" dir="t"/>
                    </a:cell3D>
                    <a:solidFill>
                      <a:srgbClr val="FFCCFF">
                        <a:alpha val="40000"/>
                      </a:srgbClr>
                    </a:solidFill>
                  </a:tcPr>
                </a:tc>
              </a:tr>
              <a:tr h="849283">
                <a:tc>
                  <a:txBody>
                    <a:bodyPr/>
                    <a:lstStyle/>
                    <a:p>
                      <a:pPr algn="l"/>
                      <a:r>
                        <a:rPr lang="en-US" sz="1400" b="1" dirty="0" smtClean="0">
                          <a:solidFill>
                            <a:srgbClr val="FF0000"/>
                          </a:solidFill>
                          <a:effectLst/>
                          <a:latin typeface="Comic Sans MS" pitchFamily="66" charset="0"/>
                        </a:rPr>
                        <a:t>29   </a:t>
                      </a:r>
                      <a:r>
                        <a:rPr lang="en-US" sz="1400" b="1" dirty="0" smtClean="0">
                          <a:solidFill>
                            <a:schemeClr val="tx2"/>
                          </a:solidFill>
                          <a:effectLst>
                            <a:glow rad="127000">
                              <a:srgbClr val="FFFF00"/>
                            </a:glow>
                          </a:effectLst>
                          <a:latin typeface="Comic Sans MS" pitchFamily="66" charset="0"/>
                        </a:rPr>
                        <a:t>#71</a:t>
                      </a:r>
                      <a:endParaRPr lang="en-US" sz="1400" b="1" dirty="0" smtClean="0">
                        <a:solidFill>
                          <a:schemeClr val="tx2"/>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30   </a:t>
                      </a:r>
                      <a:r>
                        <a:rPr lang="en-US" sz="1400" b="1" dirty="0" smtClean="0">
                          <a:solidFill>
                            <a:schemeClr val="tx2"/>
                          </a:solidFill>
                          <a:effectLst>
                            <a:glow rad="127000">
                              <a:srgbClr val="FFFF00"/>
                            </a:glow>
                          </a:effectLst>
                          <a:latin typeface="Comic Sans MS" pitchFamily="66" charset="0"/>
                        </a:rPr>
                        <a:t>#72</a:t>
                      </a:r>
                      <a:br>
                        <a:rPr lang="en-US" sz="1400" b="1" dirty="0" smtClean="0">
                          <a:solidFill>
                            <a:schemeClr val="tx2"/>
                          </a:solidFill>
                          <a:effectLst>
                            <a:glow rad="127000">
                              <a:srgbClr val="FFFF00"/>
                            </a:glow>
                          </a:effectLst>
                          <a:latin typeface="Comic Sans MS" pitchFamily="66" charset="0"/>
                        </a:rPr>
                      </a:br>
                      <a:r>
                        <a:rPr lang="en-US" sz="1400" b="1" dirty="0" smtClean="0">
                          <a:solidFill>
                            <a:srgbClr val="FF0000"/>
                          </a:solidFill>
                          <a:effectLst/>
                          <a:latin typeface="Comic Sans MS" pitchFamily="66" charset="0"/>
                        </a:rPr>
                        <a:t>(~</a:t>
                      </a:r>
                      <a:r>
                        <a:rPr lang="en-US" sz="1400" b="1" baseline="0" dirty="0" smtClean="0">
                          <a:solidFill>
                            <a:srgbClr val="FF0000"/>
                          </a:solidFill>
                          <a:effectLst/>
                          <a:latin typeface="Comic Sans MS" pitchFamily="66" charset="0"/>
                        </a:rPr>
                        <a:t>June 18)</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sz="1600" b="1" dirty="0" smtClean="0">
                          <a:ln>
                            <a:solidFill>
                              <a:srgbClr val="FFFFCC"/>
                            </a:solidFill>
                          </a:ln>
                          <a:solidFill>
                            <a:srgbClr val="FFFFCC"/>
                          </a:solidFill>
                          <a:effectLst/>
                          <a:latin typeface="Comic Sans MS" pitchFamily="66" charset="0"/>
                        </a:rPr>
                        <a:t>1</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#73</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2</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#74</a:t>
                      </a:r>
                      <a:r>
                        <a:rPr lang="en-US" sz="1600" b="1" dirty="0" smtClean="0">
                          <a:solidFill>
                            <a:schemeClr val="tx1"/>
                          </a:solidFill>
                          <a:latin typeface="Comic Sans MS" pitchFamily="66" charset="0"/>
                        </a:rPr>
                        <a:t> </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3</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#75</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4</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#76</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5</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#77</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6</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#78</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7</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#79</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18</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#80</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9</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#81</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10</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#82</a:t>
                      </a:r>
                      <a:endParaRPr lang="en-US" sz="1600" b="1" dirty="0">
                        <a:solidFill>
                          <a:srgbClr val="C00000"/>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11</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#83</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12</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#84</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13</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#85</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14</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#86</a:t>
                      </a:r>
                      <a:endParaRPr lang="en-US" sz="16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15</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#87</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16</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#88</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17</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#89</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18</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#90</a:t>
                      </a:r>
                      <a:endParaRPr lang="en-US" sz="1600" b="1" u="none"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n>
                            <a:solidFill>
                              <a:srgbClr val="FFFFCC"/>
                            </a:solidFill>
                          </a:ln>
                          <a:solidFill>
                            <a:srgbClr val="FFFFCC"/>
                          </a:solidFill>
                          <a:effectLst/>
                          <a:latin typeface="Comic Sans MS" pitchFamily="66" charset="0"/>
                        </a:rPr>
                        <a:t>19</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#91</a:t>
                      </a:r>
                      <a:endParaRPr lang="en-US" sz="16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20</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#92</a:t>
                      </a:r>
                      <a:endParaRPr lang="en-US" sz="1600" b="1" dirty="0">
                        <a:solidFill>
                          <a:schemeClr val="tx1"/>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21</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#93</a:t>
                      </a:r>
                      <a:endParaRPr lang="en-US" sz="1400" b="0"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22</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#94</a:t>
                      </a:r>
                      <a:endParaRPr lang="en-US" sz="1100" b="0"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23</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#95</a:t>
                      </a:r>
                      <a:endParaRPr lang="en-US" sz="11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24</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#96</a:t>
                      </a:r>
                      <a:endParaRPr lang="en-US" sz="1400" b="1" dirty="0" smtClean="0">
                        <a:solidFill>
                          <a:schemeClr val="accent2">
                            <a:lumMod val="50000"/>
                          </a:schemeClr>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25</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#97</a:t>
                      </a:r>
                      <a:endParaRPr lang="en-US" sz="1400" b="1" dirty="0">
                        <a:solidFill>
                          <a:schemeClr val="tx1"/>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26</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#98</a:t>
                      </a:r>
                      <a:endParaRPr lang="en-US" sz="1100" b="1" dirty="0" smtClean="0">
                        <a:solidFill>
                          <a:srgbClr val="5D2D2D"/>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1108025">
                <a:tc>
                  <a:txBody>
                    <a:bodyPr/>
                    <a:lstStyle/>
                    <a:p>
                      <a:pPr algn="l"/>
                      <a:r>
                        <a:rPr lang="en-US" b="1" dirty="0" smtClean="0">
                          <a:solidFill>
                            <a:schemeClr val="tx1"/>
                          </a:solidFill>
                          <a:latin typeface="Comic Sans MS" pitchFamily="66" charset="0"/>
                        </a:rPr>
                        <a:t>27  </a:t>
                      </a:r>
                      <a:r>
                        <a:rPr lang="en-US" sz="1800" b="1" dirty="0" smtClean="0">
                          <a:solidFill>
                            <a:srgbClr val="FF0000"/>
                          </a:solidFill>
                          <a:effectLst>
                            <a:glow rad="127000">
                              <a:srgbClr val="FFFF00"/>
                            </a:glow>
                          </a:effectLst>
                          <a:latin typeface="Comic Sans MS" pitchFamily="66" charset="0"/>
                        </a:rPr>
                        <a:t>#99</a:t>
                      </a:r>
                      <a:r>
                        <a:rPr lang="en-US" b="1" dirty="0" smtClean="0">
                          <a:solidFill>
                            <a:schemeClr val="tx1"/>
                          </a:solidFill>
                          <a:latin typeface="Comic Sans MS" pitchFamily="66" charset="0"/>
                        </a:rPr>
                        <a:t>  </a:t>
                      </a:r>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2650" b="1" dirty="0" smtClean="0">
                          <a:solidFill>
                            <a:schemeClr val="tx1"/>
                          </a:solidFill>
                          <a:latin typeface="Comic Sans MS" pitchFamily="66" charset="0"/>
                        </a:rPr>
                        <a:t/>
                      </a:r>
                      <a:br>
                        <a:rPr lang="en-US" sz="2650" b="1" dirty="0" smtClean="0">
                          <a:solidFill>
                            <a:schemeClr val="tx1"/>
                          </a:solidFill>
                          <a:latin typeface="Comic Sans MS" pitchFamily="66" charset="0"/>
                        </a:rPr>
                      </a:br>
                      <a:r>
                        <a:rPr lang="en-US" sz="2400" b="1" dirty="0" smtClean="0">
                          <a:solidFill>
                            <a:schemeClr val="tx1"/>
                          </a:solidFill>
                          <a:latin typeface="Comic Sans MS" pitchFamily="66" charset="0"/>
                        </a:rPr>
                        <a:t>  </a:t>
                      </a:r>
                      <a:r>
                        <a:rPr lang="en-US" sz="1400" b="1" dirty="0" smtClean="0">
                          <a:ln>
                            <a:solidFill>
                              <a:srgbClr val="FFFFCC"/>
                            </a:solidFill>
                          </a:ln>
                          <a:solidFill>
                            <a:srgbClr val="FFFFCC"/>
                          </a:solidFill>
                          <a:effectLst>
                            <a:glow rad="127000">
                              <a:srgbClr val="002060"/>
                            </a:glow>
                          </a:effectLst>
                          <a:latin typeface="Comic Sans MS" pitchFamily="66" charset="0"/>
                        </a:rPr>
                        <a:t>(~</a:t>
                      </a:r>
                      <a:r>
                        <a:rPr lang="en-US" sz="1400" b="1" baseline="0" dirty="0" smtClean="0">
                          <a:ln>
                            <a:solidFill>
                              <a:srgbClr val="FFFFCC"/>
                            </a:solidFill>
                          </a:ln>
                          <a:solidFill>
                            <a:srgbClr val="FFFFCC"/>
                          </a:solidFill>
                          <a:effectLst>
                            <a:glow rad="127000">
                              <a:srgbClr val="002060"/>
                            </a:glow>
                          </a:effectLst>
                          <a:latin typeface="Comic Sans MS" pitchFamily="66" charset="0"/>
                        </a:rPr>
                        <a:t>July 15)</a:t>
                      </a:r>
                      <a:r>
                        <a:rPr lang="en-US" sz="1400" b="1" dirty="0" smtClean="0">
                          <a:ln>
                            <a:solidFill>
                              <a:srgbClr val="FFFFCC"/>
                            </a:solidFill>
                          </a:ln>
                          <a:solidFill>
                            <a:srgbClr val="FFFFCC"/>
                          </a:solidFill>
                          <a:effectLst>
                            <a:glow rad="127000">
                              <a:srgbClr val="002060"/>
                            </a:glow>
                          </a:effectLst>
                          <a:latin typeface="Comic Sans MS" pitchFamily="66" charset="0"/>
                        </a:rPr>
                        <a:t> </a:t>
                      </a:r>
                      <a:endParaRPr lang="en-US" sz="1600" b="1" dirty="0">
                        <a:ln>
                          <a:solidFill>
                            <a:srgbClr val="FFFFCC"/>
                          </a:solidFill>
                        </a:ln>
                        <a:solidFill>
                          <a:srgbClr val="FFFFCC"/>
                        </a:solidFill>
                        <a:effectLst>
                          <a:glow rad="127000">
                            <a:srgbClr val="002060"/>
                          </a:glow>
                        </a:effectLst>
                        <a:latin typeface="Comic Sans MS" pitchFamily="66" charset="0"/>
                      </a:endParaRPr>
                    </a:p>
                  </a:txBody>
                  <a:tcPr>
                    <a:blipFill>
                      <a:blip r:embed="rId3"/>
                      <a:stretch>
                        <a:fillRect/>
                      </a:stretch>
                    </a:blipFill>
                  </a:tcPr>
                </a:tc>
                <a:tc>
                  <a:txBody>
                    <a:bodyPr/>
                    <a:lstStyle/>
                    <a:p>
                      <a:pPr algn="l"/>
                      <a:r>
                        <a:rPr lang="en-US" b="1" dirty="0" smtClean="0">
                          <a:solidFill>
                            <a:schemeClr val="tx1"/>
                          </a:solidFill>
                          <a:latin typeface="Comic Sans MS" pitchFamily="66" charset="0"/>
                        </a:rPr>
                        <a:t>28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29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30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endParaRPr lang="en-US" b="1" dirty="0">
                        <a:solidFill>
                          <a:srgbClr val="FF0000"/>
                        </a:solidFill>
                        <a:latin typeface="Comic Sans MS" pitchFamily="66" charset="0"/>
                      </a:endParaRPr>
                    </a:p>
                  </a:txBody>
                  <a:tcPr>
                    <a:solidFill>
                      <a:schemeClr val="bg1"/>
                    </a:solidFill>
                  </a:tcPr>
                </a:tc>
                <a:tc>
                  <a:txBody>
                    <a:bodyPr/>
                    <a:lstStyle/>
                    <a:p>
                      <a:pPr algn="l"/>
                      <a:endParaRPr lang="en-US" b="1" dirty="0">
                        <a:solidFill>
                          <a:srgbClr val="FF0000"/>
                        </a:solidFill>
                        <a:latin typeface="Comic Sans MS" pitchFamily="66" charset="0"/>
                      </a:endParaRPr>
                    </a:p>
                  </a:txBody>
                  <a:tcPr>
                    <a:solidFill>
                      <a:schemeClr val="bg1"/>
                    </a:solidFill>
                  </a:tcPr>
                </a:tc>
              </a:tr>
            </a:tbl>
          </a:graphicData>
        </a:graphic>
      </p:graphicFrame>
      <p:sp>
        <p:nvSpPr>
          <p:cNvPr id="2" name="Slide Number Placeholder 1"/>
          <p:cNvSpPr>
            <a:spLocks noGrp="1"/>
          </p:cNvSpPr>
          <p:nvPr>
            <p:ph type="sldNum" sz="quarter" idx="12"/>
          </p:nvPr>
        </p:nvSpPr>
        <p:spPr>
          <a:xfrm>
            <a:off x="9262764" y="6520259"/>
            <a:ext cx="2844059" cy="365125"/>
          </a:xfrm>
        </p:spPr>
        <p:txBody>
          <a:bodyPr/>
          <a:lstStyle/>
          <a:p>
            <a:fld id="{81FEFA0A-2F20-4B60-98C6-5FFDA469AA1C}" type="slidenum">
              <a:rPr lang="en-US" b="1" smtClean="0">
                <a:solidFill>
                  <a:srgbClr val="5D2D2D"/>
                </a:solidFill>
              </a:rPr>
              <a:pPr/>
              <a:t>61</a:t>
            </a:fld>
            <a:endParaRPr lang="en-US" b="1" dirty="0">
              <a:solidFill>
                <a:srgbClr val="5D2D2D"/>
              </a:solidFill>
            </a:endParaRPr>
          </a:p>
        </p:txBody>
      </p:sp>
      <p:sp>
        <p:nvSpPr>
          <p:cNvPr id="5" name="Rectangle 4"/>
          <p:cNvSpPr/>
          <p:nvPr/>
        </p:nvSpPr>
        <p:spPr>
          <a:xfrm>
            <a:off x="765820" y="473306"/>
            <a:ext cx="10631800"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4</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4000" b="1" spc="150" dirty="0" smtClean="0">
                <a:ln w="11430"/>
                <a:solidFill>
                  <a:srgbClr val="FF9933"/>
                </a:solidFill>
                <a:effectLst>
                  <a:outerShdw blurRad="25400" algn="tl" rotWithShape="0">
                    <a:srgbClr val="000000">
                      <a:alpha val="43000"/>
                    </a:srgbClr>
                  </a:outerShdw>
                </a:effectLst>
                <a:latin typeface="Comic Sans MS" pitchFamily="66" charset="0"/>
              </a:rPr>
              <a:t>Events in Question</a:t>
            </a:r>
            <a:endParaRPr lang="en-US" sz="24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2" name="Oval 11"/>
          <p:cNvSpPr/>
          <p:nvPr/>
        </p:nvSpPr>
        <p:spPr>
          <a:xfrm>
            <a:off x="10485017" y="2050529"/>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18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4" name="Oval 13"/>
          <p:cNvSpPr/>
          <p:nvPr/>
        </p:nvSpPr>
        <p:spPr>
          <a:xfrm>
            <a:off x="10498512" y="2911750"/>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25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1" name="Oval 20"/>
          <p:cNvSpPr/>
          <p:nvPr/>
        </p:nvSpPr>
        <p:spPr>
          <a:xfrm>
            <a:off x="10498512" y="3748654"/>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32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2" name="Oval 21"/>
          <p:cNvSpPr/>
          <p:nvPr/>
        </p:nvSpPr>
        <p:spPr>
          <a:xfrm>
            <a:off x="10498512" y="4579606"/>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39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pic>
        <p:nvPicPr>
          <p:cNvPr id="2050" name="Picture 2" descr="C:\Users\Rae\Desktop\aaron &amp; calf.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788" y="2919334"/>
            <a:ext cx="1800200" cy="13033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86420" y="3628516"/>
            <a:ext cx="1152128" cy="590931"/>
          </a:xfrm>
          <a:prstGeom prst="rect">
            <a:avLst/>
          </a:prstGeom>
          <a:noFill/>
        </p:spPr>
        <p:txBody>
          <a:bodyPr wrap="square" rtlCol="0">
            <a:spAutoFit/>
          </a:bodyPr>
          <a:lstStyle/>
          <a:p>
            <a:pPr algn="ctr">
              <a:lnSpc>
                <a:spcPct val="90000"/>
              </a:lnSpc>
            </a:pPr>
            <a:r>
              <a:rPr lang="en-US" b="1" dirty="0" smtClean="0">
                <a:solidFill>
                  <a:srgbClr val="FF9933"/>
                </a:solidFill>
                <a:effectLst>
                  <a:glow rad="127000">
                    <a:srgbClr val="002060"/>
                  </a:glow>
                </a:effectLst>
                <a:latin typeface="Comic Sans MS" pitchFamily="66" charset="0"/>
              </a:rPr>
              <a:t>Aaron’s</a:t>
            </a:r>
            <a:br>
              <a:rPr lang="en-US" b="1" dirty="0" smtClean="0">
                <a:solidFill>
                  <a:srgbClr val="FF9933"/>
                </a:solidFill>
                <a:effectLst>
                  <a:glow rad="127000">
                    <a:srgbClr val="002060"/>
                  </a:glow>
                </a:effectLst>
                <a:latin typeface="Comic Sans MS" pitchFamily="66" charset="0"/>
              </a:rPr>
            </a:br>
            <a:r>
              <a:rPr lang="en-US" b="1" dirty="0" smtClean="0">
                <a:solidFill>
                  <a:srgbClr val="FF9933"/>
                </a:solidFill>
                <a:effectLst>
                  <a:glow rad="127000">
                    <a:srgbClr val="002060"/>
                  </a:glow>
                </a:effectLst>
                <a:latin typeface="Comic Sans MS" pitchFamily="66" charset="0"/>
              </a:rPr>
              <a:t> Calf</a:t>
            </a:r>
            <a:endParaRPr lang="en-US" sz="1400" dirty="0"/>
          </a:p>
        </p:txBody>
      </p:sp>
      <p:pic>
        <p:nvPicPr>
          <p:cNvPr id="2051" name="Picture 3" descr="C:\Users\Rae\Desktop\golden-calf as trinit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96698" y="5174336"/>
            <a:ext cx="1456322" cy="1092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Oval 26"/>
          <p:cNvSpPr/>
          <p:nvPr/>
        </p:nvSpPr>
        <p:spPr>
          <a:xfrm>
            <a:off x="1618868" y="5621861"/>
            <a:ext cx="1008112" cy="651139"/>
          </a:xfrm>
          <a:prstGeom prst="ellipse">
            <a:avLst/>
          </a:prstGeom>
          <a:gradFill flip="none" rotWithShape="1">
            <a:gsLst>
              <a:gs pos="0">
                <a:srgbClr val="FFF200"/>
              </a:gs>
              <a:gs pos="45000">
                <a:srgbClr val="FF7A00"/>
              </a:gs>
              <a:gs pos="70000">
                <a:srgbClr val="FF0300"/>
              </a:gs>
              <a:gs pos="100000">
                <a:srgbClr val="4D0808"/>
              </a:gs>
            </a:gsLst>
            <a:lin ang="2700000" scaled="1"/>
            <a:tileRect/>
          </a:gradFill>
          <a:ln w="57150">
            <a:solidFill>
              <a:srgbClr val="002060"/>
            </a:solidFill>
          </a:ln>
          <a:effectLst>
            <a:glow rad="101600">
              <a:srgbClr val="BA5306">
                <a:alpha val="6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600" b="1" dirty="0" smtClean="0">
                <a:solidFill>
                  <a:srgbClr val="FFFFCC"/>
                </a:solidFill>
                <a:effectLst>
                  <a:glow rad="139700">
                    <a:srgbClr val="002060"/>
                  </a:glow>
                </a:effectLst>
                <a:latin typeface="Comic Sans MS" pitchFamily="66" charset="0"/>
              </a:rPr>
              <a:t>40</a:t>
            </a:r>
            <a:r>
              <a:rPr lang="en-CA" sz="1600" b="1" baseline="30000" dirty="0" smtClean="0">
                <a:solidFill>
                  <a:srgbClr val="FFFFCC"/>
                </a:solidFill>
                <a:effectLst>
                  <a:glow rad="139700">
                    <a:srgbClr val="002060"/>
                  </a:glow>
                </a:effectLst>
                <a:latin typeface="Comic Sans MS" pitchFamily="66" charset="0"/>
              </a:rPr>
              <a:t>th</a:t>
            </a:r>
            <a:r>
              <a:rPr lang="en-CA" sz="1600" b="1" dirty="0" smtClean="0">
                <a:solidFill>
                  <a:srgbClr val="FFFFCC"/>
                </a:solidFill>
                <a:effectLst>
                  <a:glow rad="139700">
                    <a:srgbClr val="002060"/>
                  </a:glow>
                </a:effectLst>
                <a:latin typeface="Comic Sans MS" pitchFamily="66" charset="0"/>
              </a:rPr>
              <a:t>  Day!</a:t>
            </a:r>
            <a:endParaRPr lang="en-CA" sz="2000" b="1" dirty="0">
              <a:solidFill>
                <a:srgbClr val="FFFFCC"/>
              </a:solidFill>
              <a:effectLst>
                <a:glow rad="139700">
                  <a:srgbClr val="002060"/>
                </a:glow>
              </a:effectLst>
              <a:latin typeface="Comic Sans MS" pitchFamily="66" charset="0"/>
            </a:endParaRPr>
          </a:p>
        </p:txBody>
      </p:sp>
      <p:sp>
        <p:nvSpPr>
          <p:cNvPr id="3" name="Cloud Callout 2"/>
          <p:cNvSpPr/>
          <p:nvPr/>
        </p:nvSpPr>
        <p:spPr>
          <a:xfrm>
            <a:off x="2566020" y="1484784"/>
            <a:ext cx="8280920" cy="3804302"/>
          </a:xfrm>
          <a:prstGeom prst="cloudCallout">
            <a:avLst>
              <a:gd name="adj1" fmla="val -60647"/>
              <a:gd name="adj2" fmla="val 48690"/>
            </a:avLst>
          </a:prstGeom>
          <a:gradFill flip="none" rotWithShape="1">
            <a:gsLst>
              <a:gs pos="0">
                <a:srgbClr val="FFF200"/>
              </a:gs>
              <a:gs pos="20000">
                <a:srgbClr val="FF7A00"/>
              </a:gs>
              <a:gs pos="39000">
                <a:srgbClr val="FF0300"/>
              </a:gs>
              <a:gs pos="71000">
                <a:srgbClr val="4D0808"/>
              </a:gs>
            </a:gsLst>
            <a:lin ang="2700000" scaled="1"/>
            <a:tileRect/>
          </a:gra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p:cNvSpPr txBox="1"/>
          <p:nvPr/>
        </p:nvSpPr>
        <p:spPr>
          <a:xfrm>
            <a:off x="2710036" y="5457612"/>
            <a:ext cx="9073008" cy="1228028"/>
          </a:xfrm>
          <a:prstGeom prst="rect">
            <a:avLst/>
          </a:prstGeom>
          <a:noFill/>
        </p:spPr>
        <p:txBody>
          <a:bodyPr wrap="square" rtlCol="0">
            <a:spAutoFit/>
            <a:scene3d>
              <a:camera prst="orthographicFront"/>
              <a:lightRig rig="threePt" dir="t"/>
            </a:scene3d>
            <a:sp3d extrusionH="57150">
              <a:bevelT h="25400" prst="softRound"/>
            </a:sp3d>
          </a:bodyPr>
          <a:lstStyle/>
          <a:p>
            <a:pPr algn="ctr">
              <a:lnSpc>
                <a:spcPct val="90000"/>
              </a:lnSpc>
            </a:pPr>
            <a:r>
              <a:rPr lang="en-US" b="1" dirty="0" smtClean="0">
                <a:solidFill>
                  <a:srgbClr val="FF9933"/>
                </a:solidFill>
                <a:effectLst>
                  <a:glow rad="127000">
                    <a:srgbClr val="002060"/>
                  </a:glow>
                </a:effectLst>
                <a:latin typeface="Comic Sans MS" pitchFamily="66" charset="0"/>
              </a:rPr>
              <a:t>This ‘golden calf’ actually represents the full worship of the false trinity!</a:t>
            </a:r>
          </a:p>
          <a:p>
            <a:pPr algn="ctr">
              <a:lnSpc>
                <a:spcPct val="90000"/>
              </a:lnSpc>
            </a:pPr>
            <a:r>
              <a:rPr lang="en-US" b="1" dirty="0" smtClean="0">
                <a:solidFill>
                  <a:srgbClr val="FF9933"/>
                </a:solidFill>
                <a:effectLst>
                  <a:glow rad="127000">
                    <a:srgbClr val="002060"/>
                  </a:glow>
                </a:effectLst>
                <a:latin typeface="Comic Sans MS" pitchFamily="66" charset="0"/>
              </a:rPr>
              <a:t>Round Disc = Nimrod/Baal [sun god];</a:t>
            </a:r>
          </a:p>
          <a:p>
            <a:pPr algn="ctr">
              <a:lnSpc>
                <a:spcPct val="90000"/>
              </a:lnSpc>
            </a:pPr>
            <a:r>
              <a:rPr lang="en-US" sz="1100" b="1" dirty="0" smtClean="0">
                <a:solidFill>
                  <a:srgbClr val="FF9933"/>
                </a:solidFill>
                <a:effectLst>
                  <a:glow rad="127000">
                    <a:srgbClr val="002060"/>
                  </a:glow>
                </a:effectLst>
                <a:latin typeface="Comic Sans MS" pitchFamily="66" charset="0"/>
              </a:rPr>
              <a:t> </a:t>
            </a:r>
            <a:r>
              <a:rPr lang="en-US" b="1" dirty="0" smtClean="0">
                <a:solidFill>
                  <a:srgbClr val="FF9933"/>
                </a:solidFill>
                <a:effectLst>
                  <a:glow rad="127000">
                    <a:srgbClr val="002060"/>
                  </a:glow>
                </a:effectLst>
                <a:latin typeface="Comic Sans MS" pitchFamily="66" charset="0"/>
              </a:rPr>
              <a:t/>
            </a:r>
            <a:br>
              <a:rPr lang="en-US" b="1" dirty="0" smtClean="0">
                <a:solidFill>
                  <a:srgbClr val="FF9933"/>
                </a:solidFill>
                <a:effectLst>
                  <a:glow rad="127000">
                    <a:srgbClr val="002060"/>
                  </a:glow>
                </a:effectLst>
                <a:latin typeface="Comic Sans MS" pitchFamily="66" charset="0"/>
              </a:rPr>
            </a:br>
            <a:r>
              <a:rPr lang="en-US" b="1" dirty="0" smtClean="0">
                <a:solidFill>
                  <a:srgbClr val="FF9933"/>
                </a:solidFill>
                <a:effectLst>
                  <a:glow rad="127000">
                    <a:srgbClr val="002060"/>
                  </a:glow>
                </a:effectLst>
                <a:latin typeface="Comic Sans MS" pitchFamily="66" charset="0"/>
              </a:rPr>
              <a:t>Altar = Semiramis/Ashtoreth [moon goddess]; Calf = Tammuz [false messiah]!</a:t>
            </a:r>
          </a:p>
          <a:p>
            <a:pPr algn="ctr">
              <a:lnSpc>
                <a:spcPct val="90000"/>
              </a:lnSpc>
            </a:pPr>
            <a:endParaRPr lang="en-US" sz="1400" dirty="0"/>
          </a:p>
        </p:txBody>
      </p:sp>
      <p:grpSp>
        <p:nvGrpSpPr>
          <p:cNvPr id="7" name="Group 6"/>
          <p:cNvGrpSpPr/>
          <p:nvPr/>
        </p:nvGrpSpPr>
        <p:grpSpPr>
          <a:xfrm>
            <a:off x="8355257" y="1566702"/>
            <a:ext cx="2707707" cy="2890197"/>
            <a:chOff x="8355257" y="1566702"/>
            <a:chExt cx="2707707" cy="2890197"/>
          </a:xfrm>
        </p:grpSpPr>
        <p:pic>
          <p:nvPicPr>
            <p:cNvPr id="30" name="Picture 7" descr="C:\Users\Rae\Desktop\Art on Desktop\white man clip art\3d white people\ques mark gold.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355257" y="1749192"/>
              <a:ext cx="2707707" cy="270770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Rae\Desktop\black hat clear.jpg"/>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621326" y="1566702"/>
              <a:ext cx="679638" cy="61081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3700766" y="1988840"/>
            <a:ext cx="5057942" cy="2862322"/>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Is it feasible for a 99 Day Omer Count to be genuine for the giving of the Stone Tablets?</a:t>
            </a:r>
            <a:endParaRPr lang="en-US" sz="3600" b="1" cap="none" spc="150" dirty="0">
              <a:ln w="11430"/>
              <a:solidFill>
                <a:srgbClr val="F8F8F8"/>
              </a:solidFill>
              <a:effectLst>
                <a:outerShdw blurRad="25400" algn="tl" rotWithShape="0">
                  <a:srgbClr val="000000">
                    <a:alpha val="43000"/>
                  </a:srgbClr>
                </a:outerShdw>
              </a:effectLst>
              <a:latin typeface="MV Boli" pitchFamily="2" charset="0"/>
              <a:cs typeface="MV Boli" pitchFamily="2" charset="0"/>
            </a:endParaRPr>
          </a:p>
        </p:txBody>
      </p:sp>
      <p:grpSp>
        <p:nvGrpSpPr>
          <p:cNvPr id="24" name="Group 23"/>
          <p:cNvGrpSpPr/>
          <p:nvPr/>
        </p:nvGrpSpPr>
        <p:grpSpPr>
          <a:xfrm>
            <a:off x="189756" y="3722427"/>
            <a:ext cx="1397635" cy="1474958"/>
            <a:chOff x="113947" y="135536"/>
            <a:chExt cx="1398256" cy="1365078"/>
          </a:xfrm>
        </p:grpSpPr>
        <p:sp>
          <p:nvSpPr>
            <p:cNvPr id="25" name="Explosion 1 24"/>
            <p:cNvSpPr/>
            <p:nvPr/>
          </p:nvSpPr>
          <p:spPr>
            <a:xfrm rot="21014840">
              <a:off x="113947" y="135536"/>
              <a:ext cx="1398256" cy="1365078"/>
            </a:xfrm>
            <a:prstGeom prst="irregularSeal1">
              <a:avLst/>
            </a:prstGeom>
            <a:solidFill>
              <a:srgbClr val="FFFF99"/>
            </a:solidFill>
            <a:ln w="7620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endParaRPr lang="en-US"/>
            </a:p>
          </p:txBody>
        </p:sp>
        <p:sp>
          <p:nvSpPr>
            <p:cNvPr id="26" name="Text Box 24"/>
            <p:cNvSpPr txBox="1"/>
            <p:nvPr/>
          </p:nvSpPr>
          <p:spPr>
            <a:xfrm>
              <a:off x="285471" y="648117"/>
              <a:ext cx="1006475" cy="4402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1400" b="1" i="1" dirty="0" smtClean="0">
                  <a:solidFill>
                    <a:srgbClr val="FF0000"/>
                  </a:solidFill>
                  <a:effectLst>
                    <a:outerShdw blurRad="69850" dist="43180" dir="5400000" sx="0" sy="0">
                      <a:srgbClr val="000000">
                        <a:alpha val="65000"/>
                      </a:srgbClr>
                    </a:outerShdw>
                  </a:effectLst>
                  <a:latin typeface="Comic Sans MS"/>
                  <a:ea typeface="Calibri"/>
                  <a:cs typeface="Calibri"/>
                </a:rPr>
                <a:t>99</a:t>
              </a:r>
              <a:r>
                <a:rPr lang="en-US" sz="1400" b="1" i="1" cap="small" baseline="30000"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th </a:t>
              </a:r>
              <a:r>
                <a:rPr lang="en-US" sz="1400" b="1" i="1" cap="small"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Day</a:t>
              </a:r>
              <a:endParaRPr lang="en-US" sz="1200" dirty="0">
                <a:solidFill>
                  <a:srgbClr val="FF0000"/>
                </a:solidFill>
                <a:effectLst/>
                <a:ea typeface="Calibri"/>
                <a:cs typeface="Times New Roman"/>
              </a:endParaRPr>
            </a:p>
          </p:txBody>
        </p:sp>
      </p:grpSp>
      <p:sp>
        <p:nvSpPr>
          <p:cNvPr id="32" name="Cloud Callout 31"/>
          <p:cNvSpPr/>
          <p:nvPr/>
        </p:nvSpPr>
        <p:spPr>
          <a:xfrm>
            <a:off x="981844" y="352658"/>
            <a:ext cx="3600400" cy="2197737"/>
          </a:xfrm>
          <a:prstGeom prst="cloudCallout">
            <a:avLst>
              <a:gd name="adj1" fmla="val -51857"/>
              <a:gd name="adj2" fmla="val 70419"/>
            </a:avLst>
          </a:prstGeom>
          <a:gradFill flip="none" rotWithShape="1">
            <a:gsLst>
              <a:gs pos="0">
                <a:srgbClr val="FFF200"/>
              </a:gs>
              <a:gs pos="20000">
                <a:srgbClr val="FF7A00"/>
              </a:gs>
              <a:gs pos="39000">
                <a:srgbClr val="FF0300"/>
              </a:gs>
              <a:gs pos="71000">
                <a:srgbClr val="4D0808"/>
              </a:gs>
            </a:gsLst>
            <a:lin ang="2700000" scaled="1"/>
            <a:tileRect/>
          </a:gra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p:cNvSpPr/>
          <p:nvPr/>
        </p:nvSpPr>
        <p:spPr>
          <a:xfrm>
            <a:off x="1269876" y="645656"/>
            <a:ext cx="3168352" cy="163121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err="1" smtClean="0">
                <a:ln w="11430"/>
                <a:solidFill>
                  <a:srgbClr val="F8F8F8"/>
                </a:solidFill>
                <a:effectLst>
                  <a:outerShdw blurRad="25400" algn="tl" rotWithShape="0">
                    <a:srgbClr val="000000">
                      <a:alpha val="43000"/>
                    </a:srgbClr>
                  </a:outerShdw>
                </a:effectLst>
                <a:latin typeface="MV Boli" pitchFamily="2" charset="0"/>
                <a:cs typeface="MV Boli" pitchFamily="2" charset="0"/>
              </a:rPr>
              <a:t>Exo</a:t>
            </a:r>
            <a:r>
              <a:rPr lang="en-US" sz="20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 32:4 “These be thy god</a:t>
            </a:r>
            <a:r>
              <a:rPr lang="en-US" sz="2000" b="1" u="sng" cap="none" spc="150" dirty="0" smtClean="0">
                <a:ln w="11430"/>
                <a:solidFill>
                  <a:srgbClr val="FFFF00"/>
                </a:solidFill>
                <a:effectLst>
                  <a:outerShdw blurRad="25400" algn="tl" rotWithShape="0">
                    <a:srgbClr val="000000">
                      <a:alpha val="43000"/>
                    </a:srgbClr>
                  </a:outerShdw>
                </a:effectLst>
                <a:latin typeface="MV Boli" pitchFamily="2" charset="0"/>
                <a:cs typeface="MV Boli" pitchFamily="2" charset="0"/>
              </a:rPr>
              <a:t>s</a:t>
            </a:r>
            <a:r>
              <a:rPr lang="en-US" sz="20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 O Israel, which brought thee up out of the </a:t>
            </a:r>
            <a:br>
              <a:rPr lang="en-US" sz="20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br>
            <a:r>
              <a:rPr lang="en-US" sz="20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land of Egypt!”</a:t>
            </a:r>
            <a:endParaRPr lang="en-US" sz="2000" b="1" cap="none" spc="150" dirty="0">
              <a:ln w="11430"/>
              <a:solidFill>
                <a:srgbClr val="F8F8F8"/>
              </a:solidFill>
              <a:effectLst>
                <a:outerShdw blurRad="25400" algn="tl" rotWithShape="0">
                  <a:srgbClr val="000000">
                    <a:alpha val="43000"/>
                  </a:srgbClr>
                </a:outerShdw>
              </a:effectLst>
              <a:latin typeface="MV Boli" pitchFamily="2" charset="0"/>
              <a:cs typeface="MV Boli" pitchFamily="2" charset="0"/>
            </a:endParaRPr>
          </a:p>
        </p:txBody>
      </p:sp>
      <p:sp>
        <p:nvSpPr>
          <p:cNvPr id="8" name="Rounded Rectangle 7"/>
          <p:cNvSpPr/>
          <p:nvPr/>
        </p:nvSpPr>
        <p:spPr>
          <a:xfrm>
            <a:off x="3430116" y="4729900"/>
            <a:ext cx="6419833" cy="444436"/>
          </a:xfrm>
          <a:prstGeom prst="roundRect">
            <a:avLst>
              <a:gd name="adj" fmla="val 38018"/>
            </a:avLst>
          </a:prstGeom>
          <a:solidFill>
            <a:srgbClr val="FF99FF"/>
          </a:solidFill>
          <a:ln w="19050">
            <a:solidFill>
              <a:srgbClr val="660033"/>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solidFill>
                  <a:srgbClr val="660033"/>
                </a:solidFill>
                <a:effectLst>
                  <a:outerShdw blurRad="38100" dist="38100" dir="2700000" algn="tl">
                    <a:srgbClr val="000000">
                      <a:alpha val="43137"/>
                    </a:srgbClr>
                  </a:outerShdw>
                </a:effectLst>
                <a:latin typeface="Comic Sans MS" pitchFamily="66" charset="0"/>
              </a:rPr>
              <a:t>Shall we note Mosheh’s brutal response?</a:t>
            </a:r>
            <a:endParaRPr lang="en-CA" sz="2400" b="1" dirty="0">
              <a:solidFill>
                <a:srgbClr val="660033"/>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20915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1250"/>
                                        <p:tgtEl>
                                          <p:spTgt spid="33"/>
                                        </p:tgtEl>
                                      </p:cBhvr>
                                    </p:animEffect>
                                  </p:childTnLst>
                                </p:cTn>
                              </p:par>
                            </p:childTnLst>
                          </p:cTn>
                        </p:par>
                        <p:par>
                          <p:cTn id="8" fill="hold">
                            <p:stCondLst>
                              <p:cond delay="1250"/>
                            </p:stCondLst>
                            <p:childTnLst>
                              <p:par>
                                <p:cTn id="9" presetID="21" presetClass="entr" presetSubtype="1" fill="hold" nodeType="afterEffect">
                                  <p:stCondLst>
                                    <p:cond delay="2000"/>
                                  </p:stCondLst>
                                  <p:childTnLst>
                                    <p:set>
                                      <p:cBhvr>
                                        <p:cTn id="10" dur="1" fill="hold">
                                          <p:stCondLst>
                                            <p:cond delay="0"/>
                                          </p:stCondLst>
                                        </p:cTn>
                                        <p:tgtEl>
                                          <p:spTgt spid="24"/>
                                        </p:tgtEl>
                                        <p:attrNameLst>
                                          <p:attrName>style.visibility</p:attrName>
                                        </p:attrNameLst>
                                      </p:cBhvr>
                                      <p:to>
                                        <p:strVal val="visible"/>
                                      </p:to>
                                    </p:set>
                                    <p:animEffect transition="in" filter="wheel(1)">
                                      <p:cBhvr>
                                        <p:cTn id="11" dur="2000"/>
                                        <p:tgtEl>
                                          <p:spTgt spid="24"/>
                                        </p:tgtEl>
                                      </p:cBhvr>
                                    </p:animEffect>
                                  </p:childTnLst>
                                </p:cTn>
                              </p:par>
                            </p:childTnLst>
                          </p:cTn>
                        </p:par>
                        <p:par>
                          <p:cTn id="12" fill="hold">
                            <p:stCondLst>
                              <p:cond delay="5250"/>
                            </p:stCondLst>
                            <p:childTnLst>
                              <p:par>
                                <p:cTn id="13" presetID="47"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250" fill="hold"/>
                                        <p:tgtEl>
                                          <p:spTgt spid="28"/>
                                        </p:tgtEl>
                                        <p:attrNameLst>
                                          <p:attrName>ppt_w</p:attrName>
                                        </p:attrNameLst>
                                      </p:cBhvr>
                                      <p:tavLst>
                                        <p:tav tm="0">
                                          <p:val>
                                            <p:fltVal val="0"/>
                                          </p:val>
                                        </p:tav>
                                        <p:tav tm="100000">
                                          <p:val>
                                            <p:strVal val="#ppt_w"/>
                                          </p:val>
                                        </p:tav>
                                      </p:tavLst>
                                    </p:anim>
                                    <p:anim calcmode="lin" valueType="num">
                                      <p:cBhvr>
                                        <p:cTn id="23" dur="1250" fill="hold"/>
                                        <p:tgtEl>
                                          <p:spTgt spid="28"/>
                                        </p:tgtEl>
                                        <p:attrNameLst>
                                          <p:attrName>ppt_h</p:attrName>
                                        </p:attrNameLst>
                                      </p:cBhvr>
                                      <p:tavLst>
                                        <p:tav tm="0">
                                          <p:val>
                                            <p:fltVal val="0"/>
                                          </p:val>
                                        </p:tav>
                                        <p:tav tm="100000">
                                          <p:val>
                                            <p:strVal val="#ppt_h"/>
                                          </p:val>
                                        </p:tav>
                                      </p:tavLst>
                                    </p:anim>
                                    <p:anim calcmode="lin" valueType="num">
                                      <p:cBhvr>
                                        <p:cTn id="24" dur="1250" fill="hold"/>
                                        <p:tgtEl>
                                          <p:spTgt spid="28"/>
                                        </p:tgtEl>
                                        <p:attrNameLst>
                                          <p:attrName>style.rotation</p:attrName>
                                        </p:attrNameLst>
                                      </p:cBhvr>
                                      <p:tavLst>
                                        <p:tav tm="0">
                                          <p:val>
                                            <p:fltVal val="90"/>
                                          </p:val>
                                        </p:tav>
                                        <p:tav tm="100000">
                                          <p:val>
                                            <p:fltVal val="0"/>
                                          </p:val>
                                        </p:tav>
                                      </p:tavLst>
                                    </p:anim>
                                    <p:animEffect transition="in" filter="fade">
                                      <p:cBhvr>
                                        <p:cTn id="25" dur="125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125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4" grpId="0"/>
      <p:bldP spid="33" grpId="0"/>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descr="C:\Users\Rae\Desktop\Moses &amp; golden c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4612" y="977717"/>
            <a:ext cx="2592288" cy="3963993"/>
          </a:xfrm>
          <a:prstGeom prst="rect">
            <a:avLst/>
          </a:prstGeom>
          <a:noFill/>
          <a:ln>
            <a:noFill/>
          </a:ln>
          <a:effectLst>
            <a:glow rad="635000">
              <a:srgbClr val="FFFFCC"/>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9" name="Slide Number Placeholder 3"/>
          <p:cNvSpPr>
            <a:spLocks noGrp="1"/>
          </p:cNvSpPr>
          <p:nvPr>
            <p:ph type="sldNum" sz="quarter" idx="12"/>
          </p:nvPr>
        </p:nvSpPr>
        <p:spPr>
          <a:xfrm>
            <a:off x="11567020" y="6453336"/>
            <a:ext cx="549797" cy="365125"/>
          </a:xfrm>
        </p:spPr>
        <p:txBody>
          <a:bodyPr/>
          <a:lstStyle/>
          <a:p>
            <a:fld id="{81FEFA0A-2F20-4B60-98C6-5FFDA469AA1C}" type="slidenum">
              <a:rPr lang="en-US" sz="1200" b="1" smtClean="0">
                <a:solidFill>
                  <a:srgbClr val="FFFFCC"/>
                </a:solidFill>
              </a:rPr>
              <a:pPr/>
              <a:t>62</a:t>
            </a:fld>
            <a:endParaRPr lang="en-US" b="1" dirty="0">
              <a:solidFill>
                <a:srgbClr val="FFFFCC"/>
              </a:solidFill>
            </a:endParaRPr>
          </a:p>
        </p:txBody>
      </p:sp>
      <p:sp>
        <p:nvSpPr>
          <p:cNvPr id="2" name="Rectangle 1"/>
          <p:cNvSpPr/>
          <p:nvPr/>
        </p:nvSpPr>
        <p:spPr>
          <a:xfrm>
            <a:off x="189756" y="148471"/>
            <a:ext cx="6768752" cy="67095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The children of Israel fell into idolatry by worshipping the pagan trinity, while professing to worship </a:t>
            </a:r>
            <a:r>
              <a:rPr lang="en-US" sz="3200" b="1" cap="none" spc="150" dirty="0" smtClean="0">
                <a:ln w="11430"/>
                <a:solidFill>
                  <a:schemeClr val="accent1">
                    <a:lumMod val="60000"/>
                    <a:lumOff val="40000"/>
                  </a:schemeClr>
                </a:solidFill>
                <a:effectLst>
                  <a:glow rad="127000">
                    <a:schemeClr val="tx2"/>
                  </a:glow>
                  <a:outerShdw blurRad="25400" algn="tl" rotWithShape="0">
                    <a:srgbClr val="000000">
                      <a:alpha val="43000"/>
                    </a:srgbClr>
                  </a:outerShdw>
                </a:effectLst>
                <a:latin typeface="Comic Sans MS" pitchFamily="66" charset="0"/>
              </a:rPr>
              <a:t>Yahuah.</a:t>
            </a:r>
            <a: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  </a:t>
            </a:r>
          </a:p>
          <a:p>
            <a:pPr algn="ctr"/>
            <a:endParaRPr lang="en-US" b="1" spc="150" dirty="0">
              <a:ln w="11430"/>
              <a:solidFill>
                <a:srgbClr val="F8F8F8"/>
              </a:solidFill>
              <a:effectLst>
                <a:glow rad="127000">
                  <a:schemeClr val="tx2"/>
                </a:glow>
                <a:outerShdw blurRad="25400" algn="tl" rotWithShape="0">
                  <a:srgbClr val="000000">
                    <a:alpha val="43000"/>
                  </a:srgbClr>
                </a:outerShdw>
              </a:effectLst>
              <a:latin typeface="Comic Sans MS" pitchFamily="66" charset="0"/>
            </a:endParaRPr>
          </a:p>
          <a:p>
            <a:pPr algn="ctr"/>
            <a: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Many are temped by this same false worship today.</a:t>
            </a:r>
          </a:p>
          <a:p>
            <a:pPr algn="ctr"/>
            <a:endParaRPr lang="en-US"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endParaRPr>
          </a:p>
          <a:p>
            <a:pPr algn="ctr"/>
            <a:r>
              <a:rPr lang="en-US" sz="3200" b="1" spc="150" dirty="0" smtClean="0">
                <a:ln w="11430"/>
                <a:solidFill>
                  <a:srgbClr val="F8F8F8"/>
                </a:solidFill>
                <a:effectLst>
                  <a:glow rad="241300">
                    <a:schemeClr val="tx2">
                      <a:alpha val="92000"/>
                    </a:schemeClr>
                  </a:glow>
                  <a:outerShdw blurRad="25400" algn="tl" rotWithShape="0">
                    <a:srgbClr val="000000">
                      <a:alpha val="43000"/>
                    </a:srgbClr>
                  </a:outerShdw>
                </a:effectLst>
                <a:latin typeface="Comic Sans MS" pitchFamily="66" charset="0"/>
              </a:rPr>
              <a:t>When rebellious worship is offered to </a:t>
            </a:r>
            <a:r>
              <a:rPr lang="en-US" sz="3200" b="1" spc="150" dirty="0" smtClean="0">
                <a:ln w="11430"/>
                <a:solidFill>
                  <a:schemeClr val="accent1">
                    <a:lumMod val="60000"/>
                    <a:lumOff val="40000"/>
                  </a:schemeClr>
                </a:solidFill>
                <a:effectLst>
                  <a:glow rad="241300">
                    <a:schemeClr val="tx2">
                      <a:alpha val="92000"/>
                    </a:schemeClr>
                  </a:glow>
                  <a:outerShdw blurRad="25400" algn="tl" rotWithShape="0">
                    <a:srgbClr val="000000">
                      <a:alpha val="43000"/>
                    </a:srgbClr>
                  </a:outerShdw>
                </a:effectLst>
                <a:latin typeface="Comic Sans MS" pitchFamily="66" charset="0"/>
              </a:rPr>
              <a:t>Yahuah</a:t>
            </a:r>
            <a:r>
              <a:rPr lang="en-US" sz="3200" b="1" spc="150" dirty="0" smtClean="0">
                <a:ln w="11430"/>
                <a:solidFill>
                  <a:srgbClr val="F8F8F8"/>
                </a:solidFill>
                <a:effectLst>
                  <a:glow rad="241300">
                    <a:schemeClr val="tx2">
                      <a:alpha val="92000"/>
                    </a:schemeClr>
                  </a:glow>
                  <a:outerShdw blurRad="25400" algn="tl" rotWithShape="0">
                    <a:srgbClr val="000000">
                      <a:alpha val="43000"/>
                    </a:srgbClr>
                  </a:outerShdw>
                </a:effectLst>
                <a:latin typeface="Comic Sans MS" pitchFamily="66" charset="0"/>
              </a:rPr>
              <a:t> the same way as the pagans worship their false gods, can </a:t>
            </a:r>
            <a:r>
              <a:rPr lang="en-US" sz="3200" b="1" spc="150" dirty="0" smtClean="0">
                <a:ln w="11430"/>
                <a:solidFill>
                  <a:schemeClr val="accent1">
                    <a:lumMod val="60000"/>
                    <a:lumOff val="40000"/>
                  </a:schemeClr>
                </a:solidFill>
                <a:effectLst>
                  <a:glow rad="241300">
                    <a:schemeClr val="tx2">
                      <a:alpha val="92000"/>
                    </a:schemeClr>
                  </a:glow>
                  <a:outerShdw blurRad="25400" algn="tl" rotWithShape="0">
                    <a:srgbClr val="000000">
                      <a:alpha val="43000"/>
                    </a:srgbClr>
                  </a:outerShdw>
                </a:effectLst>
                <a:latin typeface="Comic Sans MS" pitchFamily="66" charset="0"/>
              </a:rPr>
              <a:t>Yahuah’s </a:t>
            </a:r>
            <a:r>
              <a:rPr lang="en-US" sz="3200" b="1" spc="150" dirty="0" err="1" smtClean="0">
                <a:ln w="11430"/>
                <a:solidFill>
                  <a:schemeClr val="accent1">
                    <a:lumMod val="60000"/>
                    <a:lumOff val="40000"/>
                  </a:schemeClr>
                </a:solidFill>
                <a:effectLst>
                  <a:glow rad="241300">
                    <a:schemeClr val="tx2">
                      <a:alpha val="92000"/>
                    </a:schemeClr>
                  </a:glow>
                  <a:outerShdw blurRad="25400" algn="tl" rotWithShape="0">
                    <a:srgbClr val="000000">
                      <a:alpha val="43000"/>
                    </a:srgbClr>
                  </a:outerShdw>
                </a:effectLst>
                <a:latin typeface="Comic Sans MS" pitchFamily="66" charset="0"/>
              </a:rPr>
              <a:t>Ruach</a:t>
            </a:r>
            <a:r>
              <a:rPr lang="en-US" sz="3200" b="1" spc="150" dirty="0" smtClean="0">
                <a:ln w="11430"/>
                <a:solidFill>
                  <a:schemeClr val="accent1">
                    <a:lumMod val="60000"/>
                    <a:lumOff val="40000"/>
                  </a:schemeClr>
                </a:solidFill>
                <a:effectLst>
                  <a:glow rad="241300">
                    <a:schemeClr val="tx2">
                      <a:alpha val="92000"/>
                    </a:schemeClr>
                  </a:glow>
                  <a:outerShdw blurRad="25400" algn="tl" rotWithShape="0">
                    <a:srgbClr val="000000">
                      <a:alpha val="43000"/>
                    </a:srgbClr>
                  </a:outerShdw>
                </a:effectLst>
                <a:latin typeface="Comic Sans MS" pitchFamily="66" charset="0"/>
              </a:rPr>
              <a:t> </a:t>
            </a:r>
            <a:r>
              <a:rPr lang="en-US" sz="3200" b="1" spc="150" dirty="0" smtClean="0">
                <a:ln w="11430"/>
                <a:solidFill>
                  <a:srgbClr val="F8F8F8"/>
                </a:solidFill>
                <a:effectLst>
                  <a:glow rad="241300">
                    <a:schemeClr val="tx2">
                      <a:alpha val="92000"/>
                    </a:schemeClr>
                  </a:glow>
                  <a:outerShdw blurRad="25400" algn="tl" rotWithShape="0">
                    <a:srgbClr val="000000">
                      <a:alpha val="43000"/>
                    </a:srgbClr>
                  </a:outerShdw>
                </a:effectLst>
                <a:latin typeface="Comic Sans MS" pitchFamily="66" charset="0"/>
              </a:rPr>
              <a:t>continue to dwell in </a:t>
            </a:r>
            <a:br>
              <a:rPr lang="en-US" sz="3200" b="1" spc="150" dirty="0" smtClean="0">
                <a:ln w="11430"/>
                <a:solidFill>
                  <a:srgbClr val="F8F8F8"/>
                </a:solidFill>
                <a:effectLst>
                  <a:glow rad="241300">
                    <a:schemeClr val="tx2">
                      <a:alpha val="92000"/>
                    </a:schemeClr>
                  </a:glow>
                  <a:outerShdw blurRad="25400" algn="tl" rotWithShape="0">
                    <a:srgbClr val="000000">
                      <a:alpha val="43000"/>
                    </a:srgbClr>
                  </a:outerShdw>
                </a:effectLst>
                <a:latin typeface="Comic Sans MS" pitchFamily="66" charset="0"/>
              </a:rPr>
            </a:br>
            <a:r>
              <a:rPr lang="en-US" sz="3200" b="1" spc="150" dirty="0" smtClean="0">
                <a:ln w="11430"/>
                <a:solidFill>
                  <a:srgbClr val="F8F8F8"/>
                </a:solidFill>
                <a:effectLst>
                  <a:glow rad="241300">
                    <a:schemeClr val="tx2">
                      <a:alpha val="92000"/>
                    </a:schemeClr>
                  </a:glow>
                  <a:outerShdw blurRad="25400" algn="tl" rotWithShape="0">
                    <a:srgbClr val="000000">
                      <a:alpha val="43000"/>
                    </a:srgbClr>
                  </a:outerShdw>
                </a:effectLst>
                <a:latin typeface="Comic Sans MS" pitchFamily="66" charset="0"/>
              </a:rPr>
              <a:t>their “soul temple”?</a:t>
            </a:r>
            <a:endParaRPr lang="en-US" sz="3200" b="1" cap="none" spc="150" dirty="0">
              <a:ln w="11430"/>
              <a:solidFill>
                <a:srgbClr val="F8F8F8"/>
              </a:solidFill>
              <a:effectLst>
                <a:glow rad="241300">
                  <a:schemeClr val="tx2">
                    <a:alpha val="92000"/>
                  </a:schemeClr>
                </a:glow>
                <a:outerShdw blurRad="25400" algn="tl" rotWithShape="0">
                  <a:srgbClr val="000000">
                    <a:alpha val="43000"/>
                  </a:srgbClr>
                </a:outerShdw>
              </a:effectLst>
              <a:latin typeface="Comic Sans MS" pitchFamily="66"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9162056" y="22888"/>
            <a:ext cx="3149618" cy="218849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7161612" y="4869160"/>
            <a:ext cx="4179093" cy="1938992"/>
          </a:xfrm>
          <a:prstGeom prst="rect">
            <a:avLst/>
          </a:prstGeom>
          <a:noFill/>
        </p:spPr>
        <p:txBody>
          <a:bodyPr wrap="none" lIns="91440" tIns="45720" rIns="91440" bIns="45720">
            <a:spAutoFit/>
            <a:scene3d>
              <a:camera prst="isometricOffAxis1Right"/>
              <a:lightRig rig="threePt" dir="t"/>
            </a:scene3d>
            <a:sp3d extrusionH="57150">
              <a:bevelT w="38100" h="38100" prst="angle"/>
            </a:sp3d>
          </a:bodyPr>
          <a:lstStyle/>
          <a:p>
            <a:pPr algn="ctr"/>
            <a:r>
              <a:rPr lang="en-US" sz="60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Say “no” </a:t>
            </a:r>
            <a:br>
              <a:rPr lang="en-US" sz="60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60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to </a:t>
            </a:r>
            <a:r>
              <a:rPr lang="en-US" sz="6000" b="1" cap="none" spc="0" dirty="0" smtClean="0">
                <a:ln w="1905">
                  <a:solidFill>
                    <a:schemeClr val="tx2"/>
                  </a:solidFill>
                </a:ln>
                <a:solidFill>
                  <a:srgbClr val="FF9933"/>
                </a:solidFill>
                <a:effectLst>
                  <a:innerShdw blurRad="69850" dist="43180" dir="5400000">
                    <a:srgbClr val="000000">
                      <a:alpha val="65000"/>
                    </a:srgbClr>
                  </a:innerShdw>
                  <a:reflection blurRad="6350" stA="55000" endA="300" endPos="45500" dir="5400000" sy="-100000" algn="bl" rotWithShape="0"/>
                </a:effectLst>
                <a:latin typeface="Rockwell Extra Bold" pitchFamily="18" charset="0"/>
              </a:rPr>
              <a:t>99</a:t>
            </a:r>
            <a:r>
              <a:rPr lang="en-US" sz="6000" b="1"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a:t>
            </a:r>
            <a:endParaRPr lang="en-US" sz="60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Tree>
    <p:extLst>
      <p:ext uri="{BB962C8B-B14F-4D97-AF65-F5344CB8AC3E}">
        <p14:creationId xmlns:p14="http://schemas.microsoft.com/office/powerpoint/2010/main" val="27380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par>
                          <p:cTn id="21" fill="hold">
                            <p:stCondLst>
                              <p:cond delay="2000"/>
                            </p:stCondLst>
                            <p:childTnLst>
                              <p:par>
                                <p:cTn id="22" presetID="42" presetClass="entr" presetSubtype="0" fill="hold" nodeType="afterEffect">
                                  <p:stCondLst>
                                    <p:cond delay="50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1500"/>
                                        <p:tgtEl>
                                          <p:spTgt spid="2">
                                            <p:txEl>
                                              <p:pRg st="0" end="0"/>
                                            </p:txEl>
                                          </p:spTgt>
                                        </p:tgtEl>
                                      </p:cBhvr>
                                    </p:animEffect>
                                    <p:anim calcmode="lin" valueType="num">
                                      <p:cBhvr>
                                        <p:cTn id="25" dur="1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6" dur="1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1000"/>
                                        <p:tgtEl>
                                          <p:spTgt spid="2">
                                            <p:txEl>
                                              <p:pRg st="2" end="2"/>
                                            </p:txEl>
                                          </p:spTgt>
                                        </p:tgtEl>
                                      </p:cBhvr>
                                    </p:animEffect>
                                    <p:anim calcmode="lin" valueType="num">
                                      <p:cBhvr>
                                        <p:cTn id="3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2" presetClass="entr" presetSubtype="0" fill="hold"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1000"/>
                                        <p:tgtEl>
                                          <p:spTgt spid="2">
                                            <p:txEl>
                                              <p:pRg st="4" end="4"/>
                                            </p:txEl>
                                          </p:spTgt>
                                        </p:tgtEl>
                                      </p:cBhvr>
                                    </p:animEffect>
                                    <p:anim calcmode="lin" valueType="num">
                                      <p:cBhvr>
                                        <p:cTn id="3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a:xfrm>
            <a:off x="11567020" y="6453336"/>
            <a:ext cx="549797" cy="365125"/>
          </a:xfrm>
        </p:spPr>
        <p:txBody>
          <a:bodyPr/>
          <a:lstStyle/>
          <a:p>
            <a:fld id="{81FEFA0A-2F20-4B60-98C6-5FFDA469AA1C}" type="slidenum">
              <a:rPr lang="en-US" b="1" smtClean="0">
                <a:solidFill>
                  <a:srgbClr val="663300"/>
                </a:solidFill>
              </a:rPr>
              <a:pPr/>
              <a:t>63</a:t>
            </a:fld>
            <a:endParaRPr lang="en-US" b="1" dirty="0">
              <a:solidFill>
                <a:srgbClr val="663300"/>
              </a:solidFill>
            </a:endParaRPr>
          </a:p>
        </p:txBody>
      </p:sp>
      <p:sp>
        <p:nvSpPr>
          <p:cNvPr id="14" name="Rectangle 13"/>
          <p:cNvSpPr/>
          <p:nvPr/>
        </p:nvSpPr>
        <p:spPr>
          <a:xfrm>
            <a:off x="1701924" y="44624"/>
            <a:ext cx="8712968" cy="1446550"/>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Reason </a:t>
            </a:r>
            <a:r>
              <a:rPr lang="en-US" sz="4400" b="1" cap="none" spc="0" dirty="0" smtClean="0">
                <a:ln w="1905">
                  <a:solidFill>
                    <a:schemeClr val="tx2"/>
                  </a:solidFill>
                </a:ln>
                <a:solidFill>
                  <a:srgbClr val="FF99FF"/>
                </a:solidFill>
                <a:effectLst>
                  <a:innerShdw blurRad="69850" dist="43180" dir="5400000">
                    <a:srgbClr val="000000">
                      <a:alpha val="65000"/>
                    </a:srgbClr>
                  </a:innerShdw>
                </a:effectLst>
                <a:latin typeface="Rockwell Extra Bold" pitchFamily="18" charset="0"/>
              </a:rPr>
              <a:t>#1</a:t>
            </a: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to say “no” to </a:t>
            </a:r>
            <a:b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4400" b="1"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the 99 day Omer count ~ </a:t>
            </a:r>
            <a:endParaRPr lang="en-US" sz="4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
        <p:nvSpPr>
          <p:cNvPr id="11" name="Rectangle 10"/>
          <p:cNvSpPr/>
          <p:nvPr/>
        </p:nvSpPr>
        <p:spPr>
          <a:xfrm>
            <a:off x="2566020" y="5013176"/>
            <a:ext cx="8712968" cy="1754326"/>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it honors the </a:t>
            </a:r>
            <a:b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golden calf!</a:t>
            </a:r>
            <a:endParaRPr lang="en-US" sz="5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Tree>
    <p:extLst>
      <p:ext uri="{BB962C8B-B14F-4D97-AF65-F5344CB8AC3E}">
        <p14:creationId xmlns:p14="http://schemas.microsoft.com/office/powerpoint/2010/main" val="293488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Effect transition="in" filter="fade">
                                      <p:cBhvr>
                                        <p:cTn id="9"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2764" y="6448251"/>
            <a:ext cx="2844059" cy="365125"/>
          </a:xfrm>
        </p:spPr>
        <p:txBody>
          <a:bodyPr/>
          <a:lstStyle/>
          <a:p>
            <a:fld id="{81FEFA0A-2F20-4B60-98C6-5FFDA469AA1C}" type="slidenum">
              <a:rPr lang="en-US" sz="1200" b="1" smtClean="0">
                <a:solidFill>
                  <a:schemeClr val="tx1"/>
                </a:solidFill>
              </a:rPr>
              <a:pPr/>
              <a:t>64</a:t>
            </a:fld>
            <a:endParaRPr lang="en-US" b="1" dirty="0">
              <a:solidFill>
                <a:schemeClr val="tx1"/>
              </a:solidFill>
            </a:endParaRPr>
          </a:p>
        </p:txBody>
      </p:sp>
      <p:sp>
        <p:nvSpPr>
          <p:cNvPr id="5" name="Rectangle 4"/>
          <p:cNvSpPr/>
          <p:nvPr/>
        </p:nvSpPr>
        <p:spPr>
          <a:xfrm>
            <a:off x="5590356" y="260648"/>
            <a:ext cx="6264696" cy="3477875"/>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Is there another witness against this 99 day Omer Count that needs to be considered?</a:t>
            </a:r>
            <a:endParaRPr lang="en-US" sz="4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Tree>
    <p:extLst>
      <p:ext uri="{BB962C8B-B14F-4D97-AF65-F5344CB8AC3E}">
        <p14:creationId xmlns:p14="http://schemas.microsoft.com/office/powerpoint/2010/main" val="134133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12979" y="6462671"/>
            <a:ext cx="2844059" cy="365125"/>
          </a:xfrm>
        </p:spPr>
        <p:txBody>
          <a:bodyPr/>
          <a:lstStyle/>
          <a:p>
            <a:fld id="{81FEFA0A-2F20-4B60-98C6-5FFDA469AA1C}" type="slidenum">
              <a:rPr lang="en-US" b="1" smtClean="0">
                <a:solidFill>
                  <a:srgbClr val="FFFFCC"/>
                </a:solidFill>
              </a:rPr>
              <a:pPr/>
              <a:t>65</a:t>
            </a:fld>
            <a:endParaRPr lang="en-US" b="1" dirty="0">
              <a:solidFill>
                <a:srgbClr val="FFFFCC"/>
              </a:solidFill>
            </a:endParaRPr>
          </a:p>
        </p:txBody>
      </p:sp>
      <p:sp>
        <p:nvSpPr>
          <p:cNvPr id="3" name="Rectangle 2"/>
          <p:cNvSpPr/>
          <p:nvPr/>
        </p:nvSpPr>
        <p:spPr>
          <a:xfrm>
            <a:off x="1323850" y="575543"/>
            <a:ext cx="10089956" cy="3600986"/>
          </a:xfrm>
          <a:prstGeom prst="rect">
            <a:avLst/>
          </a:prstGeom>
          <a:solidFill>
            <a:schemeClr val="tx2">
              <a:alpha val="32000"/>
            </a:schemeClr>
          </a:solidFill>
          <a:scene3d>
            <a:camera prst="orthographicFront"/>
            <a:lightRig rig="threePt" dir="t"/>
          </a:scene3d>
          <a:sp3d>
            <a:bevelT w="152400" h="50800" prst="softRound"/>
          </a:sp3d>
        </p:spPr>
        <p:txBody>
          <a:bodyPr wrap="square">
            <a:spAutoFit/>
            <a:sp3d extrusionH="57150">
              <a:bevelT w="38100" h="38100"/>
            </a:sp3d>
          </a:bodyPr>
          <a:lstStyle/>
          <a:p>
            <a:pPr algn="ctr">
              <a:lnSpc>
                <a:spcPct val="150000"/>
              </a:lnSpc>
            </a:pPr>
            <a:r>
              <a:rPr lang="en-US" sz="3200" b="1" dirty="0" smtClean="0">
                <a:solidFill>
                  <a:schemeClr val="accent2">
                    <a:lumMod val="60000"/>
                    <a:lumOff val="40000"/>
                  </a:schemeClr>
                </a:solidFill>
                <a:effectLst/>
                <a:latin typeface="Comic Sans MS" pitchFamily="66" charset="0"/>
              </a:rPr>
              <a:t>Lev 23:15-16 </a:t>
            </a:r>
          </a:p>
          <a:p>
            <a:pPr algn="ctr">
              <a:lnSpc>
                <a:spcPct val="150000"/>
              </a:lnSpc>
            </a:pPr>
            <a:r>
              <a:rPr lang="en-US" sz="2400" b="1" dirty="0" smtClean="0">
                <a:ln>
                  <a:solidFill>
                    <a:srgbClr val="FF9933"/>
                  </a:solidFill>
                </a:ln>
                <a:solidFill>
                  <a:srgbClr val="FFFFCC"/>
                </a:solidFill>
                <a:effectLst/>
                <a:latin typeface="Comic Sans MS" pitchFamily="66" charset="0"/>
              </a:rPr>
              <a:t>And ye shall number to yourselves from </a:t>
            </a:r>
            <a:r>
              <a:rPr lang="en-US" sz="2400" b="1" dirty="0" smtClean="0">
                <a:ln>
                  <a:solidFill>
                    <a:srgbClr val="FF9933"/>
                  </a:solidFill>
                </a:ln>
                <a:solidFill>
                  <a:srgbClr val="FFFFCC"/>
                </a:solidFill>
                <a:effectLst/>
                <a:latin typeface="Comic Sans MS" pitchFamily="66" charset="0"/>
              </a:rPr>
              <a:t>the day</a:t>
            </a:r>
            <a:br>
              <a:rPr lang="en-US" sz="2400" b="1" dirty="0" smtClean="0">
                <a:ln>
                  <a:solidFill>
                    <a:srgbClr val="FF9933"/>
                  </a:solidFill>
                </a:ln>
                <a:solidFill>
                  <a:srgbClr val="FFFFCC"/>
                </a:solidFill>
                <a:effectLst/>
                <a:latin typeface="Comic Sans MS" pitchFamily="66" charset="0"/>
              </a:rPr>
            </a:br>
            <a:r>
              <a:rPr lang="en-US" sz="2400" b="1" dirty="0" smtClean="0">
                <a:ln>
                  <a:solidFill>
                    <a:srgbClr val="FF9933"/>
                  </a:solidFill>
                </a:ln>
                <a:solidFill>
                  <a:srgbClr val="FFFFCC"/>
                </a:solidFill>
                <a:effectLst/>
                <a:latin typeface="Comic Sans MS" pitchFamily="66" charset="0"/>
              </a:rPr>
              <a:t> </a:t>
            </a:r>
            <a:r>
              <a:rPr lang="en-US" sz="2400" b="1" dirty="0" smtClean="0">
                <a:ln>
                  <a:solidFill>
                    <a:srgbClr val="FF9933"/>
                  </a:solidFill>
                </a:ln>
                <a:solidFill>
                  <a:srgbClr val="FFFFCC"/>
                </a:solidFill>
                <a:effectLst/>
                <a:latin typeface="Comic Sans MS" pitchFamily="66" charset="0"/>
              </a:rPr>
              <a:t>after the Sabbath, from the day on which ye shall</a:t>
            </a:r>
            <a:br>
              <a:rPr lang="en-US" sz="2400" b="1" dirty="0" smtClean="0">
                <a:ln>
                  <a:solidFill>
                    <a:srgbClr val="FF9933"/>
                  </a:solidFill>
                </a:ln>
                <a:solidFill>
                  <a:srgbClr val="FFFFCC"/>
                </a:solidFill>
                <a:effectLst/>
                <a:latin typeface="Comic Sans MS" pitchFamily="66" charset="0"/>
              </a:rPr>
            </a:br>
            <a:r>
              <a:rPr lang="en-US" sz="2400" b="1" dirty="0" smtClean="0">
                <a:ln>
                  <a:solidFill>
                    <a:srgbClr val="FF9933"/>
                  </a:solidFill>
                </a:ln>
                <a:solidFill>
                  <a:srgbClr val="FFFFCC"/>
                </a:solidFill>
                <a:effectLst/>
                <a:latin typeface="Comic Sans MS" pitchFamily="66" charset="0"/>
              </a:rPr>
              <a:t>offer the sheaf of the heave-offering, seven full weeks:  </a:t>
            </a:r>
            <a:br>
              <a:rPr lang="en-US" sz="2400" b="1" dirty="0" smtClean="0">
                <a:ln>
                  <a:solidFill>
                    <a:srgbClr val="FF9933"/>
                  </a:solidFill>
                </a:ln>
                <a:solidFill>
                  <a:srgbClr val="FFFFCC"/>
                </a:solidFill>
                <a:effectLst/>
                <a:latin typeface="Comic Sans MS" pitchFamily="66" charset="0"/>
              </a:rPr>
            </a:br>
            <a:r>
              <a:rPr lang="en-US" sz="2400" b="1" dirty="0" smtClean="0">
                <a:ln>
                  <a:solidFill>
                    <a:srgbClr val="FF9933"/>
                  </a:solidFill>
                </a:ln>
                <a:solidFill>
                  <a:srgbClr val="FFFFCC"/>
                </a:solidFill>
                <a:effectLst/>
                <a:latin typeface="Comic Sans MS" pitchFamily="66" charset="0"/>
              </a:rPr>
              <a:t>until the morrow after the last week ye shall number fifty day</a:t>
            </a:r>
            <a:r>
              <a:rPr lang="en-US" sz="2400" b="1" dirty="0" smtClean="0">
                <a:ln>
                  <a:solidFill>
                    <a:sysClr val="windowText" lastClr="000000"/>
                  </a:solidFill>
                </a:ln>
                <a:solidFill>
                  <a:srgbClr val="FFFFCC"/>
                </a:solidFill>
                <a:effectLst>
                  <a:glow rad="127000">
                    <a:srgbClr val="FFCCFF"/>
                  </a:glow>
                </a:effectLst>
                <a:latin typeface="Comic Sans MS" pitchFamily="66" charset="0"/>
              </a:rPr>
              <a:t>s</a:t>
            </a:r>
            <a:r>
              <a:rPr lang="en-US" sz="2400" b="1" dirty="0" smtClean="0">
                <a:ln>
                  <a:solidFill>
                    <a:srgbClr val="FF9933"/>
                  </a:solidFill>
                </a:ln>
                <a:solidFill>
                  <a:srgbClr val="FFFFCC"/>
                </a:solidFill>
                <a:effectLst/>
                <a:latin typeface="Comic Sans MS" pitchFamily="66" charset="0"/>
              </a:rPr>
              <a:t>, </a:t>
            </a:r>
            <a:br>
              <a:rPr lang="en-US" sz="2400" b="1" dirty="0" smtClean="0">
                <a:ln>
                  <a:solidFill>
                    <a:srgbClr val="FF9933"/>
                  </a:solidFill>
                </a:ln>
                <a:solidFill>
                  <a:srgbClr val="FFFFCC"/>
                </a:solidFill>
                <a:effectLst/>
                <a:latin typeface="Comic Sans MS" pitchFamily="66" charset="0"/>
              </a:rPr>
            </a:br>
            <a:r>
              <a:rPr lang="en-US" sz="2400" b="1" dirty="0" smtClean="0">
                <a:ln>
                  <a:solidFill>
                    <a:srgbClr val="FF9933"/>
                  </a:solidFill>
                </a:ln>
                <a:solidFill>
                  <a:srgbClr val="FFFFCC"/>
                </a:solidFill>
                <a:effectLst/>
                <a:latin typeface="Comic Sans MS" pitchFamily="66" charset="0"/>
              </a:rPr>
              <a:t>and shall bring a new meat-offering to Yahuah. </a:t>
            </a:r>
          </a:p>
        </p:txBody>
      </p:sp>
      <p:pic>
        <p:nvPicPr>
          <p:cNvPr id="8194" name="Picture 2" descr="C:\Users\Rae\Desktop\septuagint.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756" y="188640"/>
            <a:ext cx="2508740" cy="2109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926060" y="125649"/>
            <a:ext cx="7488832" cy="479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smtClean="0">
                <a:ln w="1905"/>
                <a:solidFill>
                  <a:srgbClr val="663300"/>
                </a:solidFill>
                <a:effectLst>
                  <a:glow rad="127000">
                    <a:srgbClr val="FFFFCC"/>
                  </a:glow>
                  <a:innerShdw blurRad="69850" dist="43180" dir="5400000">
                    <a:srgbClr val="000000">
                      <a:alpha val="65000"/>
                    </a:srgbClr>
                  </a:innerShdw>
                </a:effectLst>
                <a:latin typeface="Comic Sans MS" pitchFamily="66" charset="0"/>
              </a:rPr>
              <a:t>From the Words of the S</a:t>
            </a:r>
            <a:r>
              <a:rPr lang="en-CA" sz="2000" b="1" dirty="0" smtClean="0">
                <a:ln w="1905"/>
                <a:solidFill>
                  <a:srgbClr val="663300"/>
                </a:solidFill>
                <a:effectLst>
                  <a:glow rad="127000">
                    <a:srgbClr val="FFFFCC"/>
                  </a:glow>
                  <a:innerShdw blurRad="69850" dist="43180" dir="5400000">
                    <a:srgbClr val="000000">
                      <a:alpha val="65000"/>
                    </a:srgbClr>
                  </a:innerShdw>
                </a:effectLst>
                <a:latin typeface="Comic Sans MS" pitchFamily="66" charset="0"/>
              </a:rPr>
              <a:t>EPTUAGINT</a:t>
            </a:r>
            <a:r>
              <a:rPr lang="en-CA" sz="2800" b="1" dirty="0" smtClean="0">
                <a:ln w="1905"/>
                <a:solidFill>
                  <a:srgbClr val="663300"/>
                </a:solidFill>
                <a:effectLst>
                  <a:glow rad="127000">
                    <a:srgbClr val="FFFFCC"/>
                  </a:glow>
                  <a:innerShdw blurRad="69850" dist="43180" dir="5400000">
                    <a:srgbClr val="000000">
                      <a:alpha val="65000"/>
                    </a:srgbClr>
                  </a:innerShdw>
                </a:effectLst>
                <a:latin typeface="Comic Sans MS" pitchFamily="66" charset="0"/>
              </a:rPr>
              <a:t> </a:t>
            </a:r>
            <a:endParaRPr lang="en-CA" sz="2800" b="1" dirty="0">
              <a:ln w="1905"/>
              <a:solidFill>
                <a:srgbClr val="663300"/>
              </a:solidFill>
              <a:effectLst>
                <a:glow rad="127000">
                  <a:srgbClr val="FFFFCC"/>
                </a:glow>
                <a:innerShdw blurRad="69850" dist="43180" dir="5400000">
                  <a:srgbClr val="000000">
                    <a:alpha val="65000"/>
                  </a:srgbClr>
                </a:innerShdw>
              </a:effectLst>
              <a:latin typeface="Comic Sans MS" pitchFamily="66" charset="0"/>
            </a:endParaRPr>
          </a:p>
        </p:txBody>
      </p:sp>
      <p:pic>
        <p:nvPicPr>
          <p:cNvPr id="9" name="Picture 2" descr="C:\Users\Rae\Desktop\Art to file\white man red ques mark clea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54052" y="1700808"/>
            <a:ext cx="1510041" cy="1581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07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nodeType="afterEffect">
                                  <p:stCondLst>
                                    <p:cond delay="200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16632"/>
            <a:ext cx="12116816" cy="92333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a:t>
            </a:r>
            <a:r>
              <a:rPr lang="en-US" sz="4800" b="1" dirty="0" smtClean="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effectLst>
                <a:latin typeface="Rockwell" pitchFamily="18" charset="0"/>
              </a:rPr>
              <a:t>True</a:t>
            </a:r>
            <a:r>
              <a:rPr lang="en-US" sz="48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Pentecost </a:t>
            </a:r>
            <a:r>
              <a:rPr lang="en-US" sz="4800" b="1" dirty="0" smtClean="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effectLst>
                <a:latin typeface="Rockwell" pitchFamily="18" charset="0"/>
              </a:rPr>
              <a:t>Count</a:t>
            </a:r>
            <a:r>
              <a:rPr lang="en-US" sz="48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a:t>
            </a:r>
            <a:r>
              <a:rPr lang="en-US" sz="4800" b="1" dirty="0" smtClean="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effectLst>
                <a:latin typeface="Rockwell" pitchFamily="18" charset="0"/>
              </a:rPr>
              <a:t>In Torah</a:t>
            </a:r>
            <a:endParaRPr lang="en-US" sz="4800" b="1" cap="none" spc="0" dirty="0">
              <a:ln w="1905">
                <a:solidFill>
                  <a:schemeClr val="accent2">
                    <a:lumMod val="50000"/>
                  </a:schemeClr>
                </a:solidFill>
              </a:ln>
              <a:solidFill>
                <a:schemeClr val="accent2">
                  <a:lumMod val="60000"/>
                  <a:lumOff val="40000"/>
                </a:schemeClr>
              </a:solidFill>
              <a:effectLst>
                <a:innerShdw blurRad="69850" dist="43180" dir="5400000">
                  <a:srgbClr val="000000">
                    <a:alpha val="65000"/>
                  </a:srgbClr>
                </a:innerShdw>
              </a:effectLst>
              <a:latin typeface="Rockwell" pitchFamily="18" charset="0"/>
            </a:endParaRPr>
          </a:p>
        </p:txBody>
      </p:sp>
      <p:sp>
        <p:nvSpPr>
          <p:cNvPr id="2" name="Rectangle 1"/>
          <p:cNvSpPr/>
          <p:nvPr/>
        </p:nvSpPr>
        <p:spPr>
          <a:xfrm>
            <a:off x="513772" y="1039962"/>
            <a:ext cx="5670640" cy="5413020"/>
          </a:xfrm>
          <a:prstGeom prst="rect">
            <a:avLst/>
          </a:prstGeom>
          <a:solidFill>
            <a:schemeClr val="tx2">
              <a:alpha val="32000"/>
            </a:schemeClr>
          </a:solidFill>
          <a:scene3d>
            <a:camera prst="orthographicFront"/>
            <a:lightRig rig="threePt" dir="t"/>
          </a:scene3d>
          <a:sp3d>
            <a:bevelT w="152400" h="50800" prst="softRound"/>
          </a:sp3d>
        </p:spPr>
        <p:txBody>
          <a:bodyPr wrap="square">
            <a:spAutoFit/>
          </a:bodyPr>
          <a:lstStyle/>
          <a:p>
            <a:pPr>
              <a:lnSpc>
                <a:spcPct val="150000"/>
              </a:lnSpc>
            </a:pPr>
            <a:r>
              <a:rPr lang="en-US" sz="2800" b="1" dirty="0">
                <a:ln>
                  <a:solidFill>
                    <a:schemeClr val="tx1"/>
                  </a:solidFill>
                </a:ln>
                <a:solidFill>
                  <a:schemeClr val="accent2">
                    <a:lumMod val="60000"/>
                    <a:lumOff val="40000"/>
                  </a:schemeClr>
                </a:solidFill>
                <a:latin typeface="Comic Sans MS" pitchFamily="66" charset="0"/>
              </a:rPr>
              <a:t>Lev </a:t>
            </a:r>
            <a:r>
              <a:rPr lang="en-US" sz="2800" b="1" dirty="0" smtClean="0">
                <a:ln>
                  <a:solidFill>
                    <a:schemeClr val="tx1"/>
                  </a:solidFill>
                </a:ln>
                <a:solidFill>
                  <a:schemeClr val="accent2">
                    <a:lumMod val="60000"/>
                    <a:lumOff val="40000"/>
                  </a:schemeClr>
                </a:solidFill>
                <a:latin typeface="Comic Sans MS" pitchFamily="66" charset="0"/>
              </a:rPr>
              <a:t>23:10-11, 15-16  </a:t>
            </a:r>
            <a:r>
              <a:rPr lang="en-US" sz="2000" b="1" dirty="0" smtClean="0">
                <a:solidFill>
                  <a:srgbClr val="FFFFCC"/>
                </a:solidFill>
                <a:latin typeface="Comic Sans MS" pitchFamily="66" charset="0"/>
              </a:rPr>
              <a:t/>
            </a:r>
            <a:br>
              <a:rPr lang="en-US" sz="2000" b="1" dirty="0" smtClean="0">
                <a:solidFill>
                  <a:srgbClr val="FFFFCC"/>
                </a:solidFill>
                <a:latin typeface="Comic Sans MS" pitchFamily="66" charset="0"/>
              </a:rPr>
            </a:br>
            <a:r>
              <a:rPr lang="en-US" sz="1050" b="1" dirty="0" smtClean="0">
                <a:solidFill>
                  <a:srgbClr val="FFFFCC"/>
                </a:solidFill>
                <a:latin typeface="Comic Sans MS" pitchFamily="66" charset="0"/>
              </a:rPr>
              <a:t/>
            </a:r>
            <a:br>
              <a:rPr lang="en-US" sz="1050" b="1" dirty="0" smtClean="0">
                <a:solidFill>
                  <a:srgbClr val="FFFFCC"/>
                </a:solidFill>
                <a:latin typeface="Comic Sans MS" pitchFamily="66" charset="0"/>
              </a:rPr>
            </a:br>
            <a:r>
              <a:rPr lang="en-US" sz="2000" b="1" dirty="0" smtClean="0">
                <a:solidFill>
                  <a:schemeClr val="accent2">
                    <a:lumMod val="60000"/>
                    <a:lumOff val="40000"/>
                  </a:schemeClr>
                </a:solidFill>
                <a:effectLst>
                  <a:glow rad="177800">
                    <a:schemeClr val="tx2"/>
                  </a:glow>
                </a:effectLst>
                <a:latin typeface="Comic Sans MS" pitchFamily="66" charset="0"/>
              </a:rPr>
              <a:t>10</a:t>
            </a:r>
            <a:r>
              <a:rPr lang="en-US" sz="2000" b="1" dirty="0" smtClean="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When </a:t>
            </a:r>
            <a:r>
              <a:rPr lang="en-US" sz="2000" b="1" dirty="0">
                <a:ln>
                  <a:solidFill>
                    <a:srgbClr val="FF9933"/>
                  </a:solidFill>
                </a:ln>
                <a:solidFill>
                  <a:srgbClr val="FFFFCC"/>
                </a:solidFill>
                <a:effectLst>
                  <a:glow rad="177800">
                    <a:schemeClr val="tx2"/>
                  </a:glow>
                </a:effectLst>
                <a:latin typeface="Comic Sans MS" pitchFamily="66" charset="0"/>
              </a:rPr>
              <a:t>ye be come into the land which I give unto you, and shall reap the harvest thereof, then ye shall bring a sheaf of the </a:t>
            </a:r>
            <a:r>
              <a:rPr lang="en-US" sz="2000" b="1" dirty="0" err="1">
                <a:ln>
                  <a:solidFill>
                    <a:srgbClr val="FF9933"/>
                  </a:solidFill>
                </a:ln>
                <a:solidFill>
                  <a:srgbClr val="FFFFCC"/>
                </a:solidFill>
                <a:effectLst>
                  <a:glow rad="177800">
                    <a:schemeClr val="tx2"/>
                  </a:glow>
                </a:effectLst>
                <a:latin typeface="Comic Sans MS" pitchFamily="66" charset="0"/>
              </a:rPr>
              <a:t>firstfruits</a:t>
            </a:r>
            <a:r>
              <a:rPr lang="en-US" sz="2000" b="1" dirty="0">
                <a:ln>
                  <a:solidFill>
                    <a:srgbClr val="FF9933"/>
                  </a:solidFill>
                </a:ln>
                <a:solidFill>
                  <a:srgbClr val="FFFFCC"/>
                </a:solidFill>
                <a:effectLst>
                  <a:glow rad="177800">
                    <a:schemeClr val="tx2"/>
                  </a:glow>
                </a:effectLst>
                <a:latin typeface="Comic Sans MS" pitchFamily="66" charset="0"/>
              </a:rPr>
              <a:t> of your harvest unto the priest</a:t>
            </a:r>
            <a:r>
              <a:rPr lang="en-US" sz="2000" b="1" dirty="0" smtClean="0">
                <a:ln>
                  <a:solidFill>
                    <a:srgbClr val="FF9933"/>
                  </a:solidFill>
                </a:ln>
                <a:solidFill>
                  <a:srgbClr val="FFFFCC"/>
                </a:solidFill>
                <a:effectLst>
                  <a:glow rad="177800">
                    <a:schemeClr val="tx2"/>
                  </a:glow>
                </a:effectLst>
                <a:latin typeface="Comic Sans MS" pitchFamily="66" charset="0"/>
              </a:rPr>
              <a:t>:</a:t>
            </a:r>
          </a:p>
          <a:p>
            <a:pPr>
              <a:lnSpc>
                <a:spcPct val="150000"/>
              </a:lnSpc>
            </a:pPr>
            <a:endParaRPr lang="en-US" sz="1200" b="1" dirty="0">
              <a:solidFill>
                <a:srgbClr val="FFFFCC"/>
              </a:solidFill>
              <a:effectLst>
                <a:glow rad="177800">
                  <a:schemeClr val="tx2"/>
                </a:glow>
              </a:effectLst>
              <a:latin typeface="Comic Sans MS" pitchFamily="66" charset="0"/>
            </a:endParaRPr>
          </a:p>
          <a:p>
            <a:pPr>
              <a:lnSpc>
                <a:spcPct val="150000"/>
              </a:lnSpc>
            </a:pPr>
            <a:r>
              <a:rPr lang="en-US" sz="2000" b="1" dirty="0">
                <a:solidFill>
                  <a:schemeClr val="accent2">
                    <a:lumMod val="60000"/>
                    <a:lumOff val="40000"/>
                  </a:schemeClr>
                </a:solidFill>
                <a:effectLst>
                  <a:glow rad="177800">
                    <a:schemeClr val="tx2"/>
                  </a:glow>
                </a:effectLst>
                <a:latin typeface="Comic Sans MS" pitchFamily="66" charset="0"/>
              </a:rPr>
              <a:t>11</a:t>
            </a:r>
            <a:r>
              <a:rPr lang="en-US" sz="2000" b="1" dirty="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And </a:t>
            </a:r>
            <a:r>
              <a:rPr lang="en-US" sz="2000" b="1" dirty="0">
                <a:ln>
                  <a:solidFill>
                    <a:srgbClr val="FF9933"/>
                  </a:solidFill>
                </a:ln>
                <a:solidFill>
                  <a:srgbClr val="FFFFCC"/>
                </a:solidFill>
                <a:effectLst>
                  <a:glow rad="177800">
                    <a:schemeClr val="tx2"/>
                  </a:glow>
                </a:effectLst>
                <a:latin typeface="Comic Sans MS" pitchFamily="66" charset="0"/>
              </a:rPr>
              <a:t>he shall wave the sheaf before </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rPr>
              <a:t>Yahuah,</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rgbClr val="FF9933"/>
                  </a:solidFill>
                </a:ln>
                <a:solidFill>
                  <a:srgbClr val="FFFFCC"/>
                </a:solidFill>
                <a:effectLst>
                  <a:glow rad="177800">
                    <a:schemeClr val="tx2"/>
                  </a:glow>
                </a:effectLst>
                <a:latin typeface="Comic Sans MS" pitchFamily="66" charset="0"/>
              </a:rPr>
              <a:t>to be accepted for you: on the morrow after the </a:t>
            </a:r>
            <a:r>
              <a:rPr lang="en-US" sz="2000" b="1" dirty="0" err="1">
                <a:ln>
                  <a:solidFill>
                    <a:srgbClr val="FF9933"/>
                  </a:solidFill>
                </a:ln>
                <a:solidFill>
                  <a:srgbClr val="FFFFCC"/>
                </a:solidFill>
                <a:effectLst>
                  <a:glow rad="177800">
                    <a:schemeClr val="tx2"/>
                  </a:glow>
                </a:effectLst>
                <a:latin typeface="Comic Sans MS" pitchFamily="66" charset="0"/>
              </a:rPr>
              <a:t>sabbath</a:t>
            </a:r>
            <a:r>
              <a:rPr lang="en-US" sz="2000" b="1" dirty="0">
                <a:ln>
                  <a:solidFill>
                    <a:srgbClr val="FF9933"/>
                  </a:solidFill>
                </a:ln>
                <a:solidFill>
                  <a:srgbClr val="FFFFCC"/>
                </a:solidFill>
                <a:effectLst>
                  <a:glow rad="177800">
                    <a:schemeClr val="tx2"/>
                  </a:glow>
                </a:effectLst>
                <a:latin typeface="Comic Sans MS" pitchFamily="66" charset="0"/>
              </a:rPr>
              <a:t> the priest shall wave it</a:t>
            </a:r>
            <a:r>
              <a:rPr lang="en-US" sz="2000" b="1" dirty="0" smtClean="0">
                <a:ln>
                  <a:solidFill>
                    <a:srgbClr val="FF9933"/>
                  </a:solidFill>
                </a:ln>
                <a:solidFill>
                  <a:srgbClr val="FFFFCC"/>
                </a:solidFill>
                <a:effectLst>
                  <a:glow rad="177800">
                    <a:schemeClr val="tx2"/>
                  </a:glow>
                </a:effectLst>
                <a:latin typeface="Comic Sans MS" pitchFamily="66" charset="0"/>
              </a:rPr>
              <a:t>.</a:t>
            </a:r>
          </a:p>
          <a:p>
            <a:pPr>
              <a:lnSpc>
                <a:spcPct val="150000"/>
              </a:lnSpc>
            </a:pPr>
            <a:endParaRPr lang="en-US" sz="2000" b="1" dirty="0">
              <a:solidFill>
                <a:srgbClr val="FFFFCC"/>
              </a:solidFill>
              <a:effectLst>
                <a:glow rad="177800">
                  <a:schemeClr val="tx2"/>
                </a:glow>
              </a:effectLst>
              <a:latin typeface="Comic Sans MS" pitchFamily="66" charset="0"/>
            </a:endParaRPr>
          </a:p>
        </p:txBody>
      </p:sp>
      <p:sp>
        <p:nvSpPr>
          <p:cNvPr id="9" name="Slide Number Placeholder 3"/>
          <p:cNvSpPr txBox="1">
            <a:spLocks/>
          </p:cNvSpPr>
          <p:nvPr/>
        </p:nvSpPr>
        <p:spPr>
          <a:xfrm>
            <a:off x="11580153" y="6456069"/>
            <a:ext cx="549797"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rgbClr val="FFFFCC"/>
                </a:solidFill>
              </a:rPr>
              <a:pPr/>
              <a:t>66</a:t>
            </a:fld>
            <a:endParaRPr lang="en-US" b="1" dirty="0">
              <a:solidFill>
                <a:srgbClr val="FFFFCC"/>
              </a:solidFill>
            </a:endParaRPr>
          </a:p>
        </p:txBody>
      </p:sp>
      <p:sp>
        <p:nvSpPr>
          <p:cNvPr id="10" name="Rectangle 9"/>
          <p:cNvSpPr/>
          <p:nvPr/>
        </p:nvSpPr>
        <p:spPr>
          <a:xfrm>
            <a:off x="6347176" y="1039962"/>
            <a:ext cx="5670640" cy="5447645"/>
          </a:xfrm>
          <a:prstGeom prst="rect">
            <a:avLst/>
          </a:prstGeom>
          <a:solidFill>
            <a:schemeClr val="tx2">
              <a:alpha val="32000"/>
            </a:schemeClr>
          </a:solidFill>
          <a:scene3d>
            <a:camera prst="orthographicFront"/>
            <a:lightRig rig="threePt" dir="t"/>
          </a:scene3d>
          <a:sp3d>
            <a:bevelT w="152400" h="50800" prst="softRound"/>
          </a:sp3d>
        </p:spPr>
        <p:txBody>
          <a:bodyPr wrap="square">
            <a:spAutoFit/>
          </a:bodyPr>
          <a:lstStyle/>
          <a:p>
            <a:pPr marL="457200" indent="-457200">
              <a:lnSpc>
                <a:spcPct val="150000"/>
              </a:lnSpc>
              <a:buAutoNum type="arabicPlain" startAt="15"/>
            </a:pPr>
            <a:r>
              <a:rPr lang="en-US" sz="2000" b="1" dirty="0" smtClean="0">
                <a:ln>
                  <a:solidFill>
                    <a:srgbClr val="FF9933"/>
                  </a:solidFill>
                </a:ln>
                <a:solidFill>
                  <a:srgbClr val="FFFFCC"/>
                </a:solidFill>
                <a:effectLst>
                  <a:glow rad="177800">
                    <a:schemeClr val="tx2"/>
                  </a:glow>
                </a:effectLst>
                <a:latin typeface="Comic Sans MS" pitchFamily="66" charset="0"/>
              </a:rPr>
              <a:t>And </a:t>
            </a:r>
            <a:r>
              <a:rPr lang="en-US" sz="2000" b="1" dirty="0">
                <a:ln>
                  <a:solidFill>
                    <a:srgbClr val="FF9933"/>
                  </a:solidFill>
                </a:ln>
                <a:solidFill>
                  <a:srgbClr val="FFFFCC"/>
                </a:solidFill>
                <a:effectLst>
                  <a:glow rad="177800">
                    <a:schemeClr val="tx2"/>
                  </a:glow>
                </a:effectLst>
                <a:latin typeface="Comic Sans MS" pitchFamily="66" charset="0"/>
              </a:rPr>
              <a:t>ye shall count unto you from the morrow after the </a:t>
            </a:r>
            <a:r>
              <a:rPr lang="en-US" sz="2000" b="1" dirty="0" err="1">
                <a:ln>
                  <a:solidFill>
                    <a:srgbClr val="FF9933"/>
                  </a:solidFill>
                </a:ln>
                <a:solidFill>
                  <a:srgbClr val="FFFFCC"/>
                </a:solidFill>
                <a:effectLst>
                  <a:glow rad="177800">
                    <a:schemeClr val="tx2"/>
                  </a:glow>
                </a:effectLst>
                <a:latin typeface="Comic Sans MS" pitchFamily="66" charset="0"/>
              </a:rPr>
              <a:t>sabbath</a:t>
            </a:r>
            <a:r>
              <a:rPr lang="en-US" sz="2000" b="1" dirty="0">
                <a:ln>
                  <a:solidFill>
                    <a:srgbClr val="FF9933"/>
                  </a:solidFill>
                </a:ln>
                <a:solidFill>
                  <a:srgbClr val="FFFFCC"/>
                </a:solidFill>
                <a:effectLst>
                  <a:glow rad="177800">
                    <a:schemeClr val="tx2"/>
                  </a:glow>
                </a:effectLst>
                <a:latin typeface="Comic Sans MS" pitchFamily="66" charset="0"/>
              </a:rPr>
              <a:t>, from the day that ye brought the sheaf of the wave offering; </a:t>
            </a:r>
            <a:r>
              <a:rPr lang="en-US" sz="2000" b="1" u="sng" dirty="0">
                <a:ln>
                  <a:solidFill>
                    <a:srgbClr val="FF9933"/>
                  </a:solidFill>
                </a:ln>
                <a:solidFill>
                  <a:srgbClr val="FFFFCC"/>
                </a:solidFill>
                <a:effectLst>
                  <a:glow rad="177800">
                    <a:schemeClr val="tx2"/>
                  </a:glow>
                </a:effectLst>
                <a:latin typeface="Comic Sans MS" pitchFamily="66" charset="0"/>
              </a:rPr>
              <a:t>seven sabbaths shall be complete</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5D2D2D"/>
                  </a:solidFill>
                </a:ln>
                <a:solidFill>
                  <a:srgbClr val="FFFF00"/>
                </a:solidFill>
                <a:effectLst>
                  <a:glow rad="177800">
                    <a:schemeClr val="tx2"/>
                  </a:glow>
                </a:effectLst>
                <a:latin typeface="Comic Sans MS" pitchFamily="66" charset="0"/>
              </a:rPr>
              <a:t>(Would that be 7 x 7 = 49 days for the first part of the count?)</a:t>
            </a:r>
            <a:endParaRPr lang="en-US" sz="2000" b="1" dirty="0">
              <a:ln>
                <a:solidFill>
                  <a:srgbClr val="FF9933"/>
                </a:solidFill>
              </a:ln>
              <a:solidFill>
                <a:srgbClr val="FFFFCC"/>
              </a:solidFill>
              <a:effectLst>
                <a:glow rad="177800">
                  <a:schemeClr val="tx2"/>
                </a:glow>
              </a:effectLst>
              <a:latin typeface="Comic Sans MS" pitchFamily="66" charset="0"/>
            </a:endParaRPr>
          </a:p>
          <a:p>
            <a:pPr>
              <a:lnSpc>
                <a:spcPct val="150000"/>
              </a:lnSpc>
            </a:pPr>
            <a:endParaRPr lang="en-US" sz="1200" b="1" dirty="0">
              <a:solidFill>
                <a:srgbClr val="FFFFCC"/>
              </a:solidFill>
              <a:effectLst>
                <a:glow rad="177800">
                  <a:schemeClr val="tx2"/>
                </a:glow>
              </a:effectLst>
              <a:latin typeface="Comic Sans MS" pitchFamily="66" charset="0"/>
            </a:endParaRPr>
          </a:p>
          <a:p>
            <a:pPr marL="457200" indent="-457200">
              <a:lnSpc>
                <a:spcPct val="150000"/>
              </a:lnSpc>
              <a:buAutoNum type="arabicPlain" startAt="16"/>
            </a:pPr>
            <a:r>
              <a:rPr lang="en-US" sz="2000" b="1" dirty="0" smtClean="0">
                <a:ln>
                  <a:solidFill>
                    <a:srgbClr val="FF9933"/>
                  </a:solidFill>
                </a:ln>
                <a:solidFill>
                  <a:srgbClr val="FFFFCC"/>
                </a:solidFill>
                <a:effectLst>
                  <a:glow rad="177800">
                    <a:schemeClr val="tx2"/>
                  </a:glow>
                </a:effectLst>
                <a:latin typeface="Comic Sans MS" pitchFamily="66" charset="0"/>
              </a:rPr>
              <a:t>Even </a:t>
            </a:r>
            <a:r>
              <a:rPr lang="en-US" sz="2000" b="1" dirty="0">
                <a:ln>
                  <a:solidFill>
                    <a:srgbClr val="FF9933"/>
                  </a:solidFill>
                </a:ln>
                <a:solidFill>
                  <a:srgbClr val="FFFFCC"/>
                </a:solidFill>
                <a:effectLst>
                  <a:glow rad="177800">
                    <a:schemeClr val="tx2"/>
                  </a:glow>
                </a:effectLst>
                <a:latin typeface="Comic Sans MS" pitchFamily="66" charset="0"/>
              </a:rPr>
              <a:t>unto the morrow </a:t>
            </a:r>
            <a:r>
              <a:rPr lang="en-US" sz="2000" b="1" u="sng" dirty="0">
                <a:ln>
                  <a:solidFill>
                    <a:srgbClr val="C00000"/>
                  </a:solidFill>
                </a:ln>
                <a:solidFill>
                  <a:srgbClr val="FF0000"/>
                </a:solidFill>
                <a:effectLst>
                  <a:glow rad="177800">
                    <a:schemeClr val="tx2"/>
                  </a:glow>
                </a:effectLst>
                <a:latin typeface="Comic Sans MS" pitchFamily="66" charset="0"/>
              </a:rPr>
              <a:t>after</a:t>
            </a:r>
            <a:r>
              <a:rPr lang="en-US" sz="2000" b="1" dirty="0">
                <a:ln>
                  <a:solidFill>
                    <a:srgbClr val="FF9933"/>
                  </a:solidFill>
                </a:ln>
                <a:solidFill>
                  <a:srgbClr val="FFFFCC"/>
                </a:solidFill>
                <a:effectLst>
                  <a:glow rad="177800">
                    <a:schemeClr val="tx2"/>
                  </a:glow>
                </a:effectLst>
                <a:latin typeface="Comic Sans MS" pitchFamily="66" charset="0"/>
              </a:rPr>
              <a:t> the seventh </a:t>
            </a:r>
            <a:r>
              <a:rPr lang="en-US" sz="2000" b="1" dirty="0" smtClean="0">
                <a:ln>
                  <a:solidFill>
                    <a:srgbClr val="FF9933"/>
                  </a:solidFill>
                </a:ln>
                <a:solidFill>
                  <a:srgbClr val="FFFFCC"/>
                </a:solidFill>
                <a:effectLst>
                  <a:glow rad="177800">
                    <a:schemeClr val="tx2"/>
                  </a:glow>
                </a:effectLst>
                <a:latin typeface="Comic Sans MS" pitchFamily="66" charset="0"/>
              </a:rPr>
              <a:t>Sabbath </a:t>
            </a:r>
            <a:r>
              <a:rPr lang="en-US" sz="2000" b="1" dirty="0" smtClean="0">
                <a:ln>
                  <a:solidFill>
                    <a:srgbClr val="5D2D2D"/>
                  </a:solidFill>
                </a:ln>
                <a:solidFill>
                  <a:srgbClr val="FFFF00"/>
                </a:solidFill>
                <a:effectLst>
                  <a:glow rad="177800">
                    <a:schemeClr val="tx2"/>
                  </a:glow>
                </a:effectLst>
                <a:latin typeface="Comic Sans MS" pitchFamily="66" charset="0"/>
              </a:rPr>
              <a:t>[The 49</a:t>
            </a:r>
            <a:r>
              <a:rPr lang="en-US" sz="2000" b="1" baseline="30000" dirty="0" smtClean="0">
                <a:ln>
                  <a:solidFill>
                    <a:srgbClr val="5D2D2D"/>
                  </a:solidFill>
                </a:ln>
                <a:solidFill>
                  <a:srgbClr val="FFFF00"/>
                </a:solidFill>
                <a:effectLst>
                  <a:glow rad="177800">
                    <a:schemeClr val="tx2"/>
                  </a:glow>
                </a:effectLst>
                <a:latin typeface="Comic Sans MS" pitchFamily="66" charset="0"/>
              </a:rPr>
              <a:t>th</a:t>
            </a:r>
            <a:r>
              <a:rPr lang="en-US" sz="2000" b="1" dirty="0" smtClean="0">
                <a:ln>
                  <a:solidFill>
                    <a:srgbClr val="5D2D2D"/>
                  </a:solidFill>
                </a:ln>
                <a:solidFill>
                  <a:srgbClr val="FFFF00"/>
                </a:solidFill>
                <a:effectLst>
                  <a:glow rad="177800">
                    <a:schemeClr val="tx2"/>
                  </a:glow>
                </a:effectLst>
                <a:latin typeface="Comic Sans MS" pitchFamily="66" charset="0"/>
              </a:rPr>
              <a:t> day?]</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rgbClr val="FF9933"/>
                  </a:solidFill>
                </a:ln>
                <a:solidFill>
                  <a:srgbClr val="FFFFCC"/>
                </a:solidFill>
                <a:effectLst>
                  <a:glow rad="177800">
                    <a:schemeClr val="tx2"/>
                  </a:glow>
                </a:effectLst>
                <a:latin typeface="Comic Sans MS" pitchFamily="66" charset="0"/>
              </a:rPr>
              <a:t>shall ye number fifty day</a:t>
            </a:r>
            <a:r>
              <a:rPr lang="en-US" sz="2000" b="1" dirty="0">
                <a:ln>
                  <a:solidFill>
                    <a:srgbClr val="0000FF"/>
                  </a:solidFill>
                </a:ln>
                <a:solidFill>
                  <a:srgbClr val="FFFFCC"/>
                </a:solidFill>
                <a:effectLst>
                  <a:glow rad="177800">
                    <a:srgbClr val="FFCCFF"/>
                  </a:glow>
                </a:effectLst>
                <a:latin typeface="Comic Sans MS" pitchFamily="66" charset="0"/>
              </a:rPr>
              <a:t>s</a:t>
            </a:r>
            <a:r>
              <a:rPr lang="en-US" sz="1200" b="1" dirty="0">
                <a:ln>
                  <a:solidFill>
                    <a:srgbClr val="0000FF"/>
                  </a:solidFill>
                </a:ln>
                <a:solidFill>
                  <a:srgbClr val="FFFFCC"/>
                </a:solidFill>
                <a:effectLst>
                  <a:glow rad="177800">
                    <a:srgbClr val="FFCCFF"/>
                  </a:glow>
                </a:effectLst>
                <a:latin typeface="Comic Sans MS" pitchFamily="66" charset="0"/>
              </a:rPr>
              <a:t> </a:t>
            </a:r>
            <a:r>
              <a:rPr lang="en-US" sz="1600" b="1" dirty="0">
                <a:ln>
                  <a:solidFill>
                    <a:srgbClr val="FF9933"/>
                  </a:solidFill>
                </a:ln>
                <a:solidFill>
                  <a:srgbClr val="FFFFCC"/>
                </a:solidFill>
                <a:effectLst>
                  <a:glow rad="177800">
                    <a:schemeClr val="tx2"/>
                  </a:glow>
                </a:effectLst>
                <a:latin typeface="Comic Sans MS" pitchFamily="66" charset="0"/>
              </a:rPr>
              <a:t>;</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5D2D2D"/>
                  </a:solidFill>
                </a:ln>
                <a:solidFill>
                  <a:srgbClr val="FFFF00"/>
                </a:solidFill>
                <a:effectLst>
                  <a:glow rad="177800">
                    <a:schemeClr val="tx2"/>
                  </a:glow>
                </a:effectLst>
                <a:latin typeface="Comic Sans MS" pitchFamily="66" charset="0"/>
              </a:rPr>
              <a:t>(Add another 50 days?  </a:t>
            </a:r>
            <a:r>
              <a:rPr lang="en-US" sz="2000" b="1" dirty="0" err="1">
                <a:ln>
                  <a:solidFill>
                    <a:srgbClr val="5D2D2D"/>
                  </a:solidFill>
                </a:ln>
                <a:solidFill>
                  <a:srgbClr val="FFFF00"/>
                </a:solidFill>
                <a:effectLst>
                  <a:glow rad="177800">
                    <a:schemeClr val="tx2"/>
                  </a:glow>
                </a:effectLst>
                <a:latin typeface="Comic Sans MS" pitchFamily="66" charset="0"/>
              </a:rPr>
              <a:t>e</a:t>
            </a:r>
            <a:r>
              <a:rPr lang="en-US" sz="2000" b="1" dirty="0" err="1" smtClean="0">
                <a:ln>
                  <a:solidFill>
                    <a:srgbClr val="5D2D2D"/>
                  </a:solidFill>
                </a:ln>
                <a:solidFill>
                  <a:srgbClr val="FFFF00"/>
                </a:solidFill>
                <a:effectLst>
                  <a:glow rad="177800">
                    <a:schemeClr val="tx2"/>
                  </a:glow>
                </a:effectLst>
                <a:latin typeface="Comic Sans MS" pitchFamily="66" charset="0"/>
              </a:rPr>
              <a:t>g</a:t>
            </a:r>
            <a:r>
              <a:rPr lang="en-US" sz="2000" b="1" dirty="0" smtClean="0">
                <a:ln>
                  <a:solidFill>
                    <a:srgbClr val="5D2D2D"/>
                  </a:solidFill>
                </a:ln>
                <a:solidFill>
                  <a:srgbClr val="FFFF00"/>
                </a:solidFill>
                <a:effectLst>
                  <a:glow rad="177800">
                    <a:schemeClr val="tx2"/>
                  </a:glow>
                </a:effectLst>
                <a:latin typeface="Comic Sans MS" pitchFamily="66" charset="0"/>
              </a:rPr>
              <a:t>:  Would that be: 49 + 50 = 99 days to the Pentecost count??)</a:t>
            </a:r>
            <a:endParaRPr lang="en-US" sz="2000" b="1" dirty="0">
              <a:ln>
                <a:solidFill>
                  <a:srgbClr val="FF9933"/>
                </a:solidFill>
              </a:ln>
              <a:solidFill>
                <a:srgbClr val="FFFFCC"/>
              </a:solidFill>
              <a:effectLst>
                <a:glow rad="177800">
                  <a:schemeClr val="tx2"/>
                </a:glow>
              </a:effectLst>
              <a:latin typeface="Comic Sans MS" pitchFamily="66" charset="0"/>
            </a:endParaRPr>
          </a:p>
        </p:txBody>
      </p:sp>
      <p:sp>
        <p:nvSpPr>
          <p:cNvPr id="5" name="Cloud Callout 4"/>
          <p:cNvSpPr/>
          <p:nvPr/>
        </p:nvSpPr>
        <p:spPr>
          <a:xfrm rot="20929849">
            <a:off x="176225" y="1286160"/>
            <a:ext cx="6466400" cy="3466478"/>
          </a:xfrm>
          <a:prstGeom prst="cloudCallout">
            <a:avLst>
              <a:gd name="adj1" fmla="val 46540"/>
              <a:gd name="adj2" fmla="val 47686"/>
            </a:avLst>
          </a:prstGeom>
          <a:solidFill>
            <a:srgbClr val="FFCCFF"/>
          </a:solidFill>
          <a:ln w="76200">
            <a:solidFill>
              <a:srgbClr val="00FFCC"/>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9900FF"/>
                </a:solidFill>
                <a:latin typeface="Times New Roman" panose="02020603050405020304" pitchFamily="18" charset="0"/>
                <a:ea typeface="Calibri" panose="020F0502020204030204" pitchFamily="34" charset="0"/>
              </a:rPr>
              <a:t>  </a:t>
            </a:r>
            <a:endParaRPr lang="en-CA" sz="3600" dirty="0"/>
          </a:p>
        </p:txBody>
      </p:sp>
      <p:pic>
        <p:nvPicPr>
          <p:cNvPr id="11" name="Picture 6" descr="C:\Users\Rae\Desktop\Art on Desktop\white man clip art\3d white people\light bulb pn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3931" t="1544" r="23906" b="933"/>
          <a:stretch/>
        </p:blipFill>
        <p:spPr bwMode="auto">
          <a:xfrm>
            <a:off x="9118748" y="1041300"/>
            <a:ext cx="2649549" cy="49535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0816574">
            <a:off x="527192" y="1605357"/>
            <a:ext cx="6092825" cy="3046988"/>
          </a:xfrm>
          <a:prstGeom prst="rect">
            <a:avLst/>
          </a:prstGeom>
        </p:spPr>
        <p:txBody>
          <a:bodyPr>
            <a:spAutoFit/>
            <a:scene3d>
              <a:camera prst="orthographicFront"/>
              <a:lightRig rig="threePt" dir="t"/>
            </a:scene3d>
            <a:sp3d extrusionH="57150">
              <a:bevelT h="25400" prst="softRound"/>
            </a:sp3d>
          </a:bodyPr>
          <a:lstStyle/>
          <a:p>
            <a:pPr algn="ctr"/>
            <a:r>
              <a:rPr lang="en-CA" sz="4400" dirty="0">
                <a:solidFill>
                  <a:srgbClr val="663300"/>
                </a:solidFill>
                <a:latin typeface="Cooper Black" pitchFamily="18" charset="0"/>
              </a:rPr>
              <a:t>Let’s consider the Hebrew word for </a:t>
            </a:r>
            <a:br>
              <a:rPr lang="en-CA" sz="4400" dirty="0">
                <a:solidFill>
                  <a:srgbClr val="663300"/>
                </a:solidFill>
                <a:latin typeface="Cooper Black" pitchFamily="18" charset="0"/>
              </a:rPr>
            </a:br>
            <a:r>
              <a:rPr lang="en-CA" sz="4400" b="1" u="sng" dirty="0" smtClean="0">
                <a:ln w="19050">
                  <a:solidFill>
                    <a:srgbClr val="0000FF"/>
                  </a:solidFill>
                </a:ln>
                <a:solidFill>
                  <a:srgbClr val="663300"/>
                </a:solidFill>
                <a:effectLst>
                  <a:glow rad="127000">
                    <a:srgbClr val="FFFF00"/>
                  </a:glow>
                </a:effectLst>
                <a:latin typeface="Cooper Black" pitchFamily="18" charset="0"/>
              </a:rPr>
              <a:t>UNTO</a:t>
            </a:r>
            <a:r>
              <a:rPr lang="en-CA" sz="3200" b="1" dirty="0" smtClean="0">
                <a:ln w="19050">
                  <a:solidFill>
                    <a:srgbClr val="0000FF"/>
                  </a:solidFill>
                </a:ln>
                <a:solidFill>
                  <a:srgbClr val="663300"/>
                </a:solidFill>
                <a:effectLst>
                  <a:glow rad="127000">
                    <a:srgbClr val="FFFF00"/>
                  </a:glow>
                </a:effectLst>
                <a:latin typeface="Cooper Black" pitchFamily="18" charset="0"/>
              </a:rPr>
              <a:t>,</a:t>
            </a:r>
            <a:r>
              <a:rPr lang="en-CA" sz="4400" dirty="0" smtClean="0">
                <a:solidFill>
                  <a:srgbClr val="663300"/>
                </a:solidFill>
                <a:latin typeface="Cooper Black" pitchFamily="18" charset="0"/>
              </a:rPr>
              <a:t> </a:t>
            </a:r>
            <a:r>
              <a:rPr lang="en-CA" sz="4400" dirty="0">
                <a:solidFill>
                  <a:srgbClr val="663300"/>
                </a:solidFill>
                <a:latin typeface="Cooper Black" pitchFamily="18" charset="0"/>
              </a:rPr>
              <a:t>H5704 </a:t>
            </a:r>
            <a:r>
              <a:rPr lang="en-CA" sz="4400" dirty="0" smtClean="0">
                <a:solidFill>
                  <a:srgbClr val="663300"/>
                </a:solidFill>
                <a:latin typeface="Cooper Black" pitchFamily="18" charset="0"/>
              </a:rPr>
              <a:t>- </a:t>
            </a:r>
            <a:r>
              <a:rPr lang="en-CA" sz="4400" dirty="0">
                <a:solidFill>
                  <a:srgbClr val="663300"/>
                </a:solidFill>
                <a:latin typeface="Cooper Black" pitchFamily="18" charset="0"/>
              </a:rPr>
              <a:t>“ad”</a:t>
            </a:r>
            <a:r>
              <a:rPr lang="en-CA" sz="3200" dirty="0"/>
              <a:t/>
            </a:r>
            <a:br>
              <a:rPr lang="en-CA" sz="3200" dirty="0"/>
            </a:br>
            <a:r>
              <a:rPr lang="en-CA" sz="3200" dirty="0"/>
              <a:t> </a:t>
            </a:r>
            <a:r>
              <a:rPr lang="en-US" sz="6000" b="1" dirty="0">
                <a:solidFill>
                  <a:srgbClr val="9900FF"/>
                </a:solidFill>
                <a:latin typeface="Times New Roman" panose="02020603050405020304" pitchFamily="18" charset="0"/>
                <a:ea typeface="Calibri" panose="020F0502020204030204" pitchFamily="34" charset="0"/>
              </a:rPr>
              <a:t>ע ד</a:t>
            </a:r>
            <a:r>
              <a:rPr lang="en-US" sz="3200" b="1" dirty="0">
                <a:solidFill>
                  <a:srgbClr val="9900FF"/>
                </a:solidFill>
                <a:latin typeface="Times New Roman" panose="02020603050405020304" pitchFamily="18" charset="0"/>
                <a:ea typeface="Calibri" panose="020F0502020204030204" pitchFamily="34" charset="0"/>
              </a:rPr>
              <a:t>  </a:t>
            </a:r>
            <a:endParaRPr lang="en-CA" sz="3200" dirty="0"/>
          </a:p>
        </p:txBody>
      </p:sp>
      <p:sp>
        <p:nvSpPr>
          <p:cNvPr id="4" name="Rounded Rectangle 3"/>
          <p:cNvSpPr/>
          <p:nvPr/>
        </p:nvSpPr>
        <p:spPr>
          <a:xfrm>
            <a:off x="6841924" y="4086216"/>
            <a:ext cx="1296144" cy="482352"/>
          </a:xfrm>
          <a:prstGeom prst="roundRect">
            <a:avLst/>
          </a:prstGeom>
          <a:noFill/>
          <a:ln w="38100">
            <a:solidFill>
              <a:srgbClr val="00FF00"/>
            </a:solidFill>
          </a:ln>
          <a:effectLst>
            <a:glow rad="127000">
              <a:srgbClr val="FF99FF"/>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252842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1250"/>
                                        <p:tgtEl>
                                          <p:spTgt spid="10">
                                            <p:txEl>
                                              <p:pRg st="2" end="2"/>
                                            </p:txEl>
                                          </p:spTgt>
                                        </p:tgtEl>
                                      </p:cBhvr>
                                    </p:animEffect>
                                    <p:anim calcmode="lin" valueType="num">
                                      <p:cBhvr>
                                        <p:cTn id="8" dur="125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9" dur="125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2" presetClass="entr" presetSubtype="9"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0-#ppt_h/2"/>
                                          </p:val>
                                        </p:tav>
                                        <p:tav tm="100000">
                                          <p:val>
                                            <p:strVal val="#ppt_y"/>
                                          </p:val>
                                        </p:tav>
                                      </p:tavLst>
                                    </p:anim>
                                  </p:childTnLst>
                                </p:cTn>
                              </p:par>
                              <p:par>
                                <p:cTn id="15" presetID="49" presetClass="entr" presetSubtype="0" repeatCount="3000" decel="100000"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style.rotation</p:attrName>
                                        </p:attrNameLst>
                                      </p:cBhvr>
                                      <p:tavLst>
                                        <p:tav tm="0">
                                          <p:val>
                                            <p:fltVal val="360"/>
                                          </p:val>
                                        </p:tav>
                                        <p:tav tm="100000">
                                          <p:val>
                                            <p:fltVal val="0"/>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anim calcmode="lin" valueType="num">
                                      <p:cBhvr>
                                        <p:cTn id="26" dur="750" fill="hold"/>
                                        <p:tgtEl>
                                          <p:spTgt spid="11"/>
                                        </p:tgtEl>
                                        <p:attrNameLst>
                                          <p:attrName>ppt_x</p:attrName>
                                        </p:attrNameLst>
                                      </p:cBhvr>
                                      <p:tavLst>
                                        <p:tav tm="0">
                                          <p:val>
                                            <p:strVal val="#ppt_x"/>
                                          </p:val>
                                        </p:tav>
                                        <p:tav tm="100000">
                                          <p:val>
                                            <p:strVal val="#ppt_x"/>
                                          </p:val>
                                        </p:tav>
                                      </p:tavLst>
                                    </p:anim>
                                    <p:anim calcmode="lin" valueType="num">
                                      <p:cBhvr>
                                        <p:cTn id="27"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a:solidFill>
                  <a:schemeClr val="tx2"/>
                </a:solidFill>
              </a:rPr>
              <a:pPr/>
              <a:t>67</a:t>
            </a:fld>
            <a:endParaRPr lang="en-US" dirty="0">
              <a:solidFill>
                <a:schemeClr val="tx2"/>
              </a:solidFill>
            </a:endParaRPr>
          </a:p>
        </p:txBody>
      </p:sp>
      <p:sp>
        <p:nvSpPr>
          <p:cNvPr id="13" name="Oval 12"/>
          <p:cNvSpPr/>
          <p:nvPr/>
        </p:nvSpPr>
        <p:spPr>
          <a:xfrm>
            <a:off x="405780" y="332656"/>
            <a:ext cx="7272808" cy="914400"/>
          </a:xfrm>
          <a:prstGeom prst="ellipse">
            <a:avLst/>
          </a:prstGeom>
          <a:solidFill>
            <a:schemeClr val="tx2"/>
          </a:solidFill>
          <a:effectLst>
            <a:glow rad="2794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US" sz="6000" b="1" dirty="0" smtClean="0">
                <a:ln w="57150">
                  <a:solidFill>
                    <a:srgbClr val="0000FF"/>
                  </a:solidFill>
                </a:ln>
                <a:latin typeface="Cooper Black" pitchFamily="18" charset="0"/>
              </a:rPr>
              <a:t>~ UNTO ~</a:t>
            </a:r>
            <a:endParaRPr lang="en-CA" sz="6000" b="1" dirty="0">
              <a:solidFill>
                <a:srgbClr val="00FF00"/>
              </a:solidFill>
            </a:endParaRPr>
          </a:p>
        </p:txBody>
      </p:sp>
      <p:pic>
        <p:nvPicPr>
          <p:cNvPr id="10" name="Picture 9"/>
          <p:cNvPicPr/>
          <p:nvPr/>
        </p:nvPicPr>
        <p:blipFill rotWithShape="1">
          <a:blip r:embed="rId2" cstate="email">
            <a:extLst>
              <a:ext uri="{28A0092B-C50C-407E-A947-70E740481C1C}">
                <a14:useLocalDpi xmlns:a14="http://schemas.microsoft.com/office/drawing/2010/main"/>
              </a:ext>
            </a:extLst>
          </a:blip>
          <a:srcRect/>
          <a:stretch/>
        </p:blipFill>
        <p:spPr bwMode="auto">
          <a:xfrm>
            <a:off x="674173" y="1610864"/>
            <a:ext cx="10840479" cy="1008112"/>
          </a:xfrm>
          <a:prstGeom prst="rect">
            <a:avLst/>
          </a:prstGeom>
          <a:ln w="127000" cap="sq">
            <a:solidFill>
              <a:srgbClr val="0000FF"/>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5" name="Bent Arrow 4"/>
          <p:cNvSpPr/>
          <p:nvPr/>
        </p:nvSpPr>
        <p:spPr>
          <a:xfrm rot="5400000">
            <a:off x="8038627" y="-1251519"/>
            <a:ext cx="1008111" cy="4896544"/>
          </a:xfrm>
          <a:prstGeom prst="bentArrow">
            <a:avLst>
              <a:gd name="adj1" fmla="val 25000"/>
              <a:gd name="adj2" fmla="val 50000"/>
              <a:gd name="adj3" fmla="val 45664"/>
              <a:gd name="adj4" fmla="val 43750"/>
            </a:avLst>
          </a:prstGeom>
          <a:gradFill>
            <a:gsLst>
              <a:gs pos="0">
                <a:srgbClr val="FF3399">
                  <a:alpha val="68000"/>
                </a:srgbClr>
              </a:gs>
              <a:gs pos="30000">
                <a:srgbClr val="FF6633"/>
              </a:gs>
              <a:gs pos="49000">
                <a:srgbClr val="FFFF00">
                  <a:alpha val="57000"/>
                </a:srgbClr>
              </a:gs>
              <a:gs pos="70000">
                <a:srgbClr val="7030A0">
                  <a:lumMod val="71000"/>
                  <a:lumOff val="29000"/>
                </a:srgbClr>
              </a:gs>
              <a:gs pos="90000">
                <a:srgbClr val="3366FF">
                  <a:lumMod val="0"/>
                  <a:lumOff val="100000"/>
                </a:srgbClr>
              </a:gs>
            </a:gsLst>
            <a:path path="shape">
              <a:fillToRect l="50000" t="50000" r="50000" b="50000"/>
            </a:path>
          </a:gradFill>
          <a:ln>
            <a:solidFill>
              <a:srgbClr val="7030A0"/>
            </a:solidFill>
          </a:ln>
          <a:effectLst>
            <a:glow rad="127000">
              <a:srgbClr val="FFCCFF"/>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6" name="Rounded Rectangle 5"/>
          <p:cNvSpPr/>
          <p:nvPr/>
        </p:nvSpPr>
        <p:spPr>
          <a:xfrm>
            <a:off x="189756" y="2852936"/>
            <a:ext cx="11809312" cy="3888432"/>
          </a:xfrm>
          <a:prstGeom prst="roundRect">
            <a:avLst/>
          </a:prstGeom>
          <a:noFill/>
          <a:ln w="57150"/>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400" dirty="0"/>
          </a:p>
        </p:txBody>
      </p:sp>
      <p:sp>
        <p:nvSpPr>
          <p:cNvPr id="7" name="Rectangle 6"/>
          <p:cNvSpPr/>
          <p:nvPr/>
        </p:nvSpPr>
        <p:spPr>
          <a:xfrm>
            <a:off x="429829" y="3123857"/>
            <a:ext cx="6024623" cy="3416320"/>
          </a:xfrm>
          <a:prstGeom prst="rect">
            <a:avLst/>
          </a:prstGeom>
          <a:effectLst>
            <a:glow rad="127000">
              <a:srgbClr val="00FFCC"/>
            </a:glow>
          </a:effectLst>
        </p:spPr>
        <p:txBody>
          <a:bodyPr wrap="square">
            <a:spAutoFit/>
          </a:bodyPr>
          <a:lstStyle/>
          <a:p>
            <a:r>
              <a:rPr lang="en-US" dirty="0">
                <a:solidFill>
                  <a:srgbClr val="000000"/>
                </a:solidFill>
                <a:latin typeface="arial" panose="020B0604020202020204" pitchFamily="34" charset="0"/>
              </a:rPr>
              <a:t>preposition </a:t>
            </a:r>
          </a:p>
          <a:p>
            <a:pPr>
              <a:buFont typeface="+mj-lt"/>
              <a:buAutoNum type="arabicPeriod"/>
            </a:pPr>
            <a:r>
              <a:rPr lang="en-US" dirty="0" smtClean="0">
                <a:solidFill>
                  <a:srgbClr val="000000"/>
                </a:solidFill>
                <a:latin typeface="arial" panose="020B0604020202020204" pitchFamily="34" charset="0"/>
              </a:rPr>
              <a:t> as </a:t>
            </a:r>
            <a:r>
              <a:rPr lang="en-US" dirty="0">
                <a:solidFill>
                  <a:srgbClr val="000000"/>
                </a:solidFill>
                <a:latin typeface="arial" panose="020B0604020202020204" pitchFamily="34" charset="0"/>
              </a:rPr>
              <a:t>far as, even to, until, up to, while, as far as </a:t>
            </a:r>
          </a:p>
          <a:p>
            <a:pPr marL="742950" lvl="1" indent="-285750">
              <a:buFont typeface="+mj-lt"/>
              <a:buAutoNum type="arabicPeriod"/>
            </a:pPr>
            <a:r>
              <a:rPr lang="en-US" dirty="0">
                <a:solidFill>
                  <a:srgbClr val="000000"/>
                </a:solidFill>
                <a:latin typeface="arial" panose="020B0604020202020204" pitchFamily="34" charset="0"/>
              </a:rPr>
              <a:t>of space </a:t>
            </a:r>
          </a:p>
          <a:p>
            <a:pPr marL="1143000" lvl="2" indent="-228600">
              <a:buFont typeface="+mj-lt"/>
              <a:buAutoNum type="arabicPeriod"/>
            </a:pPr>
            <a:r>
              <a:rPr lang="en-US" dirty="0" smtClean="0">
                <a:solidFill>
                  <a:srgbClr val="000000"/>
                </a:solidFill>
                <a:effectLst>
                  <a:glow rad="127000">
                    <a:srgbClr val="00FF00"/>
                  </a:glow>
                </a:effectLst>
                <a:latin typeface="arial" panose="020B0604020202020204" pitchFamily="34" charset="0"/>
              </a:rPr>
              <a:t> as </a:t>
            </a:r>
            <a:r>
              <a:rPr lang="en-US" dirty="0">
                <a:solidFill>
                  <a:srgbClr val="000000"/>
                </a:solidFill>
                <a:effectLst>
                  <a:glow rad="127000">
                    <a:srgbClr val="00FF00"/>
                  </a:glow>
                </a:effectLst>
                <a:latin typeface="arial" panose="020B0604020202020204" pitchFamily="34" charset="0"/>
              </a:rPr>
              <a:t>far as, up to, even to </a:t>
            </a:r>
          </a:p>
          <a:p>
            <a:pPr marL="742950" lvl="1" indent="-285750">
              <a:buFont typeface="+mj-lt"/>
              <a:buAutoNum type="arabicPeriod"/>
            </a:pPr>
            <a:r>
              <a:rPr lang="en-US" dirty="0">
                <a:solidFill>
                  <a:srgbClr val="000000"/>
                </a:solidFill>
                <a:latin typeface="arial" panose="020B0604020202020204" pitchFamily="34" charset="0"/>
              </a:rPr>
              <a:t>in combination </a:t>
            </a:r>
          </a:p>
          <a:p>
            <a:pPr marL="1143000" lvl="2" indent="-228600">
              <a:buFont typeface="+mj-lt"/>
              <a:buAutoNum type="arabicPeriod"/>
            </a:pPr>
            <a:r>
              <a:rPr lang="en-US" dirty="0" smtClean="0">
                <a:solidFill>
                  <a:srgbClr val="000000"/>
                </a:solidFill>
                <a:latin typeface="arial" panose="020B0604020202020204" pitchFamily="34" charset="0"/>
              </a:rPr>
              <a:t> from</a:t>
            </a:r>
            <a:r>
              <a:rPr lang="en-US" dirty="0">
                <a:solidFill>
                  <a:srgbClr val="000000"/>
                </a:solidFill>
                <a:latin typeface="arial" panose="020B0604020202020204" pitchFamily="34" charset="0"/>
              </a:rPr>
              <a:t>...</a:t>
            </a:r>
            <a:r>
              <a:rPr lang="en-US" dirty="0">
                <a:solidFill>
                  <a:srgbClr val="000000"/>
                </a:solidFill>
                <a:effectLst>
                  <a:glow rad="127000">
                    <a:srgbClr val="00FF00"/>
                  </a:glow>
                </a:effectLst>
                <a:latin typeface="arial" panose="020B0604020202020204" pitchFamily="34" charset="0"/>
              </a:rPr>
              <a:t>as far </a:t>
            </a:r>
            <a:r>
              <a:rPr lang="en-US" dirty="0" smtClean="0">
                <a:solidFill>
                  <a:srgbClr val="000000"/>
                </a:solidFill>
                <a:effectLst>
                  <a:glow rad="127000">
                    <a:srgbClr val="00FF00"/>
                  </a:glow>
                </a:effectLst>
                <a:latin typeface="arial" panose="020B0604020202020204" pitchFamily="34" charset="0"/>
              </a:rPr>
              <a:t>as,</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both...and (with 'min' - from) </a:t>
            </a:r>
          </a:p>
          <a:p>
            <a:pPr marL="742950" lvl="1" indent="-285750">
              <a:buFont typeface="+mj-lt"/>
              <a:buAutoNum type="arabicPeriod"/>
            </a:pPr>
            <a:r>
              <a:rPr lang="en-US" dirty="0">
                <a:solidFill>
                  <a:srgbClr val="000000"/>
                </a:solidFill>
                <a:latin typeface="arial" panose="020B0604020202020204" pitchFamily="34" charset="0"/>
              </a:rPr>
              <a:t>of time </a:t>
            </a:r>
          </a:p>
          <a:p>
            <a:pPr marL="1143000" lvl="2" indent="-228600">
              <a:buFont typeface="+mj-lt"/>
              <a:buAutoNum type="arabicPeriod"/>
            </a:pPr>
            <a:r>
              <a:rPr lang="en-US" dirty="0" smtClean="0">
                <a:solidFill>
                  <a:srgbClr val="000000"/>
                </a:solidFill>
                <a:effectLst>
                  <a:glow rad="127000">
                    <a:srgbClr val="00FFCC"/>
                  </a:glow>
                </a:effectLst>
                <a:latin typeface="arial" panose="020B0604020202020204" pitchFamily="34" charset="0"/>
              </a:rPr>
              <a:t> even to,</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until, unto, </a:t>
            </a:r>
            <a:r>
              <a:rPr lang="en-US" dirty="0">
                <a:solidFill>
                  <a:srgbClr val="000000"/>
                </a:solidFill>
                <a:effectLst>
                  <a:glow rad="127000">
                    <a:srgbClr val="00FFCC"/>
                  </a:glow>
                </a:effectLst>
                <a:latin typeface="arial" panose="020B0604020202020204" pitchFamily="34" charset="0"/>
              </a:rPr>
              <a:t>till, </a:t>
            </a:r>
            <a:r>
              <a:rPr lang="en-US" dirty="0">
                <a:solidFill>
                  <a:srgbClr val="000000"/>
                </a:solidFill>
                <a:latin typeface="arial" panose="020B0604020202020204" pitchFamily="34" charset="0"/>
              </a:rPr>
              <a:t>during, </a:t>
            </a:r>
            <a:r>
              <a:rPr lang="en-US" dirty="0">
                <a:solidFill>
                  <a:srgbClr val="000000"/>
                </a:solidFill>
                <a:effectLst>
                  <a:glow rad="127000">
                    <a:srgbClr val="00FFCC"/>
                  </a:glow>
                </a:effectLst>
                <a:latin typeface="arial" panose="020B0604020202020204" pitchFamily="34" charset="0"/>
              </a:rPr>
              <a:t>end</a:t>
            </a:r>
            <a:r>
              <a:rPr lang="en-US" dirty="0">
                <a:solidFill>
                  <a:srgbClr val="000000"/>
                </a:solidFill>
                <a:latin typeface="arial" panose="020B0604020202020204" pitchFamily="34" charset="0"/>
              </a:rPr>
              <a:t> </a:t>
            </a:r>
          </a:p>
          <a:p>
            <a:pPr marL="742950" lvl="1" indent="-285750">
              <a:buFont typeface="+mj-lt"/>
              <a:buAutoNum type="arabicPeriod"/>
            </a:pPr>
            <a:r>
              <a:rPr lang="en-US" dirty="0">
                <a:solidFill>
                  <a:srgbClr val="000000"/>
                </a:solidFill>
                <a:latin typeface="arial" panose="020B0604020202020204" pitchFamily="34" charset="0"/>
              </a:rPr>
              <a:t>of degree </a:t>
            </a:r>
          </a:p>
          <a:p>
            <a:pPr marL="1143000" lvl="2" indent="-228600">
              <a:buFont typeface="+mj-lt"/>
              <a:buAutoNum type="arabicPeriod"/>
            </a:pPr>
            <a:r>
              <a:rPr lang="en-US" dirty="0" smtClean="0">
                <a:solidFill>
                  <a:srgbClr val="000000"/>
                </a:solidFill>
                <a:latin typeface="arial" panose="020B0604020202020204" pitchFamily="34" charset="0"/>
              </a:rPr>
              <a:t> even </a:t>
            </a:r>
            <a:r>
              <a:rPr lang="en-US" dirty="0">
                <a:solidFill>
                  <a:srgbClr val="000000"/>
                </a:solidFill>
                <a:latin typeface="arial" panose="020B0604020202020204" pitchFamily="34" charset="0"/>
              </a:rPr>
              <a:t>to, </a:t>
            </a:r>
            <a:r>
              <a:rPr lang="en-US" dirty="0">
                <a:solidFill>
                  <a:srgbClr val="000000"/>
                </a:solidFill>
                <a:effectLst>
                  <a:glow rad="127000">
                    <a:srgbClr val="FFCCFF"/>
                  </a:glow>
                </a:effectLst>
                <a:latin typeface="arial" panose="020B0604020202020204" pitchFamily="34" charset="0"/>
              </a:rPr>
              <a:t>to the degree of, </a:t>
            </a:r>
            <a:r>
              <a:rPr lang="en-US" dirty="0">
                <a:solidFill>
                  <a:srgbClr val="000000"/>
                </a:solidFill>
                <a:latin typeface="arial" panose="020B0604020202020204" pitchFamily="34" charset="0"/>
              </a:rPr>
              <a:t>even like </a:t>
            </a:r>
          </a:p>
          <a:p>
            <a:pPr marL="1143000" lvl="2" indent="-228600">
              <a:buFont typeface="+mj-lt"/>
              <a:buAutoNum type="arabicPeriod"/>
            </a:pPr>
            <a:r>
              <a:rPr lang="en-US" dirty="0" smtClean="0">
                <a:solidFill>
                  <a:srgbClr val="000000"/>
                </a:solidFill>
                <a:latin typeface="arial" panose="020B0604020202020204" pitchFamily="34" charset="0"/>
              </a:rPr>
              <a:t> conjunction </a:t>
            </a:r>
            <a:endParaRPr lang="en-US" dirty="0">
              <a:solidFill>
                <a:srgbClr val="000000"/>
              </a:solidFill>
              <a:latin typeface="arial" panose="020B0604020202020204" pitchFamily="34" charset="0"/>
            </a:endParaRPr>
          </a:p>
          <a:p>
            <a:pPr>
              <a:buFont typeface="+mj-lt"/>
              <a:buAutoNum type="arabicPeriod"/>
            </a:pPr>
            <a:r>
              <a:rPr lang="en-US" dirty="0" smtClean="0">
                <a:solidFill>
                  <a:srgbClr val="000000"/>
                </a:solidFill>
                <a:latin typeface="arial" panose="020B0604020202020204" pitchFamily="34" charset="0"/>
              </a:rPr>
              <a:t> until</a:t>
            </a:r>
            <a:r>
              <a:rPr lang="en-US" dirty="0">
                <a:solidFill>
                  <a:srgbClr val="000000"/>
                </a:solidFill>
                <a:latin typeface="arial" panose="020B0604020202020204" pitchFamily="34" charset="0"/>
              </a:rPr>
              <a:t>, while, </a:t>
            </a:r>
            <a:r>
              <a:rPr lang="en-US" dirty="0">
                <a:solidFill>
                  <a:srgbClr val="000000"/>
                </a:solidFill>
                <a:effectLst>
                  <a:glow rad="127000">
                    <a:srgbClr val="FFCCFF"/>
                  </a:glow>
                </a:effectLst>
                <a:latin typeface="arial" panose="020B0604020202020204" pitchFamily="34" charset="0"/>
              </a:rPr>
              <a:t>to the point that, </a:t>
            </a:r>
            <a:r>
              <a:rPr lang="en-US" dirty="0">
                <a:solidFill>
                  <a:srgbClr val="000000"/>
                </a:solidFill>
                <a:latin typeface="arial" panose="020B0604020202020204" pitchFamily="34" charset="0"/>
              </a:rPr>
              <a:t>so that even </a:t>
            </a:r>
            <a:endParaRPr lang="en-US" b="0" i="0" u="none" strike="noStrike" dirty="0">
              <a:solidFill>
                <a:srgbClr val="000000"/>
              </a:solidFill>
              <a:effectLst/>
              <a:latin typeface="arial" panose="020B0604020202020204" pitchFamily="34" charset="0"/>
            </a:endParaRPr>
          </a:p>
        </p:txBody>
      </p:sp>
      <p:sp>
        <p:nvSpPr>
          <p:cNvPr id="8" name="Rounded Rectangle 7"/>
          <p:cNvSpPr/>
          <p:nvPr/>
        </p:nvSpPr>
        <p:spPr>
          <a:xfrm>
            <a:off x="2133972" y="2922666"/>
            <a:ext cx="936104" cy="413286"/>
          </a:xfrm>
          <a:prstGeom prst="roundRect">
            <a:avLst/>
          </a:prstGeom>
          <a:solidFill>
            <a:srgbClr val="7030A0"/>
          </a:solidFill>
          <a:ln>
            <a:solidFill>
              <a:srgbClr val="5ED8E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t>BLB</a:t>
            </a:r>
            <a:endParaRPr lang="en-CA" sz="2400" dirty="0"/>
          </a:p>
        </p:txBody>
      </p:sp>
      <p:sp>
        <p:nvSpPr>
          <p:cNvPr id="11" name="Rounded Rectangle 10"/>
          <p:cNvSpPr/>
          <p:nvPr/>
        </p:nvSpPr>
        <p:spPr>
          <a:xfrm>
            <a:off x="6310436" y="2852936"/>
            <a:ext cx="5688632" cy="3888432"/>
          </a:xfrm>
          <a:prstGeom prst="roundRect">
            <a:avLst/>
          </a:prstGeom>
          <a:noFill/>
          <a:ln w="57150">
            <a:solidFill>
              <a:srgbClr val="66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r>
              <a:rPr lang="en-CA" sz="2400" b="1" dirty="0" smtClean="0">
                <a:solidFill>
                  <a:srgbClr val="7030A0"/>
                </a:solidFill>
              </a:rPr>
              <a:t>		</a:t>
            </a:r>
            <a:r>
              <a:rPr lang="en-CA" sz="3600" b="1" dirty="0" smtClean="0">
                <a:ln>
                  <a:solidFill>
                    <a:srgbClr val="00FF00"/>
                  </a:solidFill>
                </a:ln>
                <a:solidFill>
                  <a:srgbClr val="7030A0"/>
                </a:solidFill>
                <a:latin typeface="Comic Sans MS" pitchFamily="66" charset="0"/>
              </a:rPr>
              <a:t>EDHL</a:t>
            </a:r>
            <a:r>
              <a:rPr lang="en-CA" sz="2400" b="1" dirty="0" smtClean="0">
                <a:solidFill>
                  <a:srgbClr val="7030A0"/>
                </a:solidFill>
                <a:latin typeface="Comic Sans MS" pitchFamily="66" charset="0"/>
              </a:rPr>
              <a:t> –</a:t>
            </a:r>
            <a:br>
              <a:rPr lang="en-CA" sz="2400" b="1" dirty="0" smtClean="0">
                <a:solidFill>
                  <a:srgbClr val="7030A0"/>
                </a:solidFill>
                <a:latin typeface="Comic Sans MS" pitchFamily="66" charset="0"/>
              </a:rPr>
            </a:br>
            <a:r>
              <a:rPr lang="en-CA" sz="2400" b="1" dirty="0" smtClean="0">
                <a:solidFill>
                  <a:srgbClr val="7030A0"/>
                </a:solidFill>
                <a:latin typeface="Comic Sans MS" pitchFamily="66" charset="0"/>
              </a:rPr>
              <a:t>1. – </a:t>
            </a:r>
            <a:r>
              <a:rPr lang="en-CA" sz="2400" b="1" dirty="0" smtClean="0">
                <a:solidFill>
                  <a:srgbClr val="663300"/>
                </a:solidFill>
                <a:latin typeface="Comic Sans MS" pitchFamily="66" charset="0"/>
              </a:rPr>
              <a:t>to, unto, </a:t>
            </a:r>
            <a:r>
              <a:rPr lang="en-CA" sz="2400" b="1" dirty="0" smtClean="0">
                <a:ln>
                  <a:solidFill>
                    <a:srgbClr val="0000FF"/>
                  </a:solidFill>
                </a:ln>
                <a:solidFill>
                  <a:srgbClr val="663300"/>
                </a:solidFill>
                <a:effectLst>
                  <a:glow rad="127000">
                    <a:srgbClr val="FFFF00"/>
                  </a:glow>
                </a:effectLst>
                <a:latin typeface="Comic Sans MS" pitchFamily="66" charset="0"/>
              </a:rPr>
              <a:t>up to, even to, </a:t>
            </a:r>
          </a:p>
          <a:p>
            <a:r>
              <a:rPr lang="en-CA" sz="2400" b="1" dirty="0" smtClean="0">
                <a:solidFill>
                  <a:srgbClr val="7030A0"/>
                </a:solidFill>
                <a:latin typeface="Comic Sans MS" pitchFamily="66" charset="0"/>
              </a:rPr>
              <a:t>2. – </a:t>
            </a:r>
            <a:r>
              <a:rPr lang="en-CA" sz="2400" b="1" dirty="0" smtClean="0">
                <a:solidFill>
                  <a:srgbClr val="663300"/>
                </a:solidFill>
                <a:latin typeface="Comic Sans MS" pitchFamily="66" charset="0"/>
              </a:rPr>
              <a:t>eternity, perpetuity</a:t>
            </a:r>
          </a:p>
          <a:p>
            <a:r>
              <a:rPr lang="en-CA" sz="2400" b="1" dirty="0" smtClean="0">
                <a:solidFill>
                  <a:srgbClr val="7030A0"/>
                </a:solidFill>
                <a:latin typeface="Comic Sans MS" pitchFamily="66" charset="0"/>
              </a:rPr>
              <a:t>3. – </a:t>
            </a:r>
            <a:r>
              <a:rPr lang="en-CA" sz="2400" b="1" dirty="0" smtClean="0">
                <a:solidFill>
                  <a:srgbClr val="663300"/>
                </a:solidFill>
                <a:latin typeface="Comic Sans MS" pitchFamily="66" charset="0"/>
              </a:rPr>
              <a:t>booty, (to tear away) </a:t>
            </a:r>
          </a:p>
          <a:p>
            <a:r>
              <a:rPr lang="en-CA" sz="2400" b="1" dirty="0" smtClean="0">
                <a:solidFill>
                  <a:srgbClr val="7030A0"/>
                </a:solidFill>
                <a:latin typeface="Comic Sans MS" pitchFamily="66" charset="0"/>
              </a:rPr>
              <a:t>4. – </a:t>
            </a:r>
            <a:r>
              <a:rPr lang="en-CA" sz="2400" b="1" dirty="0" smtClean="0">
                <a:solidFill>
                  <a:srgbClr val="663300"/>
                </a:solidFill>
                <a:latin typeface="Comic Sans MS" pitchFamily="66" charset="0"/>
              </a:rPr>
              <a:t>witness, testimony</a:t>
            </a:r>
          </a:p>
          <a:p>
            <a:r>
              <a:rPr lang="en-CA" sz="2400" b="1" dirty="0" smtClean="0">
                <a:solidFill>
                  <a:srgbClr val="7030A0"/>
                </a:solidFill>
                <a:latin typeface="Comic Sans MS" pitchFamily="66" charset="0"/>
              </a:rPr>
              <a:t>5. – </a:t>
            </a:r>
            <a:r>
              <a:rPr lang="en-CA" sz="2400" b="1" dirty="0" smtClean="0">
                <a:solidFill>
                  <a:srgbClr val="663300"/>
                </a:solidFill>
                <a:latin typeface="Comic Sans MS" pitchFamily="66" charset="0"/>
              </a:rPr>
              <a:t>menstruation (the cloth) </a:t>
            </a:r>
            <a:endParaRPr lang="en-CA" sz="2400" b="1" dirty="0">
              <a:solidFill>
                <a:srgbClr val="663300"/>
              </a:solidFill>
              <a:latin typeface="Comic Sans MS" pitchFamily="66" charset="0"/>
            </a:endParaRPr>
          </a:p>
        </p:txBody>
      </p:sp>
    </p:spTree>
    <p:extLst>
      <p:ext uri="{BB962C8B-B14F-4D97-AF65-F5344CB8AC3E}">
        <p14:creationId xmlns:p14="http://schemas.microsoft.com/office/powerpoint/2010/main" val="99171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0" name="Oval 19"/>
          <p:cNvSpPr/>
          <p:nvPr/>
        </p:nvSpPr>
        <p:spPr>
          <a:xfrm>
            <a:off x="405780" y="332656"/>
            <a:ext cx="7272808" cy="914400"/>
          </a:xfrm>
          <a:prstGeom prst="ellipse">
            <a:avLst/>
          </a:prstGeom>
          <a:solidFill>
            <a:schemeClr val="tx2"/>
          </a:solidFill>
          <a:effectLst>
            <a:glow rad="2794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US" sz="6000" b="1" dirty="0" smtClean="0">
                <a:ln w="57150">
                  <a:solidFill>
                    <a:srgbClr val="0000FF"/>
                  </a:solidFill>
                </a:ln>
                <a:latin typeface="Cooper Black" pitchFamily="18" charset="0"/>
              </a:rPr>
              <a:t>~ UNTO ~</a:t>
            </a:r>
            <a:endParaRPr lang="en-CA" sz="6000" b="1" dirty="0">
              <a:solidFill>
                <a:srgbClr val="00FF00"/>
              </a:solidFill>
            </a:endParaRPr>
          </a:p>
        </p:txBody>
      </p:sp>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a:solidFill>
                  <a:schemeClr val="tx2"/>
                </a:solidFill>
              </a:rPr>
              <a:pPr/>
              <a:t>68</a:t>
            </a:fld>
            <a:endParaRPr lang="en-US" dirty="0">
              <a:solidFill>
                <a:schemeClr val="tx2"/>
              </a:solidFill>
            </a:endParaRPr>
          </a:p>
        </p:txBody>
      </p:sp>
      <p:pic>
        <p:nvPicPr>
          <p:cNvPr id="10" name="Picture 9"/>
          <p:cNvPicPr/>
          <p:nvPr/>
        </p:nvPicPr>
        <p:blipFill rotWithShape="1">
          <a:blip r:embed="rId2" cstate="email">
            <a:extLst>
              <a:ext uri="{28A0092B-C50C-407E-A947-70E740481C1C}">
                <a14:useLocalDpi xmlns:a14="http://schemas.microsoft.com/office/drawing/2010/main"/>
              </a:ext>
            </a:extLst>
          </a:blip>
          <a:srcRect/>
          <a:stretch/>
        </p:blipFill>
        <p:spPr bwMode="auto">
          <a:xfrm>
            <a:off x="674173" y="1610864"/>
            <a:ext cx="10840479" cy="1008112"/>
          </a:xfrm>
          <a:prstGeom prst="rect">
            <a:avLst/>
          </a:prstGeom>
          <a:ln w="127000" cap="sq">
            <a:solidFill>
              <a:srgbClr val="0000FF"/>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5" name="Bent Arrow 4"/>
          <p:cNvSpPr/>
          <p:nvPr/>
        </p:nvSpPr>
        <p:spPr>
          <a:xfrm rot="5400000">
            <a:off x="8038627" y="-1251519"/>
            <a:ext cx="1008111" cy="4896544"/>
          </a:xfrm>
          <a:prstGeom prst="bentArrow">
            <a:avLst>
              <a:gd name="adj1" fmla="val 25000"/>
              <a:gd name="adj2" fmla="val 50000"/>
              <a:gd name="adj3" fmla="val 45664"/>
              <a:gd name="adj4" fmla="val 43750"/>
            </a:avLst>
          </a:prstGeom>
          <a:gradFill>
            <a:gsLst>
              <a:gs pos="0">
                <a:srgbClr val="FF3399">
                  <a:alpha val="68000"/>
                </a:srgbClr>
              </a:gs>
              <a:gs pos="30000">
                <a:srgbClr val="FF6633"/>
              </a:gs>
              <a:gs pos="49000">
                <a:srgbClr val="FFFF00">
                  <a:alpha val="57000"/>
                </a:srgbClr>
              </a:gs>
              <a:gs pos="70000">
                <a:srgbClr val="7030A0">
                  <a:lumMod val="71000"/>
                  <a:lumOff val="29000"/>
                </a:srgbClr>
              </a:gs>
              <a:gs pos="90000">
                <a:srgbClr val="3366FF">
                  <a:lumMod val="0"/>
                  <a:lumOff val="100000"/>
                </a:srgbClr>
              </a:gs>
            </a:gsLst>
            <a:path path="shape">
              <a:fillToRect l="50000" t="50000" r="50000" b="50000"/>
            </a:path>
          </a:gradFill>
          <a:ln>
            <a:solidFill>
              <a:srgbClr val="7030A0"/>
            </a:solidFill>
          </a:ln>
          <a:effectLst>
            <a:glow rad="127000">
              <a:srgbClr val="FFCCFF"/>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6" name="Rounded Rectangle 5"/>
          <p:cNvSpPr/>
          <p:nvPr/>
        </p:nvSpPr>
        <p:spPr>
          <a:xfrm>
            <a:off x="189756" y="2852936"/>
            <a:ext cx="11809312" cy="3888432"/>
          </a:xfrm>
          <a:prstGeom prst="roundRect">
            <a:avLst/>
          </a:prstGeom>
          <a:noFill/>
          <a:ln w="57150"/>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400" dirty="0"/>
          </a:p>
        </p:txBody>
      </p:sp>
      <p:pic>
        <p:nvPicPr>
          <p:cNvPr id="11" name="Picture 10"/>
          <p:cNvPicPr/>
          <p:nvPr/>
        </p:nvPicPr>
        <p:blipFill rotWithShape="1">
          <a:blip r:embed="rId3" cstate="email">
            <a:extLst>
              <a:ext uri="{28A0092B-C50C-407E-A947-70E740481C1C}">
                <a14:useLocalDpi xmlns:a14="http://schemas.microsoft.com/office/drawing/2010/main"/>
              </a:ext>
            </a:extLst>
          </a:blip>
          <a:srcRect/>
          <a:stretch/>
        </p:blipFill>
        <p:spPr bwMode="auto">
          <a:xfrm>
            <a:off x="2277988" y="3042065"/>
            <a:ext cx="7704856" cy="1773567"/>
          </a:xfrm>
          <a:prstGeom prst="rect">
            <a:avLst/>
          </a:prstGeom>
          <a:ln w="57150">
            <a:solidFill>
              <a:schemeClr val="tx1"/>
            </a:solidFill>
          </a:ln>
          <a:extLst>
            <a:ext uri="{53640926-AAD7-44D8-BBD7-CCE9431645EC}">
              <a14:shadowObscured xmlns:a14="http://schemas.microsoft.com/office/drawing/2010/main"/>
            </a:ext>
          </a:extLst>
        </p:spPr>
      </p:pic>
      <p:sp>
        <p:nvSpPr>
          <p:cNvPr id="2" name="Rounded Rectangle 1"/>
          <p:cNvSpPr/>
          <p:nvPr/>
        </p:nvSpPr>
        <p:spPr>
          <a:xfrm>
            <a:off x="10054851" y="3789040"/>
            <a:ext cx="1872208" cy="9102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2400" b="1" dirty="0" err="1" smtClean="0">
                <a:solidFill>
                  <a:srgbClr val="663300"/>
                </a:solidFill>
                <a:latin typeface="Cooper Black" pitchFamily="18" charset="0"/>
              </a:rPr>
              <a:t>Gesenius</a:t>
            </a:r>
            <a:r>
              <a:rPr lang="en-CA" sz="2400" b="1" dirty="0" smtClean="0">
                <a:solidFill>
                  <a:srgbClr val="663300"/>
                </a:solidFill>
                <a:latin typeface="Cooper Black" pitchFamily="18" charset="0"/>
              </a:rPr>
              <a:t>’ </a:t>
            </a:r>
            <a:br>
              <a:rPr lang="en-CA" sz="2400" b="1" dirty="0" smtClean="0">
                <a:solidFill>
                  <a:srgbClr val="663300"/>
                </a:solidFill>
                <a:latin typeface="Cooper Black" pitchFamily="18" charset="0"/>
              </a:rPr>
            </a:br>
            <a:r>
              <a:rPr lang="en-CA" sz="2400" b="1" dirty="0" smtClean="0">
                <a:solidFill>
                  <a:srgbClr val="663300"/>
                </a:solidFill>
                <a:latin typeface="Cooper Black" pitchFamily="18" charset="0"/>
              </a:rPr>
              <a:t>Lexicon</a:t>
            </a:r>
            <a:endParaRPr lang="en-CA" sz="2400" b="1" dirty="0">
              <a:solidFill>
                <a:srgbClr val="663300"/>
              </a:solidFill>
              <a:latin typeface="Cooper Black" pitchFamily="18" charset="0"/>
            </a:endParaRPr>
          </a:p>
        </p:txBody>
      </p:sp>
      <p:pic>
        <p:nvPicPr>
          <p:cNvPr id="12" name="Picture 11"/>
          <p:cNvPicPr/>
          <p:nvPr/>
        </p:nvPicPr>
        <p:blipFill rotWithShape="1">
          <a:blip r:embed="rId4" cstate="email">
            <a:extLst>
              <a:ext uri="{28A0092B-C50C-407E-A947-70E740481C1C}">
                <a14:useLocalDpi xmlns:a14="http://schemas.microsoft.com/office/drawing/2010/main"/>
              </a:ext>
            </a:extLst>
          </a:blip>
          <a:srcRect/>
          <a:stretch/>
        </p:blipFill>
        <p:spPr bwMode="auto">
          <a:xfrm>
            <a:off x="2277988" y="4881906"/>
            <a:ext cx="7704856" cy="1643983"/>
          </a:xfrm>
          <a:prstGeom prst="rect">
            <a:avLst/>
          </a:prstGeom>
          <a:ln w="57150">
            <a:solidFill>
              <a:schemeClr val="tx1"/>
            </a:solidFill>
          </a:ln>
          <a:extLst>
            <a:ext uri="{53640926-AAD7-44D8-BBD7-CCE9431645EC}">
              <a14:shadowObscured xmlns:a14="http://schemas.microsoft.com/office/drawing/2010/main"/>
            </a:ext>
          </a:extLst>
        </p:spPr>
      </p:pic>
      <p:grpSp>
        <p:nvGrpSpPr>
          <p:cNvPr id="17" name="Group 16"/>
          <p:cNvGrpSpPr/>
          <p:nvPr/>
        </p:nvGrpSpPr>
        <p:grpSpPr>
          <a:xfrm>
            <a:off x="674173" y="3050612"/>
            <a:ext cx="1157641" cy="1302185"/>
            <a:chOff x="1701924" y="3537143"/>
            <a:chExt cx="914400" cy="914400"/>
          </a:xfrm>
          <a:solidFill>
            <a:srgbClr val="FF0000"/>
          </a:solidFill>
        </p:grpSpPr>
        <p:sp>
          <p:nvSpPr>
            <p:cNvPr id="8" name="&quot;No&quot; Symbol 7"/>
            <p:cNvSpPr/>
            <p:nvPr/>
          </p:nvSpPr>
          <p:spPr>
            <a:xfrm>
              <a:off x="1701924" y="3537143"/>
              <a:ext cx="914400" cy="914400"/>
            </a:xfrm>
            <a:prstGeom prst="noSmoking">
              <a:avLst/>
            </a:prstGeom>
            <a:grpFill/>
            <a:ln>
              <a:solidFill>
                <a:srgbClr val="00206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quot;No&quot; Symbol 15"/>
            <p:cNvSpPr/>
            <p:nvPr/>
          </p:nvSpPr>
          <p:spPr>
            <a:xfrm rot="5622696">
              <a:off x="1701924" y="3537143"/>
              <a:ext cx="914400" cy="914400"/>
            </a:xfrm>
            <a:prstGeom prst="noSmoking">
              <a:avLst/>
            </a:prstGeom>
            <a:grpFill/>
            <a:ln>
              <a:solidFill>
                <a:srgbClr val="00206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sp>
        <p:nvSpPr>
          <p:cNvPr id="18" name="Rounded Rectangle 17"/>
          <p:cNvSpPr/>
          <p:nvPr/>
        </p:nvSpPr>
        <p:spPr>
          <a:xfrm>
            <a:off x="3250096" y="4881906"/>
            <a:ext cx="4680520" cy="478625"/>
          </a:xfrm>
          <a:prstGeom prst="roundRect">
            <a:avLst/>
          </a:prstGeom>
          <a:noFill/>
          <a:ln w="57150">
            <a:solidFill>
              <a:srgbClr val="00FF00"/>
            </a:solidFill>
          </a:ln>
          <a:effectLst>
            <a:glow rad="127000">
              <a:srgbClr val="FF99FF"/>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ounded Rectangle 18"/>
          <p:cNvSpPr/>
          <p:nvPr/>
        </p:nvSpPr>
        <p:spPr>
          <a:xfrm>
            <a:off x="5590356" y="5703897"/>
            <a:ext cx="3528392" cy="478625"/>
          </a:xfrm>
          <a:prstGeom prst="roundRect">
            <a:avLst/>
          </a:prstGeom>
          <a:noFill/>
          <a:ln w="57150">
            <a:solidFill>
              <a:srgbClr val="00FF00"/>
            </a:solidFill>
          </a:ln>
          <a:effectLst>
            <a:glow rad="127000">
              <a:srgbClr val="FF99FF"/>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21" name="Straight Arrow Connector 20"/>
          <p:cNvCxnSpPr/>
          <p:nvPr/>
        </p:nvCxnSpPr>
        <p:spPr>
          <a:xfrm flipH="1">
            <a:off x="9838828" y="3351802"/>
            <a:ext cx="1224136" cy="720080"/>
          </a:xfrm>
          <a:prstGeom prst="straightConnector1">
            <a:avLst/>
          </a:prstGeom>
          <a:ln w="76200">
            <a:solidFill>
              <a:srgbClr val="FC3520"/>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90884" y="4595504"/>
            <a:ext cx="1731120" cy="34404"/>
          </a:xfrm>
          <a:prstGeom prst="straightConnector1">
            <a:avLst/>
          </a:prstGeom>
          <a:ln w="76200">
            <a:solidFill>
              <a:srgbClr val="FC3520"/>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32831" y="4661346"/>
            <a:ext cx="1512168" cy="2066611"/>
            <a:chOff x="532831" y="4661346"/>
            <a:chExt cx="1512168" cy="2066611"/>
          </a:xfrm>
        </p:grpSpPr>
        <p:pic>
          <p:nvPicPr>
            <p:cNvPr id="25" name="Picture 8" descr="C:\Users\Rae\Desktop\Art on Desktop\white man clip art\3d white people\check mark.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532831" y="4783741"/>
              <a:ext cx="151216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Rae\Desktop\top hat clear.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862307">
              <a:off x="1026957" y="4661346"/>
              <a:ext cx="502592" cy="451697"/>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Rounded Rectangle 23"/>
          <p:cNvSpPr/>
          <p:nvPr/>
        </p:nvSpPr>
        <p:spPr>
          <a:xfrm>
            <a:off x="10054852" y="4629908"/>
            <a:ext cx="1872208" cy="18959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2200" b="1" dirty="0" smtClean="0">
                <a:solidFill>
                  <a:srgbClr val="0070C0"/>
                </a:solidFill>
                <a:latin typeface="Comic Sans MS" pitchFamily="66" charset="0"/>
              </a:rPr>
              <a:t>Definitions must be chosen according to context!</a:t>
            </a:r>
            <a:endParaRPr lang="en-CA" sz="2200" b="1" dirty="0">
              <a:solidFill>
                <a:srgbClr val="0070C0"/>
              </a:solidFill>
              <a:latin typeface="Comic Sans MS" pitchFamily="66" charset="0"/>
            </a:endParaRPr>
          </a:p>
        </p:txBody>
      </p:sp>
    </p:spTree>
    <p:extLst>
      <p:ext uri="{BB962C8B-B14F-4D97-AF65-F5344CB8AC3E}">
        <p14:creationId xmlns:p14="http://schemas.microsoft.com/office/powerpoint/2010/main" val="38625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randombar(horizontal)">
                                      <p:cBhvr>
                                        <p:cTn id="41" dur="500"/>
                                        <p:tgtEl>
                                          <p:spTgt spid="19"/>
                                        </p:tgtEl>
                                      </p:cBhvr>
                                    </p:animEffect>
                                  </p:childTnLst>
                                </p:cTn>
                              </p:par>
                            </p:childTnLst>
                          </p:cTn>
                        </p:par>
                        <p:par>
                          <p:cTn id="42" fill="hold">
                            <p:stCondLst>
                              <p:cond delay="2500"/>
                            </p:stCondLst>
                            <p:childTnLst>
                              <p:par>
                                <p:cTn id="43" presetID="5" presetClass="entr" presetSubtype="10" fill="hold" nodeType="afterEffect">
                                  <p:stCondLst>
                                    <p:cond delay="3000"/>
                                  </p:stCondLst>
                                  <p:childTnLst>
                                    <p:set>
                                      <p:cBhvr>
                                        <p:cTn id="44" dur="1" fill="hold">
                                          <p:stCondLst>
                                            <p:cond delay="0"/>
                                          </p:stCondLst>
                                        </p:cTn>
                                        <p:tgtEl>
                                          <p:spTgt spid="3"/>
                                        </p:tgtEl>
                                        <p:attrNameLst>
                                          <p:attrName>style.visibility</p:attrName>
                                        </p:attrNameLst>
                                      </p:cBhvr>
                                      <p:to>
                                        <p:strVal val="visible"/>
                                      </p:to>
                                    </p:set>
                                    <p:animEffect transition="in" filter="checkerboard(across)">
                                      <p:cBhvr>
                                        <p:cTn id="45" dur="500"/>
                                        <p:tgtEl>
                                          <p:spTgt spid="3"/>
                                        </p:tgtEl>
                                      </p:cBhvr>
                                    </p:animEffect>
                                  </p:childTnLst>
                                </p:cTn>
                              </p:par>
                            </p:childTnLst>
                          </p:cTn>
                        </p:par>
                        <p:par>
                          <p:cTn id="46" fill="hold">
                            <p:stCondLst>
                              <p:cond delay="6000"/>
                            </p:stCondLst>
                            <p:childTnLst>
                              <p:par>
                                <p:cTn id="47" presetID="16" presetClass="entr" presetSubtype="2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Horizontal)">
                                      <p:cBhvr>
                                        <p:cTn id="4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a:solidFill>
                  <a:schemeClr val="tx2"/>
                </a:solidFill>
              </a:rPr>
              <a:pPr/>
              <a:t>69</a:t>
            </a:fld>
            <a:endParaRPr lang="en-US" dirty="0">
              <a:solidFill>
                <a:schemeClr val="tx2"/>
              </a:solidFill>
            </a:endParaRPr>
          </a:p>
        </p:txBody>
      </p:sp>
      <p:sp>
        <p:nvSpPr>
          <p:cNvPr id="13" name="Oval 12"/>
          <p:cNvSpPr/>
          <p:nvPr/>
        </p:nvSpPr>
        <p:spPr>
          <a:xfrm>
            <a:off x="2205980" y="163053"/>
            <a:ext cx="7776864" cy="914400"/>
          </a:xfrm>
          <a:prstGeom prst="ellipse">
            <a:avLst/>
          </a:prstGeom>
          <a:solidFill>
            <a:schemeClr val="tx2"/>
          </a:solidFill>
          <a:effectLst>
            <a:glow rad="2794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5400" b="1" dirty="0" err="1" smtClean="0">
                <a:ln w="28575">
                  <a:solidFill>
                    <a:srgbClr val="0000FF"/>
                  </a:solidFill>
                </a:ln>
                <a:latin typeface="Cooper Black" pitchFamily="18" charset="0"/>
              </a:rPr>
              <a:t>Gesenius</a:t>
            </a:r>
            <a:r>
              <a:rPr lang="en-US" sz="5400" b="1" dirty="0" smtClean="0">
                <a:ln w="28575">
                  <a:solidFill>
                    <a:srgbClr val="0000FF"/>
                  </a:solidFill>
                </a:ln>
                <a:latin typeface="Cooper Black" pitchFamily="18" charset="0"/>
              </a:rPr>
              <a:t> </a:t>
            </a:r>
            <a:r>
              <a:rPr lang="en-US" sz="5400" b="1" dirty="0" err="1" smtClean="0">
                <a:ln w="28575">
                  <a:solidFill>
                    <a:srgbClr val="0000FF"/>
                  </a:solidFill>
                </a:ln>
                <a:latin typeface="Cooper Black" pitchFamily="18" charset="0"/>
              </a:rPr>
              <a:t>con’t</a:t>
            </a:r>
            <a:endParaRPr lang="en-CA" sz="8000" b="1" dirty="0">
              <a:solidFill>
                <a:srgbClr val="00FF00"/>
              </a:solidFill>
              <a:latin typeface="Cooper Black" pitchFamily="18" charset="0"/>
            </a:endParaRPr>
          </a:p>
        </p:txBody>
      </p:sp>
      <p:sp>
        <p:nvSpPr>
          <p:cNvPr id="6" name="Rounded Rectangle 5"/>
          <p:cNvSpPr/>
          <p:nvPr/>
        </p:nvSpPr>
        <p:spPr>
          <a:xfrm>
            <a:off x="189756" y="1268760"/>
            <a:ext cx="11809312" cy="54726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400" dirty="0"/>
          </a:p>
        </p:txBody>
      </p:sp>
      <p:pic>
        <p:nvPicPr>
          <p:cNvPr id="20" name="Picture 19"/>
          <p:cNvPicPr/>
          <p:nvPr/>
        </p:nvPicPr>
        <p:blipFill rotWithShape="1">
          <a:blip r:embed="rId2" cstate="email">
            <a:extLst>
              <a:ext uri="{28A0092B-C50C-407E-A947-70E740481C1C}">
                <a14:useLocalDpi xmlns:a14="http://schemas.microsoft.com/office/drawing/2010/main"/>
              </a:ext>
            </a:extLst>
          </a:blip>
          <a:srcRect/>
          <a:stretch/>
        </p:blipFill>
        <p:spPr bwMode="auto">
          <a:xfrm>
            <a:off x="637184" y="1256299"/>
            <a:ext cx="6612251" cy="2342425"/>
          </a:xfrm>
          <a:prstGeom prst="rect">
            <a:avLst/>
          </a:prstGeom>
          <a:ln w="57150">
            <a:solidFill>
              <a:schemeClr val="tx1"/>
            </a:solidFill>
          </a:ln>
          <a:extLst>
            <a:ext uri="{53640926-AAD7-44D8-BBD7-CCE9431645EC}">
              <a14:shadowObscured xmlns:a14="http://schemas.microsoft.com/office/drawing/2010/main"/>
            </a:ext>
          </a:extLst>
        </p:spPr>
      </p:pic>
      <p:sp>
        <p:nvSpPr>
          <p:cNvPr id="18" name="Rounded Rectangle 17"/>
          <p:cNvSpPr/>
          <p:nvPr/>
        </p:nvSpPr>
        <p:spPr>
          <a:xfrm>
            <a:off x="2638028" y="1256299"/>
            <a:ext cx="4594257" cy="376633"/>
          </a:xfrm>
          <a:prstGeom prst="roundRect">
            <a:avLst/>
          </a:prstGeom>
          <a:noFill/>
          <a:ln w="57150">
            <a:solidFill>
              <a:srgbClr val="0000FF"/>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ounded Rectangle 18"/>
          <p:cNvSpPr/>
          <p:nvPr/>
        </p:nvSpPr>
        <p:spPr>
          <a:xfrm>
            <a:off x="637184" y="2928384"/>
            <a:ext cx="6612251" cy="670339"/>
          </a:xfrm>
          <a:prstGeom prst="roundRect">
            <a:avLst/>
          </a:prstGeom>
          <a:noFill/>
          <a:ln w="57150">
            <a:solidFill>
              <a:srgbClr val="0000FF"/>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 name="Cloud Callout 2"/>
          <p:cNvSpPr/>
          <p:nvPr/>
        </p:nvSpPr>
        <p:spPr>
          <a:xfrm>
            <a:off x="7678588" y="908720"/>
            <a:ext cx="4248472" cy="2770635"/>
          </a:xfrm>
          <a:prstGeom prst="cloudCallout">
            <a:avLst>
              <a:gd name="adj1" fmla="val -60611"/>
              <a:gd name="adj2" fmla="val 38638"/>
            </a:avLst>
          </a:prstGeom>
          <a:solidFill>
            <a:srgbClr val="5ED8E8"/>
          </a:solidFill>
          <a:ln w="38100">
            <a:solidFill>
              <a:schemeClr val="bg2">
                <a:lumMod val="2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extrusionH="57150">
              <a:bevelT w="27940" h="12700" prst="angle"/>
              <a:contourClr>
                <a:srgbClr val="DDDDDD"/>
              </a:contourClr>
            </a:sp3d>
          </a:bodyPr>
          <a:lstStyle/>
          <a:p>
            <a:pPr algn="ctr"/>
            <a:r>
              <a:rPr lang="en-CA" sz="2400" b="1" spc="150" dirty="0" smtClean="0">
                <a:ln w="11430"/>
                <a:solidFill>
                  <a:schemeClr val="bg2">
                    <a:lumMod val="25000"/>
                  </a:schemeClr>
                </a:solidFill>
                <a:effectLst>
                  <a:outerShdw blurRad="25400" algn="tl" rotWithShape="0">
                    <a:srgbClr val="000000">
                      <a:alpha val="43000"/>
                    </a:srgbClr>
                  </a:outerShdw>
                </a:effectLst>
                <a:latin typeface="Comic Sans MS" pitchFamily="66" charset="0"/>
              </a:rPr>
              <a:t>A </a:t>
            </a:r>
            <a:r>
              <a:rPr lang="en-CA" sz="2400" b="1" spc="150" dirty="0" smtClean="0">
                <a:ln w="11430"/>
                <a:solidFill>
                  <a:srgbClr val="C00000"/>
                </a:solidFill>
                <a:effectLst>
                  <a:outerShdw blurRad="25400" algn="tl" rotWithShape="0">
                    <a:srgbClr val="000000">
                      <a:alpha val="43000"/>
                    </a:srgbClr>
                  </a:outerShdw>
                </a:effectLst>
                <a:latin typeface="Comic Sans MS" pitchFamily="66" charset="0"/>
              </a:rPr>
              <a:t>limiting border </a:t>
            </a:r>
            <a:r>
              <a:rPr lang="en-CA" sz="2400" b="1" spc="150" dirty="0" smtClean="0">
                <a:ln w="11430"/>
                <a:solidFill>
                  <a:schemeClr val="bg2">
                    <a:lumMod val="25000"/>
                  </a:schemeClr>
                </a:solidFill>
                <a:effectLst>
                  <a:outerShdw blurRad="25400" algn="tl" rotWithShape="0">
                    <a:srgbClr val="000000">
                      <a:alpha val="43000"/>
                    </a:srgbClr>
                  </a:outerShdw>
                </a:effectLst>
                <a:latin typeface="Comic Sans MS" pitchFamily="66" charset="0"/>
              </a:rPr>
              <a:t>is established at  the </a:t>
            </a:r>
            <a:r>
              <a:rPr lang="en-CA" sz="2400" b="1" spc="150" dirty="0" smtClean="0">
                <a:ln w="11430"/>
                <a:solidFill>
                  <a:srgbClr val="0000FF"/>
                </a:solidFill>
                <a:effectLst>
                  <a:outerShdw blurRad="25400" algn="tl" rotWithShape="0">
                    <a:srgbClr val="000000">
                      <a:alpha val="43000"/>
                    </a:srgbClr>
                  </a:outerShdw>
                </a:effectLst>
                <a:latin typeface="Comic Sans MS" pitchFamily="66" charset="0"/>
              </a:rPr>
              <a:t>referenced article!</a:t>
            </a:r>
            <a:endParaRPr lang="en-CA" sz="2400" b="1" spc="150" dirty="0">
              <a:ln w="11430"/>
              <a:solidFill>
                <a:srgbClr val="0000FF"/>
              </a:solidFill>
              <a:effectLst>
                <a:outerShdw blurRad="25400" algn="tl" rotWithShape="0">
                  <a:srgbClr val="000000">
                    <a:alpha val="43000"/>
                  </a:srgbClr>
                </a:outerShdw>
              </a:effectLst>
              <a:latin typeface="Comic Sans MS" pitchFamily="66" charset="0"/>
            </a:endParaRPr>
          </a:p>
        </p:txBody>
      </p:sp>
      <p:pic>
        <p:nvPicPr>
          <p:cNvPr id="22" name="Picture 21"/>
          <p:cNvPicPr/>
          <p:nvPr/>
        </p:nvPicPr>
        <p:blipFill rotWithShape="1">
          <a:blip r:embed="rId3" cstate="email">
            <a:extLst>
              <a:ext uri="{28A0092B-C50C-407E-A947-70E740481C1C}">
                <a14:useLocalDpi xmlns:a14="http://schemas.microsoft.com/office/drawing/2010/main"/>
              </a:ext>
            </a:extLst>
          </a:blip>
          <a:srcRect/>
          <a:stretch/>
        </p:blipFill>
        <p:spPr bwMode="auto">
          <a:xfrm>
            <a:off x="4554526" y="3815861"/>
            <a:ext cx="7216258" cy="2016224"/>
          </a:xfrm>
          <a:prstGeom prst="rect">
            <a:avLst/>
          </a:prstGeom>
          <a:ln w="57150">
            <a:solidFill>
              <a:schemeClr val="tx1"/>
            </a:solidFill>
          </a:ln>
          <a:extLst>
            <a:ext uri="{53640926-AAD7-44D8-BBD7-CCE9431645EC}">
              <a14:shadowObscured xmlns:a14="http://schemas.microsoft.com/office/drawing/2010/main"/>
            </a:ext>
          </a:extLst>
        </p:spPr>
      </p:pic>
      <p:sp>
        <p:nvSpPr>
          <p:cNvPr id="24" name="Rounded Rectangle 23"/>
          <p:cNvSpPr/>
          <p:nvPr/>
        </p:nvSpPr>
        <p:spPr>
          <a:xfrm>
            <a:off x="4554526" y="4620334"/>
            <a:ext cx="4090153" cy="407277"/>
          </a:xfrm>
          <a:prstGeom prst="roundRect">
            <a:avLst/>
          </a:prstGeom>
          <a:noFill/>
          <a:ln w="57150">
            <a:solidFill>
              <a:srgbClr val="0000FF"/>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362" y="3906840"/>
            <a:ext cx="2663762" cy="1995011"/>
          </a:xfrm>
          <a:prstGeom prst="rect">
            <a:avLst/>
          </a:prstGeom>
          <a:scene3d>
            <a:camera prst="orthographicFront"/>
            <a:lightRig rig="threePt" dir="t"/>
          </a:scene3d>
          <a:sp3d>
            <a:bevelT/>
          </a:sp3d>
        </p:spPr>
      </p:pic>
      <p:sp>
        <p:nvSpPr>
          <p:cNvPr id="9" name="Rounded Rectangle 8"/>
          <p:cNvSpPr/>
          <p:nvPr/>
        </p:nvSpPr>
        <p:spPr>
          <a:xfrm>
            <a:off x="1125861" y="5873816"/>
            <a:ext cx="10585175" cy="756055"/>
          </a:xfrm>
          <a:prstGeom prst="roundRect">
            <a:avLst>
              <a:gd name="adj" fmla="val 60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r>
              <a:rPr lang="en-CA" sz="2400" b="1" dirty="0" smtClean="0">
                <a:solidFill>
                  <a:srgbClr val="663300"/>
                </a:solidFill>
                <a:latin typeface="Cooper Black" pitchFamily="18" charset="0"/>
              </a:rPr>
              <a:t>Lev 23:15   </a:t>
            </a:r>
            <a:r>
              <a:rPr lang="en-CA" sz="3200" b="1" spc="300" dirty="0" smtClean="0">
                <a:ln>
                  <a:solidFill>
                    <a:srgbClr val="0000FF"/>
                  </a:solidFill>
                </a:ln>
                <a:solidFill>
                  <a:srgbClr val="FC3520"/>
                </a:solidFill>
                <a:effectLst>
                  <a:glow rad="127000">
                    <a:srgbClr val="FFCCFF"/>
                  </a:glow>
                </a:effectLst>
                <a:latin typeface="Cooper Black" pitchFamily="18" charset="0"/>
              </a:rPr>
              <a:t>SEVEN COMPLETED SABBATHS </a:t>
            </a:r>
            <a:r>
              <a:rPr lang="en-CA" sz="2000" b="1" spc="300" dirty="0" smtClean="0">
                <a:ln>
                  <a:solidFill>
                    <a:srgbClr val="0000FF"/>
                  </a:solidFill>
                </a:ln>
                <a:solidFill>
                  <a:srgbClr val="FC3520"/>
                </a:solidFill>
                <a:effectLst>
                  <a:glow rad="127000">
                    <a:srgbClr val="FFCCFF"/>
                  </a:glow>
                </a:effectLst>
                <a:latin typeface="Cooper Black" pitchFamily="18" charset="0"/>
              </a:rPr>
              <a:t>… </a:t>
            </a:r>
            <a:endParaRPr lang="en-CA" sz="1400" b="1" spc="300" dirty="0">
              <a:ln>
                <a:solidFill>
                  <a:srgbClr val="0000FF"/>
                </a:solidFill>
              </a:ln>
              <a:solidFill>
                <a:srgbClr val="FC3520"/>
              </a:solidFill>
              <a:latin typeface="Cooper Black" pitchFamily="18" charset="0"/>
            </a:endParaRPr>
          </a:p>
        </p:txBody>
      </p:sp>
      <p:sp>
        <p:nvSpPr>
          <p:cNvPr id="14" name="Bent Arrow 13"/>
          <p:cNvSpPr/>
          <p:nvPr/>
        </p:nvSpPr>
        <p:spPr>
          <a:xfrm rot="5400000" flipV="1">
            <a:off x="3507843" y="4976352"/>
            <a:ext cx="1319729" cy="774352"/>
          </a:xfrm>
          <a:prstGeom prst="bentArrow">
            <a:avLst>
              <a:gd name="adj1" fmla="val 25000"/>
              <a:gd name="adj2" fmla="val 40282"/>
              <a:gd name="adj3" fmla="val 45839"/>
              <a:gd name="adj4" fmla="val 43750"/>
            </a:avLst>
          </a:prstGeom>
          <a:gradFill flip="none" rotWithShape="1">
            <a:gsLst>
              <a:gs pos="35000">
                <a:srgbClr val="FFFF00">
                  <a:alpha val="57000"/>
                </a:srgbClr>
              </a:gs>
              <a:gs pos="44000">
                <a:srgbClr val="01A78F">
                  <a:alpha val="58000"/>
                </a:srgbClr>
              </a:gs>
              <a:gs pos="68000">
                <a:srgbClr val="FF0066"/>
              </a:gs>
            </a:gsLst>
            <a:lin ang="2700000" scaled="1"/>
            <a:tileRect/>
          </a:gradFill>
          <a:ln>
            <a:solidFill>
              <a:srgbClr val="00FF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Tree>
    <p:extLst>
      <p:ext uri="{BB962C8B-B14F-4D97-AF65-F5344CB8AC3E}">
        <p14:creationId xmlns:p14="http://schemas.microsoft.com/office/powerpoint/2010/main" val="286895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par>
                          <p:cTn id="14" fill="hold">
                            <p:stCondLst>
                              <p:cond delay="1500"/>
                            </p:stCondLst>
                            <p:childTnLst>
                              <p:par>
                                <p:cTn id="15" presetID="3" presetClass="entr" presetSubtype="10" fill="hold" grpId="0" nodeType="after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par>
                          <p:cTn id="27" fill="hold">
                            <p:stCondLst>
                              <p:cond delay="1000"/>
                            </p:stCondLst>
                            <p:childTnLst>
                              <p:par>
                                <p:cTn id="28" presetID="22" presetClass="entr" presetSubtype="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1000"/>
                                        <p:tgtEl>
                                          <p:spTgt spid="14"/>
                                        </p:tgtEl>
                                      </p:cBhvr>
                                    </p:animEffect>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5" presetClass="entr" presetSubtype="1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 grpId="0" animBg="1"/>
      <p:bldP spid="24" grpId="0" animBg="1"/>
      <p:bldP spid="9"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86797"/>
            <a:ext cx="2844059" cy="365125"/>
          </a:xfrm>
        </p:spPr>
        <p:txBody>
          <a:bodyPr/>
          <a:lstStyle/>
          <a:p>
            <a:fld id="{81FEFA0A-2F20-4B60-98C6-5FFDA469AA1C}" type="slidenum">
              <a:rPr lang="en-US" smtClean="0">
                <a:solidFill>
                  <a:schemeClr val="tx1"/>
                </a:solidFill>
              </a:rPr>
              <a:pPr/>
              <a:t>7</a:t>
            </a:fld>
            <a:endParaRPr lang="en-US" dirty="0">
              <a:solidFill>
                <a:schemeClr val="tx1"/>
              </a:solidFill>
            </a:endParaRPr>
          </a:p>
        </p:txBody>
      </p:sp>
      <p:sp>
        <p:nvSpPr>
          <p:cNvPr id="9" name="Rectangle 8"/>
          <p:cNvSpPr/>
          <p:nvPr/>
        </p:nvSpPr>
        <p:spPr>
          <a:xfrm>
            <a:off x="117748" y="411718"/>
            <a:ext cx="8280920" cy="597086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r>
              <a:rPr lang="en-US" sz="2800" b="1" dirty="0">
                <a:solidFill>
                  <a:schemeClr val="bg1"/>
                </a:solidFill>
              </a:rPr>
              <a:t>Counting of the </a:t>
            </a:r>
            <a:r>
              <a:rPr lang="en-US" sz="2800" b="1" dirty="0" smtClean="0">
                <a:solidFill>
                  <a:schemeClr val="bg1"/>
                </a:solidFill>
              </a:rPr>
              <a:t>Omer:  </a:t>
            </a:r>
            <a:r>
              <a:rPr lang="en-US" b="1" i="1" spc="150" dirty="0" smtClean="0">
                <a:ln w="11430"/>
                <a:solidFill>
                  <a:srgbClr val="F8F8F8"/>
                </a:solidFill>
                <a:effectLst>
                  <a:outerShdw blurRad="25400" algn="tl" rotWithShape="0">
                    <a:srgbClr val="000000">
                      <a:alpha val="43000"/>
                    </a:srgbClr>
                  </a:outerShdw>
                </a:effectLst>
              </a:rPr>
              <a:t>https</a:t>
            </a:r>
            <a:r>
              <a:rPr lang="en-US" b="1" i="1" spc="150" dirty="0">
                <a:ln w="11430"/>
                <a:solidFill>
                  <a:srgbClr val="F8F8F8"/>
                </a:solidFill>
                <a:effectLst>
                  <a:outerShdw blurRad="25400" algn="tl" rotWithShape="0">
                    <a:srgbClr val="000000">
                      <a:alpha val="43000"/>
                    </a:srgbClr>
                  </a:outerShdw>
                </a:effectLst>
              </a:rPr>
              <a:t>://en.wikipedia.org/wiki/Counting_of_the_Omer</a:t>
            </a:r>
            <a:endParaRPr lang="en-US" b="1" dirty="0" smtClean="0">
              <a:solidFill>
                <a:schemeClr val="bg1"/>
              </a:solidFill>
            </a:endParaRPr>
          </a:p>
          <a:p>
            <a:pPr marL="457200" indent="-457200">
              <a:buFont typeface="Arial" pitchFamily="34" charset="0"/>
              <a:buChar char="•"/>
            </a:pPr>
            <a:r>
              <a:rPr lang="en-US" sz="2400" b="1" dirty="0" smtClean="0">
                <a:solidFill>
                  <a:schemeClr val="bg1"/>
                </a:solidFill>
              </a:rPr>
              <a:t>an </a:t>
            </a:r>
            <a:r>
              <a:rPr lang="en-US" sz="2400" b="1" dirty="0">
                <a:solidFill>
                  <a:schemeClr val="bg1"/>
                </a:solidFill>
              </a:rPr>
              <a:t>important verbal counting of each of the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forty-nine </a:t>
            </a:r>
            <a:r>
              <a:rPr lang="en-US" sz="2400" b="1" dirty="0">
                <a:solidFill>
                  <a:schemeClr val="bg1"/>
                </a:solidFill>
              </a:rPr>
              <a:t>days starting with </a:t>
            </a:r>
            <a:r>
              <a:rPr lang="en-US" sz="2400" b="1" dirty="0" smtClean="0">
                <a:solidFill>
                  <a:schemeClr val="bg1"/>
                </a:solidFill>
              </a:rPr>
              <a:t>the </a:t>
            </a:r>
            <a:r>
              <a:rPr lang="en-US" sz="2400" b="1" dirty="0" smtClean="0">
                <a:solidFill>
                  <a:schemeClr val="accent2">
                    <a:lumMod val="60000"/>
                    <a:lumOff val="40000"/>
                  </a:schemeClr>
                </a:solidFill>
              </a:rPr>
              <a:t>Wave Sheaf </a:t>
            </a:r>
            <a:br>
              <a:rPr lang="en-US" sz="2400" b="1" dirty="0" smtClean="0">
                <a:solidFill>
                  <a:schemeClr val="accent2">
                    <a:lumMod val="60000"/>
                    <a:lumOff val="40000"/>
                  </a:schemeClr>
                </a:solidFill>
              </a:rPr>
            </a:br>
            <a:r>
              <a:rPr lang="en-US" sz="2400" b="1" dirty="0" smtClean="0">
                <a:solidFill>
                  <a:schemeClr val="accent2">
                    <a:lumMod val="60000"/>
                    <a:lumOff val="40000"/>
                  </a:schemeClr>
                </a:solidFill>
              </a:rPr>
              <a:t>offering </a:t>
            </a:r>
            <a:r>
              <a:rPr lang="en-US" sz="2400" b="1" dirty="0" smtClean="0">
                <a:solidFill>
                  <a:schemeClr val="bg1"/>
                </a:solidFill>
              </a:rPr>
              <a:t>of </a:t>
            </a:r>
            <a:r>
              <a:rPr lang="en-US" sz="2400" b="1" dirty="0">
                <a:solidFill>
                  <a:schemeClr val="bg1"/>
                </a:solidFill>
              </a:rPr>
              <a:t>a </a:t>
            </a:r>
            <a:r>
              <a:rPr lang="en-US" sz="2400" b="1" dirty="0" smtClean="0">
                <a:solidFill>
                  <a:srgbClr val="FFC000"/>
                </a:solidFill>
              </a:rPr>
              <a:t>sheaf </a:t>
            </a:r>
            <a:r>
              <a:rPr lang="en-US" sz="2400" b="1" dirty="0">
                <a:solidFill>
                  <a:srgbClr val="FFC000"/>
                </a:solidFill>
              </a:rPr>
              <a:t>of ripe </a:t>
            </a:r>
            <a:r>
              <a:rPr lang="en-US" sz="2400" b="1" dirty="0" smtClean="0">
                <a:solidFill>
                  <a:srgbClr val="FFC000"/>
                </a:solidFill>
              </a:rPr>
              <a:t>barley </a:t>
            </a:r>
            <a:r>
              <a:rPr lang="en-US" sz="2400" b="1" dirty="0" smtClean="0">
                <a:solidFill>
                  <a:schemeClr val="bg1"/>
                </a:solidFill>
              </a:rPr>
              <a:t>and ending with </a:t>
            </a:r>
            <a:br>
              <a:rPr lang="en-US" sz="2400" b="1" dirty="0" smtClean="0">
                <a:solidFill>
                  <a:schemeClr val="bg1"/>
                </a:solidFill>
              </a:rPr>
            </a:br>
            <a:r>
              <a:rPr lang="en-US" sz="2400" b="1" dirty="0" smtClean="0">
                <a:solidFill>
                  <a:schemeClr val="bg1"/>
                </a:solidFill>
              </a:rPr>
              <a:t>the </a:t>
            </a:r>
            <a:r>
              <a:rPr lang="en-US" sz="2400" b="1" dirty="0" smtClean="0">
                <a:solidFill>
                  <a:schemeClr val="accent2">
                    <a:lumMod val="60000"/>
                    <a:lumOff val="40000"/>
                  </a:schemeClr>
                </a:solidFill>
              </a:rPr>
              <a:t>First Fruits </a:t>
            </a:r>
            <a:r>
              <a:rPr lang="en-US" sz="2400" b="1" dirty="0" smtClean="0">
                <a:solidFill>
                  <a:schemeClr val="bg1"/>
                </a:solidFill>
              </a:rPr>
              <a:t>grain harvest, known as </a:t>
            </a:r>
            <a:r>
              <a:rPr lang="en-US" sz="2400" b="1" dirty="0" smtClean="0">
                <a:solidFill>
                  <a:schemeClr val="accent2">
                    <a:lumMod val="60000"/>
                    <a:lumOff val="40000"/>
                  </a:schemeClr>
                </a:solidFill>
              </a:rPr>
              <a:t>Shavuot.</a:t>
            </a:r>
          </a:p>
          <a:p>
            <a:pPr marL="457200" indent="-457200">
              <a:buFont typeface="Arial" pitchFamily="34" charset="0"/>
              <a:buChar char="•"/>
            </a:pPr>
            <a:r>
              <a:rPr lang="en-US" sz="2400" b="1" dirty="0" smtClean="0">
                <a:solidFill>
                  <a:schemeClr val="bg1"/>
                </a:solidFill>
              </a:rPr>
              <a:t>Therefore the </a:t>
            </a:r>
            <a:r>
              <a:rPr lang="en-US" sz="2400" b="1" dirty="0">
                <a:solidFill>
                  <a:schemeClr val="bg1"/>
                </a:solidFill>
              </a:rPr>
              <a:t>period </a:t>
            </a:r>
            <a:r>
              <a:rPr lang="en-US" sz="2400" b="1" dirty="0" smtClean="0">
                <a:solidFill>
                  <a:schemeClr val="bg1"/>
                </a:solidFill>
              </a:rPr>
              <a:t>of forty-nine days is between the </a:t>
            </a:r>
            <a:r>
              <a:rPr lang="en-US" sz="2400" b="1" dirty="0" smtClean="0">
                <a:solidFill>
                  <a:schemeClr val="accent2">
                    <a:lumMod val="60000"/>
                    <a:lumOff val="40000"/>
                  </a:schemeClr>
                </a:solidFill>
              </a:rPr>
              <a:t>Passover/Feast of Unleavened Bread, </a:t>
            </a:r>
            <a:r>
              <a:rPr lang="en-US" sz="2400" b="1" dirty="0" smtClean="0">
                <a:solidFill>
                  <a:schemeClr val="bg1"/>
                </a:solidFill>
              </a:rPr>
              <a:t>and </a:t>
            </a:r>
            <a:r>
              <a:rPr lang="en-US" sz="2400" b="1" dirty="0" smtClean="0">
                <a:solidFill>
                  <a:schemeClr val="accent2">
                    <a:lumMod val="60000"/>
                    <a:lumOff val="40000"/>
                  </a:schemeClr>
                </a:solidFill>
              </a:rPr>
              <a:t>Shavuot. </a:t>
            </a:r>
            <a:r>
              <a:rPr lang="en-US" sz="2400" b="1" dirty="0" smtClean="0">
                <a:solidFill>
                  <a:schemeClr val="bg1"/>
                </a:solidFill>
              </a:rPr>
              <a:t> </a:t>
            </a:r>
          </a:p>
          <a:p>
            <a:pPr marL="457200" indent="-457200">
              <a:buFont typeface="Arial" pitchFamily="34" charset="0"/>
              <a:buChar char="•"/>
            </a:pPr>
            <a:r>
              <a:rPr lang="en-US" sz="2400" b="1" dirty="0">
                <a:solidFill>
                  <a:schemeClr val="bg1"/>
                </a:solidFill>
              </a:rPr>
              <a:t>The Counting of the </a:t>
            </a:r>
            <a:r>
              <a:rPr lang="en-US" sz="2400" b="1" i="1" dirty="0">
                <a:solidFill>
                  <a:schemeClr val="bg1"/>
                </a:solidFill>
              </a:rPr>
              <a:t>Omer</a:t>
            </a:r>
            <a:r>
              <a:rPr lang="en-US" sz="2400" b="1" dirty="0">
                <a:solidFill>
                  <a:schemeClr val="bg1"/>
                </a:solidFill>
              </a:rPr>
              <a:t> begins </a:t>
            </a:r>
            <a:endParaRPr lang="en-US" sz="2400" b="1" dirty="0" smtClean="0">
              <a:solidFill>
                <a:schemeClr val="bg1"/>
              </a:solidFill>
            </a:endParaRPr>
          </a:p>
          <a:p>
            <a:pPr marL="914400" lvl="1" indent="-457200">
              <a:buSzPct val="110000"/>
              <a:buFont typeface="Courier New" pitchFamily="49" charset="0"/>
              <a:buChar char="?"/>
            </a:pPr>
            <a:r>
              <a:rPr lang="en-US" sz="2400" b="1" dirty="0" smtClean="0">
                <a:solidFill>
                  <a:schemeClr val="bg1"/>
                </a:solidFill>
              </a:rPr>
              <a:t>(for</a:t>
            </a:r>
            <a:r>
              <a:rPr lang="en-US" sz="2400" b="1" dirty="0">
                <a:solidFill>
                  <a:schemeClr val="bg1"/>
                </a:solidFill>
              </a:rPr>
              <a:t> </a:t>
            </a:r>
            <a:r>
              <a:rPr lang="en-US" sz="2400" b="1" dirty="0" smtClean="0">
                <a:solidFill>
                  <a:srgbClr val="FFC000"/>
                </a:solidFill>
              </a:rPr>
              <a:t>Rabbinic</a:t>
            </a:r>
            <a:r>
              <a:rPr lang="en-US" sz="2400" b="1" dirty="0" smtClean="0">
                <a:solidFill>
                  <a:schemeClr val="bg1"/>
                </a:solidFill>
              </a:rPr>
              <a:t> Jews) on </a:t>
            </a:r>
            <a:r>
              <a:rPr lang="en-US" sz="2400" b="1" dirty="0">
                <a:solidFill>
                  <a:schemeClr val="bg1"/>
                </a:solidFill>
              </a:rPr>
              <a:t>the </a:t>
            </a:r>
            <a:r>
              <a:rPr lang="en-US" sz="2400" b="1" dirty="0">
                <a:solidFill>
                  <a:srgbClr val="FFC000"/>
                </a:solidFill>
              </a:rPr>
              <a:t>second day </a:t>
            </a:r>
            <a:r>
              <a:rPr lang="en-US" sz="2400" b="1" dirty="0" smtClean="0">
                <a:solidFill>
                  <a:schemeClr val="bg1"/>
                </a:solidFill>
              </a:rPr>
              <a:t>of </a:t>
            </a:r>
            <a:r>
              <a:rPr lang="en-US" sz="2400" b="1" dirty="0" smtClean="0">
                <a:solidFill>
                  <a:schemeClr val="accent2">
                    <a:lumMod val="60000"/>
                    <a:lumOff val="40000"/>
                  </a:schemeClr>
                </a:solidFill>
              </a:rPr>
              <a:t>Passover</a:t>
            </a:r>
            <a:r>
              <a:rPr lang="en-US" sz="2400" b="1" dirty="0">
                <a:solidFill>
                  <a:schemeClr val="bg1"/>
                </a:solidFill>
              </a:rPr>
              <a:t> (the </a:t>
            </a:r>
            <a:r>
              <a:rPr lang="en-US" sz="2400" b="1" dirty="0" smtClean="0">
                <a:solidFill>
                  <a:srgbClr val="FFC000"/>
                </a:solidFill>
              </a:rPr>
              <a:t>16</a:t>
            </a:r>
            <a:r>
              <a:rPr lang="en-US" sz="2400" b="1" baseline="30000" dirty="0" smtClean="0">
                <a:solidFill>
                  <a:srgbClr val="FFC000"/>
                </a:solidFill>
              </a:rPr>
              <a:t>th</a:t>
            </a:r>
            <a:r>
              <a:rPr lang="en-US" sz="2400" b="1" dirty="0" smtClean="0">
                <a:solidFill>
                  <a:schemeClr val="bg1"/>
                </a:solidFill>
              </a:rPr>
              <a:t> </a:t>
            </a:r>
            <a:r>
              <a:rPr lang="en-US" sz="2400" b="1" dirty="0" smtClean="0">
                <a:solidFill>
                  <a:srgbClr val="FFC000"/>
                </a:solidFill>
              </a:rPr>
              <a:t>date</a:t>
            </a:r>
            <a:r>
              <a:rPr lang="en-US" sz="2400" b="1" dirty="0" smtClean="0">
                <a:solidFill>
                  <a:schemeClr val="bg1"/>
                </a:solidFill>
              </a:rPr>
              <a:t> </a:t>
            </a:r>
            <a:r>
              <a:rPr lang="en-US" sz="2400" b="1" dirty="0">
                <a:solidFill>
                  <a:schemeClr val="bg1"/>
                </a:solidFill>
              </a:rPr>
              <a:t>of </a:t>
            </a:r>
            <a:r>
              <a:rPr lang="en-US" sz="2400" b="1" dirty="0" smtClean="0">
                <a:solidFill>
                  <a:schemeClr val="accent2">
                    <a:lumMod val="60000"/>
                    <a:lumOff val="40000"/>
                  </a:schemeClr>
                </a:solidFill>
              </a:rPr>
              <a:t>Nisan</a:t>
            </a:r>
            <a:r>
              <a:rPr lang="en-US" sz="2400" b="1" dirty="0" smtClean="0">
                <a:solidFill>
                  <a:schemeClr val="bg1"/>
                </a:solidFill>
              </a:rPr>
              <a:t>)</a:t>
            </a:r>
          </a:p>
          <a:p>
            <a:pPr marL="914400" lvl="1" indent="-457200">
              <a:buSzPct val="110000"/>
              <a:buFont typeface="Courier New" pitchFamily="49" charset="0"/>
              <a:buChar char="?"/>
            </a:pPr>
            <a:r>
              <a:rPr lang="en-US" sz="2400" b="1" dirty="0" smtClean="0">
                <a:solidFill>
                  <a:schemeClr val="bg1"/>
                </a:solidFill>
              </a:rPr>
              <a:t>(for </a:t>
            </a:r>
            <a:r>
              <a:rPr lang="en-US" sz="2400" b="1" dirty="0" smtClean="0">
                <a:solidFill>
                  <a:srgbClr val="FFC000"/>
                </a:solidFill>
              </a:rPr>
              <a:t>Karaite</a:t>
            </a:r>
            <a:r>
              <a:rPr lang="en-US" sz="2400" b="1" dirty="0" smtClean="0">
                <a:solidFill>
                  <a:schemeClr val="bg1"/>
                </a:solidFill>
              </a:rPr>
              <a:t> Jews) </a:t>
            </a:r>
            <a:r>
              <a:rPr lang="en-US" sz="2400" b="1" dirty="0" smtClean="0">
                <a:solidFill>
                  <a:srgbClr val="FFC000"/>
                </a:solidFill>
              </a:rPr>
              <a:t>day</a:t>
            </a:r>
            <a:r>
              <a:rPr lang="en-US" sz="2400" b="1" dirty="0" smtClean="0">
                <a:solidFill>
                  <a:schemeClr val="bg1"/>
                </a:solidFill>
              </a:rPr>
              <a:t> after </a:t>
            </a:r>
            <a:r>
              <a:rPr lang="en-US" sz="2400" b="1" dirty="0">
                <a:solidFill>
                  <a:schemeClr val="bg1"/>
                </a:solidFill>
              </a:rPr>
              <a:t>the </a:t>
            </a:r>
            <a:r>
              <a:rPr lang="en-US" sz="2400" b="1" dirty="0">
                <a:solidFill>
                  <a:schemeClr val="accent1">
                    <a:lumMod val="60000"/>
                    <a:lumOff val="40000"/>
                  </a:schemeClr>
                </a:solidFill>
              </a:rPr>
              <a:t>weekly </a:t>
            </a:r>
            <a:r>
              <a:rPr lang="en-US" sz="2400" b="1" dirty="0" smtClean="0">
                <a:solidFill>
                  <a:schemeClr val="accent1">
                    <a:lumMod val="60000"/>
                    <a:lumOff val="40000"/>
                  </a:schemeClr>
                </a:solidFill>
              </a:rPr>
              <a:t/>
            </a:r>
            <a:br>
              <a:rPr lang="en-US" sz="2400" b="1" dirty="0" smtClean="0">
                <a:solidFill>
                  <a:schemeClr val="accent1">
                    <a:lumMod val="60000"/>
                    <a:lumOff val="40000"/>
                  </a:schemeClr>
                </a:solidFill>
              </a:rPr>
            </a:br>
            <a:r>
              <a:rPr lang="en-US" sz="2400" b="1" dirty="0" smtClean="0">
                <a:solidFill>
                  <a:schemeClr val="accent1">
                    <a:lumMod val="60000"/>
                    <a:lumOff val="40000"/>
                  </a:schemeClr>
                </a:solidFill>
              </a:rPr>
              <a:t>Shabbat </a:t>
            </a:r>
            <a:r>
              <a:rPr lang="en-US" sz="2400" b="1" dirty="0" smtClean="0">
                <a:solidFill>
                  <a:schemeClr val="bg1"/>
                </a:solidFill>
              </a:rPr>
              <a:t>during</a:t>
            </a:r>
            <a:r>
              <a:rPr lang="en-US" sz="2400" b="1" dirty="0">
                <a:solidFill>
                  <a:schemeClr val="bg1"/>
                </a:solidFill>
              </a:rPr>
              <a:t> </a:t>
            </a:r>
            <a:r>
              <a:rPr lang="en-US" sz="2400" b="1" dirty="0" smtClean="0">
                <a:solidFill>
                  <a:schemeClr val="accent2">
                    <a:lumMod val="60000"/>
                    <a:lumOff val="40000"/>
                  </a:schemeClr>
                </a:solidFill>
              </a:rPr>
              <a:t>Passover </a:t>
            </a:r>
            <a:r>
              <a:rPr lang="en-US" sz="2400" b="1" dirty="0">
                <a:solidFill>
                  <a:schemeClr val="bg1"/>
                </a:solidFill>
              </a:rPr>
              <a:t> </a:t>
            </a:r>
            <a:endParaRPr lang="en-US" sz="2400" b="1" dirty="0" smtClean="0">
              <a:solidFill>
                <a:schemeClr val="bg1"/>
              </a:solidFill>
            </a:endParaRPr>
          </a:p>
          <a:p>
            <a:pPr marL="914400" lvl="1" indent="-457200">
              <a:buFont typeface="Wingdings" pitchFamily="2" charset="2"/>
              <a:buChar char="Ø"/>
            </a:pPr>
            <a:r>
              <a:rPr lang="en-US" sz="2400" b="1" dirty="0">
                <a:solidFill>
                  <a:schemeClr val="bg1"/>
                </a:solidFill>
              </a:rPr>
              <a:t>t</a:t>
            </a:r>
            <a:r>
              <a:rPr lang="en-US" sz="2400" b="1" dirty="0" smtClean="0">
                <a:solidFill>
                  <a:schemeClr val="bg1"/>
                </a:solidFill>
              </a:rPr>
              <a:t>he 49 day count </a:t>
            </a:r>
            <a:r>
              <a:rPr lang="en-US" sz="2400" b="1" dirty="0">
                <a:solidFill>
                  <a:schemeClr val="bg1"/>
                </a:solidFill>
              </a:rPr>
              <a:t>ends the day before </a:t>
            </a: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the </a:t>
            </a:r>
            <a:r>
              <a:rPr lang="en-US" sz="2400" b="1" dirty="0">
                <a:solidFill>
                  <a:schemeClr val="bg1"/>
                </a:solidFill>
              </a:rPr>
              <a:t>holiday of </a:t>
            </a:r>
            <a:r>
              <a:rPr lang="en-US" sz="2400" b="1" dirty="0" smtClean="0">
                <a:solidFill>
                  <a:schemeClr val="accent2">
                    <a:lumMod val="60000"/>
                    <a:lumOff val="40000"/>
                  </a:schemeClr>
                </a:solidFill>
              </a:rPr>
              <a:t>Shavuot, </a:t>
            </a:r>
            <a:r>
              <a:rPr lang="en-US" sz="2400" b="1" dirty="0" smtClean="0">
                <a:solidFill>
                  <a:schemeClr val="bg1"/>
                </a:solidFill>
              </a:rPr>
              <a:t>the 50</a:t>
            </a:r>
            <a:r>
              <a:rPr lang="en-US" sz="2400" b="1" baseline="30000" dirty="0" smtClean="0">
                <a:solidFill>
                  <a:schemeClr val="bg1"/>
                </a:solidFill>
              </a:rPr>
              <a:t>th</a:t>
            </a:r>
            <a:r>
              <a:rPr lang="en-US" sz="2400" b="1" dirty="0" smtClean="0">
                <a:solidFill>
                  <a:schemeClr val="bg1"/>
                </a:solidFill>
              </a:rPr>
              <a:t> day. </a:t>
            </a:r>
            <a:endParaRPr lang="en-US" b="1" i="1" cap="none" spc="150" dirty="0">
              <a:ln w="11430"/>
              <a:solidFill>
                <a:srgbClr val="F8F8F8"/>
              </a:solidFill>
              <a:effectLst>
                <a:outerShdw blurRad="25400" algn="tl" rotWithShape="0">
                  <a:srgbClr val="000000">
                    <a:alpha val="43000"/>
                  </a:srgbClr>
                </a:outerShdw>
              </a:effectLst>
            </a:endParaRPr>
          </a:p>
        </p:txBody>
      </p:sp>
      <p:pic>
        <p:nvPicPr>
          <p:cNvPr id="6146" name="Picture 2" descr="C:\Users\Rae\Desktop\Aust  99 Omer count\gray mottle bkg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5058" y="256853"/>
            <a:ext cx="3478759" cy="6237118"/>
          </a:xfrm>
          <a:prstGeom prst="rect">
            <a:avLst/>
          </a:prstGeom>
          <a:noFill/>
          <a:ln>
            <a:noFill/>
          </a:ln>
          <a:effectLst>
            <a:glow rad="419100">
              <a:schemeClr val="accent2">
                <a:lumMod val="60000"/>
                <a:lumOff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 name="Picture 15" descr="C:\Users\Rae\Desktop\questions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9304" y="5140783"/>
            <a:ext cx="2389404" cy="1960625"/>
          </a:xfrm>
          <a:prstGeom prst="rect">
            <a:avLst/>
          </a:prstGeom>
          <a:noFill/>
          <a:effectLst>
            <a:glow rad="317500">
              <a:schemeClr val="bg1"/>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86700" y="1427877"/>
            <a:ext cx="3240360" cy="5327612"/>
          </a:xfrm>
          <a:prstGeom prst="rect">
            <a:avLst/>
          </a:prstGeom>
          <a:noFill/>
        </p:spPr>
        <p:txBody>
          <a:bodyPr wrap="square" rtlCol="0">
            <a:spAutoFit/>
          </a:bodyPr>
          <a:lstStyle/>
          <a:p>
            <a:pPr marL="285750" indent="-285750">
              <a:lnSpc>
                <a:spcPct val="150000"/>
              </a:lnSpc>
              <a:buSzPct val="107000"/>
              <a:buFont typeface="Euphemia" pitchFamily="34" charset="0"/>
              <a:buChar char="?"/>
            </a:pPr>
            <a:r>
              <a:rPr lang="en-US" b="1" dirty="0" smtClean="0">
                <a:latin typeface="Calisto MT" pitchFamily="18" charset="0"/>
              </a:rPr>
              <a:t>Barley instead of Wheat?</a:t>
            </a:r>
          </a:p>
          <a:p>
            <a:pPr marL="285750" indent="-285750">
              <a:lnSpc>
                <a:spcPct val="150000"/>
              </a:lnSpc>
              <a:buSzPct val="107000"/>
              <a:buFont typeface="Euphemia" pitchFamily="34" charset="0"/>
              <a:buChar char="?"/>
            </a:pPr>
            <a:r>
              <a:rPr lang="en-US" b="1" dirty="0" smtClean="0">
                <a:latin typeface="Calisto MT" pitchFamily="18" charset="0"/>
              </a:rPr>
              <a:t>49/50 days  instead of </a:t>
            </a:r>
            <a:br>
              <a:rPr lang="en-US" b="1" dirty="0" smtClean="0">
                <a:latin typeface="Calisto MT" pitchFamily="18" charset="0"/>
              </a:rPr>
            </a:br>
            <a:r>
              <a:rPr lang="en-US" b="1" dirty="0" smtClean="0">
                <a:latin typeface="Calisto MT" pitchFamily="18" charset="0"/>
              </a:rPr>
              <a:t>99 days?</a:t>
            </a:r>
          </a:p>
          <a:p>
            <a:pPr marL="285750" indent="-285750">
              <a:lnSpc>
                <a:spcPct val="150000"/>
              </a:lnSpc>
              <a:buSzPct val="107000"/>
              <a:buFont typeface="Euphemia" pitchFamily="34" charset="0"/>
              <a:buChar char="?"/>
            </a:pPr>
            <a:r>
              <a:rPr lang="en-US" b="1" dirty="0" smtClean="0">
                <a:latin typeface="Calisto MT" pitchFamily="18" charset="0"/>
              </a:rPr>
              <a:t>Which Jews are right?  Rabbinic  or Karaite?</a:t>
            </a:r>
          </a:p>
          <a:p>
            <a:pPr marL="285750" indent="-285750">
              <a:lnSpc>
                <a:spcPct val="150000"/>
              </a:lnSpc>
              <a:buSzPct val="107000"/>
              <a:buFont typeface="Euphemia" pitchFamily="34" charset="0"/>
              <a:buChar char="?"/>
            </a:pPr>
            <a:r>
              <a:rPr lang="en-US" b="1" dirty="0" smtClean="0">
                <a:latin typeface="Calisto MT" pitchFamily="18" charset="0"/>
              </a:rPr>
              <a:t>Rabbinic Wave Sheaf DATE is Abib/Nisan 16. </a:t>
            </a:r>
          </a:p>
          <a:p>
            <a:pPr marL="285750" indent="-285750">
              <a:lnSpc>
                <a:spcPct val="150000"/>
              </a:lnSpc>
              <a:buSzPct val="107000"/>
              <a:buFont typeface="Euphemia" pitchFamily="34" charset="0"/>
              <a:buChar char="?"/>
            </a:pPr>
            <a:r>
              <a:rPr lang="en-US" b="1" dirty="0" smtClean="0">
                <a:latin typeface="Calisto MT" pitchFamily="18" charset="0"/>
              </a:rPr>
              <a:t>Karaite Wave Sheaf  DAY is always  a 1</a:t>
            </a:r>
            <a:r>
              <a:rPr lang="en-US" b="1" baseline="30000" dirty="0" smtClean="0">
                <a:latin typeface="Calisto MT" pitchFamily="18" charset="0"/>
              </a:rPr>
              <a:t>st</a:t>
            </a:r>
            <a:r>
              <a:rPr lang="en-US" b="1" dirty="0" smtClean="0">
                <a:latin typeface="Calisto MT" pitchFamily="18" charset="0"/>
              </a:rPr>
              <a:t> cycle.</a:t>
            </a:r>
          </a:p>
          <a:p>
            <a:pPr marL="285750" indent="-285750">
              <a:lnSpc>
                <a:spcPct val="150000"/>
              </a:lnSpc>
              <a:buSzPct val="107000"/>
              <a:buFont typeface="Euphemia" pitchFamily="34" charset="0"/>
              <a:buChar char="?"/>
            </a:pPr>
            <a:r>
              <a:rPr lang="en-US" b="1" dirty="0" smtClean="0">
                <a:latin typeface="Calisto MT" pitchFamily="18" charset="0"/>
              </a:rPr>
              <a:t>Which day/date is right?</a:t>
            </a:r>
          </a:p>
          <a:p>
            <a:pPr marL="285750" indent="-285750">
              <a:lnSpc>
                <a:spcPct val="150000"/>
              </a:lnSpc>
              <a:buSzPct val="107000"/>
              <a:buFont typeface="Euphemia" pitchFamily="34" charset="0"/>
              <a:buChar char="?"/>
            </a:pPr>
            <a:r>
              <a:rPr lang="en-US" b="1" dirty="0" smtClean="0">
                <a:latin typeface="Calisto MT" pitchFamily="18" charset="0"/>
              </a:rPr>
              <a:t>Shavuot is the 50</a:t>
            </a:r>
            <a:r>
              <a:rPr lang="en-US" b="1" baseline="30000" dirty="0" smtClean="0">
                <a:latin typeface="Calisto MT" pitchFamily="18" charset="0"/>
              </a:rPr>
              <a:t>th</a:t>
            </a:r>
            <a:r>
              <a:rPr lang="en-US" b="1" dirty="0" smtClean="0">
                <a:latin typeface="Calisto MT" pitchFamily="18" charset="0"/>
              </a:rPr>
              <a:t> day,</a:t>
            </a:r>
            <a:br>
              <a:rPr lang="en-US" b="1" dirty="0" smtClean="0">
                <a:latin typeface="Calisto MT" pitchFamily="18" charset="0"/>
              </a:rPr>
            </a:br>
            <a:r>
              <a:rPr lang="en-US" b="1" dirty="0" smtClean="0">
                <a:latin typeface="Calisto MT" pitchFamily="18" charset="0"/>
              </a:rPr>
              <a:t> not the 99</a:t>
            </a:r>
            <a:r>
              <a:rPr lang="en-US" b="1" baseline="30000" dirty="0" smtClean="0">
                <a:latin typeface="Calisto MT" pitchFamily="18" charset="0"/>
              </a:rPr>
              <a:t>th</a:t>
            </a:r>
            <a:r>
              <a:rPr lang="en-US" b="1" dirty="0" smtClean="0">
                <a:latin typeface="Calisto MT" pitchFamily="18" charset="0"/>
              </a:rPr>
              <a:t> day.</a:t>
            </a:r>
          </a:p>
          <a:p>
            <a:pPr marL="285750" indent="-285750">
              <a:lnSpc>
                <a:spcPct val="90000"/>
              </a:lnSpc>
              <a:buSzPct val="107000"/>
              <a:buFont typeface="Euphemia" pitchFamily="34" charset="0"/>
              <a:buChar char="?"/>
            </a:pPr>
            <a:endParaRPr lang="en-US" dirty="0"/>
          </a:p>
        </p:txBody>
      </p:sp>
      <p:sp>
        <p:nvSpPr>
          <p:cNvPr id="5" name="Rectangle 4"/>
          <p:cNvSpPr/>
          <p:nvPr/>
        </p:nvSpPr>
        <p:spPr>
          <a:xfrm>
            <a:off x="8124266" y="389171"/>
            <a:ext cx="3946810" cy="923330"/>
          </a:xfrm>
          <a:prstGeom prst="rect">
            <a:avLst/>
          </a:prstGeom>
          <a:noFill/>
        </p:spPr>
        <p:txBody>
          <a:bodyPr wrap="square" lIns="91440" tIns="45720" rIns="91440" bIns="45720">
            <a:spAutoFit/>
            <a:scene3d>
              <a:camera prst="perspectiveHeroicExtremeLeftFacing"/>
              <a:lightRig rig="flat" dir="tl"/>
            </a:scene3d>
            <a:sp3d contourW="19050" prstMaterial="clear">
              <a:bevelT w="50800" h="50800"/>
              <a:contourClr>
                <a:schemeClr val="accent5">
                  <a:tint val="70000"/>
                  <a:satMod val="180000"/>
                  <a:alpha val="70000"/>
                </a:schemeClr>
              </a:contourClr>
            </a:sp3d>
          </a:bodyPr>
          <a:lstStyle/>
          <a:p>
            <a:pPr algn="ctr"/>
            <a:r>
              <a:rPr lang="en-US" sz="5400" dirty="0" smtClean="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latin typeface="Cooper Black" pitchFamily="18" charset="0"/>
              </a:rPr>
              <a:t>Wikipedia</a:t>
            </a:r>
            <a:endParaRPr lang="en-US" sz="4800" b="1" cap="none" spc="0" dirty="0">
              <a:ln>
                <a:solidFill>
                  <a:schemeClr val="tx2"/>
                </a:solidFill>
              </a:ln>
              <a:solidFill>
                <a:schemeClr val="accent2">
                  <a:lumMod val="50000"/>
                </a:schemeClr>
              </a:solidFill>
              <a:effectLst/>
              <a:latin typeface="Cooper Black" pitchFamily="18" charset="0"/>
            </a:endParaRPr>
          </a:p>
        </p:txBody>
      </p:sp>
    </p:spTree>
    <p:extLst>
      <p:ext uri="{BB962C8B-B14F-4D97-AF65-F5344CB8AC3E}">
        <p14:creationId xmlns:p14="http://schemas.microsoft.com/office/powerpoint/2010/main" val="24564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5" name="Picture 14"/>
          <p:cNvPicPr/>
          <p:nvPr/>
        </p:nvPicPr>
        <p:blipFill rotWithShape="1">
          <a:blip r:embed="rId2" cstate="email">
            <a:extLst>
              <a:ext uri="{28A0092B-C50C-407E-A947-70E740481C1C}">
                <a14:useLocalDpi xmlns:a14="http://schemas.microsoft.com/office/drawing/2010/main"/>
              </a:ext>
            </a:extLst>
          </a:blip>
          <a:srcRect/>
          <a:stretch/>
        </p:blipFill>
        <p:spPr bwMode="auto">
          <a:xfrm>
            <a:off x="645116" y="1555465"/>
            <a:ext cx="7045181" cy="1252310"/>
          </a:xfrm>
          <a:prstGeom prst="rect">
            <a:avLst/>
          </a:prstGeom>
          <a:ln w="57150">
            <a:solidFill>
              <a:schemeClr val="tx1"/>
            </a:solidFill>
          </a:ln>
          <a:extLst>
            <a:ext uri="{53640926-AAD7-44D8-BBD7-CCE9431645EC}">
              <a14:shadowObscured xmlns:a14="http://schemas.microsoft.com/office/drawing/2010/main"/>
            </a:ext>
          </a:extLst>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337" y="3148612"/>
            <a:ext cx="3807308" cy="2851464"/>
          </a:xfrm>
          <a:prstGeom prst="rect">
            <a:avLst/>
          </a:prstGeom>
          <a:scene3d>
            <a:camera prst="orthographicFront"/>
            <a:lightRig rig="threePt" dir="t"/>
          </a:scene3d>
          <a:sp3d>
            <a:bevelT/>
          </a:sp3d>
        </p:spPr>
      </p:pic>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a:solidFill>
                  <a:schemeClr val="tx2"/>
                </a:solidFill>
              </a:rPr>
              <a:pPr/>
              <a:t>70</a:t>
            </a:fld>
            <a:endParaRPr lang="en-US" dirty="0">
              <a:solidFill>
                <a:schemeClr val="tx2"/>
              </a:solidFill>
            </a:endParaRPr>
          </a:p>
        </p:txBody>
      </p:sp>
      <p:sp>
        <p:nvSpPr>
          <p:cNvPr id="6" name="Rounded Rectangle 5"/>
          <p:cNvSpPr/>
          <p:nvPr/>
        </p:nvSpPr>
        <p:spPr>
          <a:xfrm>
            <a:off x="189756" y="1268760"/>
            <a:ext cx="11809312" cy="54726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400" dirty="0"/>
          </a:p>
        </p:txBody>
      </p:sp>
      <p:sp>
        <p:nvSpPr>
          <p:cNvPr id="3" name="Cloud Callout 2"/>
          <p:cNvSpPr/>
          <p:nvPr/>
        </p:nvSpPr>
        <p:spPr>
          <a:xfrm>
            <a:off x="8038628" y="332657"/>
            <a:ext cx="4055319" cy="2815956"/>
          </a:xfrm>
          <a:prstGeom prst="cloudCallout">
            <a:avLst>
              <a:gd name="adj1" fmla="val -60335"/>
              <a:gd name="adj2" fmla="val 31464"/>
            </a:avLst>
          </a:prstGeom>
          <a:solidFill>
            <a:srgbClr val="FFCCFF"/>
          </a:solidFill>
          <a:ln w="57150">
            <a:solidFill>
              <a:schemeClr val="bg2">
                <a:lumMod val="2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i="1" u="sng" dirty="0" smtClean="0">
                <a:solidFill>
                  <a:srgbClr val="C00000"/>
                </a:solidFill>
                <a:latin typeface="Comic Sans MS" pitchFamily="66" charset="0"/>
              </a:rPr>
              <a:t>AGAIN</a:t>
            </a:r>
            <a:r>
              <a:rPr lang="en-CA" sz="2400" dirty="0" smtClean="0">
                <a:solidFill>
                  <a:srgbClr val="663300"/>
                </a:solidFill>
                <a:latin typeface="Comic Sans MS" pitchFamily="66" charset="0"/>
              </a:rPr>
              <a:t> </a:t>
            </a:r>
            <a:r>
              <a:rPr lang="en-CA" sz="2400" dirty="0" smtClean="0">
                <a:solidFill>
                  <a:schemeClr val="bg2">
                    <a:lumMod val="25000"/>
                  </a:schemeClr>
                </a:solidFill>
                <a:latin typeface="Comic Sans MS" pitchFamily="66" charset="0"/>
              </a:rPr>
              <a:t>– </a:t>
            </a:r>
            <a:r>
              <a:rPr lang="en-CA" sz="2400" b="1" dirty="0" smtClean="0">
                <a:solidFill>
                  <a:schemeClr val="bg2">
                    <a:lumMod val="25000"/>
                  </a:schemeClr>
                </a:solidFill>
                <a:latin typeface="Comic Sans MS" pitchFamily="66" charset="0"/>
              </a:rPr>
              <a:t>AN ESTABLISHED </a:t>
            </a:r>
            <a:r>
              <a:rPr lang="en-CA" sz="2400" b="1" u="sng" dirty="0" smtClean="0">
                <a:solidFill>
                  <a:srgbClr val="0000FF"/>
                </a:solidFill>
                <a:latin typeface="Comic Sans MS" pitchFamily="66" charset="0"/>
              </a:rPr>
              <a:t>REFERENCE</a:t>
            </a:r>
            <a:r>
              <a:rPr lang="en-CA" sz="2400" b="1" dirty="0" smtClean="0">
                <a:solidFill>
                  <a:schemeClr val="bg2">
                    <a:lumMod val="25000"/>
                  </a:schemeClr>
                </a:solidFill>
                <a:latin typeface="Comic Sans MS" pitchFamily="66" charset="0"/>
              </a:rPr>
              <a:t> </a:t>
            </a:r>
            <a:br>
              <a:rPr lang="en-CA" sz="2400" b="1" dirty="0" smtClean="0">
                <a:solidFill>
                  <a:schemeClr val="bg2">
                    <a:lumMod val="25000"/>
                  </a:schemeClr>
                </a:solidFill>
                <a:latin typeface="Comic Sans MS" pitchFamily="66" charset="0"/>
              </a:rPr>
            </a:br>
            <a:r>
              <a:rPr lang="en-CA" sz="2400" b="1" u="sng" dirty="0" smtClean="0">
                <a:solidFill>
                  <a:srgbClr val="0000FF"/>
                </a:solidFill>
                <a:latin typeface="Comic Sans MS" pitchFamily="66" charset="0"/>
              </a:rPr>
              <a:t>POINT</a:t>
            </a:r>
            <a:r>
              <a:rPr lang="en-CA" sz="2400" b="1" dirty="0" smtClean="0">
                <a:solidFill>
                  <a:schemeClr val="bg2">
                    <a:lumMod val="25000"/>
                  </a:schemeClr>
                </a:solidFill>
                <a:latin typeface="Comic Sans MS" pitchFamily="66" charset="0"/>
              </a:rPr>
              <a:t> with a </a:t>
            </a:r>
            <a:r>
              <a:rPr lang="en-CA" sz="2400" b="1" dirty="0" smtClean="0">
                <a:solidFill>
                  <a:srgbClr val="C00000"/>
                </a:solidFill>
                <a:latin typeface="Comic Sans MS" pitchFamily="66" charset="0"/>
              </a:rPr>
              <a:t>RESTRICTION!</a:t>
            </a:r>
            <a:endParaRPr lang="en-CA" sz="2400" b="1" dirty="0">
              <a:solidFill>
                <a:srgbClr val="C00000"/>
              </a:solidFill>
              <a:latin typeface="Comic Sans MS" pitchFamily="66" charset="0"/>
            </a:endParaRPr>
          </a:p>
        </p:txBody>
      </p:sp>
      <p:sp>
        <p:nvSpPr>
          <p:cNvPr id="9" name="Rounded Rectangle 8"/>
          <p:cNvSpPr/>
          <p:nvPr/>
        </p:nvSpPr>
        <p:spPr>
          <a:xfrm>
            <a:off x="890363" y="5900422"/>
            <a:ext cx="12188825" cy="756055"/>
          </a:xfrm>
          <a:prstGeom prst="roundRect">
            <a:avLst>
              <a:gd name="adj" fmla="val 60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r>
              <a:rPr lang="en-CA" sz="3200" b="1" dirty="0">
                <a:solidFill>
                  <a:srgbClr val="663300"/>
                </a:solidFill>
                <a:latin typeface="Cooper Black" pitchFamily="18" charset="0"/>
              </a:rPr>
              <a:t>Lev 23:15   </a:t>
            </a:r>
            <a:r>
              <a:rPr lang="en-CA" sz="3200" b="1" spc="300" dirty="0">
                <a:ln>
                  <a:solidFill>
                    <a:srgbClr val="0000FF"/>
                  </a:solidFill>
                </a:ln>
                <a:solidFill>
                  <a:srgbClr val="FC3520"/>
                </a:solidFill>
                <a:effectLst>
                  <a:glow rad="127000">
                    <a:srgbClr val="FFCCFF"/>
                  </a:glow>
                </a:effectLst>
                <a:latin typeface="Cooper Black" pitchFamily="18" charset="0"/>
              </a:rPr>
              <a:t>SEVEN COMPLETED </a:t>
            </a:r>
            <a:r>
              <a:rPr lang="en-CA" sz="3200" b="1" spc="300" dirty="0" smtClean="0">
                <a:ln>
                  <a:solidFill>
                    <a:srgbClr val="0000FF"/>
                  </a:solidFill>
                </a:ln>
                <a:solidFill>
                  <a:srgbClr val="FC3520"/>
                </a:solidFill>
                <a:effectLst>
                  <a:glow rad="127000">
                    <a:srgbClr val="FFCCFF"/>
                  </a:glow>
                </a:effectLst>
                <a:latin typeface="Cooper Black" pitchFamily="18" charset="0"/>
              </a:rPr>
              <a:t>SABBATHS </a:t>
            </a:r>
            <a:r>
              <a:rPr lang="en-CA" sz="2000" b="1" dirty="0" smtClean="0">
                <a:ln>
                  <a:solidFill>
                    <a:srgbClr val="0000FF"/>
                  </a:solidFill>
                </a:ln>
                <a:solidFill>
                  <a:srgbClr val="FC3520"/>
                </a:solidFill>
                <a:effectLst>
                  <a:glow rad="127000">
                    <a:srgbClr val="FFCCFF"/>
                  </a:glow>
                </a:effectLst>
                <a:latin typeface="Cooper Black" pitchFamily="18" charset="0"/>
              </a:rPr>
              <a:t>…</a:t>
            </a:r>
            <a:endParaRPr lang="en-CA" sz="2000" b="1" dirty="0">
              <a:ln>
                <a:solidFill>
                  <a:srgbClr val="0000FF"/>
                </a:solidFill>
              </a:ln>
              <a:solidFill>
                <a:srgbClr val="FC3520"/>
              </a:solidFill>
              <a:latin typeface="Cooper Black" pitchFamily="18" charset="0"/>
            </a:endParaRPr>
          </a:p>
        </p:txBody>
      </p:sp>
      <p:sp>
        <p:nvSpPr>
          <p:cNvPr id="18" name="Rounded Rectangle 17"/>
          <p:cNvSpPr/>
          <p:nvPr/>
        </p:nvSpPr>
        <p:spPr>
          <a:xfrm>
            <a:off x="1513084" y="1589169"/>
            <a:ext cx="6132388" cy="376633"/>
          </a:xfrm>
          <a:prstGeom prst="roundRect">
            <a:avLst/>
          </a:prstGeom>
          <a:noFill/>
          <a:ln w="57150">
            <a:solidFill>
              <a:srgbClr val="0000FF"/>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ounded Rectangle 18"/>
          <p:cNvSpPr/>
          <p:nvPr/>
        </p:nvSpPr>
        <p:spPr>
          <a:xfrm>
            <a:off x="3646141" y="2384884"/>
            <a:ext cx="3960439" cy="403005"/>
          </a:xfrm>
          <a:prstGeom prst="roundRect">
            <a:avLst/>
          </a:prstGeom>
          <a:noFill/>
          <a:ln w="57150">
            <a:solidFill>
              <a:srgbClr val="0000FF"/>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pic>
        <p:nvPicPr>
          <p:cNvPr id="16" name="Picture 15"/>
          <p:cNvPicPr/>
          <p:nvPr/>
        </p:nvPicPr>
        <p:blipFill rotWithShape="1">
          <a:blip r:embed="rId4" cstate="email">
            <a:extLst>
              <a:ext uri="{28A0092B-C50C-407E-A947-70E740481C1C}">
                <a14:useLocalDpi xmlns:a14="http://schemas.microsoft.com/office/drawing/2010/main"/>
              </a:ext>
            </a:extLst>
          </a:blip>
          <a:srcRect/>
          <a:stretch/>
        </p:blipFill>
        <p:spPr bwMode="auto">
          <a:xfrm>
            <a:off x="4654253" y="3128403"/>
            <a:ext cx="7259086" cy="2894990"/>
          </a:xfrm>
          <a:prstGeom prst="rect">
            <a:avLst/>
          </a:prstGeom>
          <a:ln w="57150">
            <a:solidFill>
              <a:schemeClr val="tx1"/>
            </a:solidFill>
          </a:ln>
          <a:extLst>
            <a:ext uri="{53640926-AAD7-44D8-BBD7-CCE9431645EC}">
              <a14:shadowObscured xmlns:a14="http://schemas.microsoft.com/office/drawing/2010/main"/>
            </a:ext>
          </a:extLst>
        </p:spPr>
      </p:pic>
      <p:sp>
        <p:nvSpPr>
          <p:cNvPr id="24" name="Rounded Rectangle 23"/>
          <p:cNvSpPr/>
          <p:nvPr/>
        </p:nvSpPr>
        <p:spPr>
          <a:xfrm>
            <a:off x="5645220" y="3131127"/>
            <a:ext cx="5705776" cy="407277"/>
          </a:xfrm>
          <a:prstGeom prst="roundRect">
            <a:avLst>
              <a:gd name="adj" fmla="val 0"/>
            </a:avLst>
          </a:prstGeom>
          <a:noFill/>
          <a:ln w="57150">
            <a:solidFill>
              <a:srgbClr val="0000FF"/>
            </a:solidFill>
          </a:ln>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Bent Arrow 13"/>
          <p:cNvSpPr/>
          <p:nvPr/>
        </p:nvSpPr>
        <p:spPr>
          <a:xfrm rot="5400000" flipV="1">
            <a:off x="2864208" y="3242379"/>
            <a:ext cx="2914874" cy="2647153"/>
          </a:xfrm>
          <a:prstGeom prst="bentArrow">
            <a:avLst>
              <a:gd name="adj1" fmla="val 17287"/>
              <a:gd name="adj2" fmla="val 40282"/>
              <a:gd name="adj3" fmla="val 45839"/>
              <a:gd name="adj4" fmla="val 43750"/>
            </a:avLst>
          </a:prstGeom>
          <a:gradFill flip="none" rotWithShape="1">
            <a:gsLst>
              <a:gs pos="35000">
                <a:srgbClr val="FFFF00">
                  <a:alpha val="57000"/>
                </a:srgbClr>
              </a:gs>
              <a:gs pos="44000">
                <a:srgbClr val="01A78F">
                  <a:alpha val="58000"/>
                </a:srgbClr>
              </a:gs>
              <a:gs pos="68000">
                <a:srgbClr val="FF0066"/>
              </a:gs>
            </a:gsLst>
            <a:lin ang="2700000" scaled="1"/>
            <a:tileRect/>
          </a:gradFill>
          <a:ln w="57150">
            <a:solidFill>
              <a:srgbClr val="00FF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Oval 16"/>
          <p:cNvSpPr/>
          <p:nvPr/>
        </p:nvSpPr>
        <p:spPr>
          <a:xfrm>
            <a:off x="765821" y="216207"/>
            <a:ext cx="7776864" cy="914400"/>
          </a:xfrm>
          <a:prstGeom prst="ellipse">
            <a:avLst/>
          </a:prstGeom>
          <a:solidFill>
            <a:schemeClr val="tx2"/>
          </a:solidFill>
          <a:effectLst>
            <a:glow rad="2794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5400" b="1" dirty="0" err="1" smtClean="0">
                <a:ln w="28575">
                  <a:solidFill>
                    <a:srgbClr val="0000FF"/>
                  </a:solidFill>
                </a:ln>
                <a:latin typeface="Cooper Black" pitchFamily="18" charset="0"/>
              </a:rPr>
              <a:t>Gesenius</a:t>
            </a:r>
            <a:r>
              <a:rPr lang="en-US" sz="5400" b="1" dirty="0" smtClean="0">
                <a:ln w="28575">
                  <a:solidFill>
                    <a:srgbClr val="0000FF"/>
                  </a:solidFill>
                </a:ln>
                <a:latin typeface="Cooper Black" pitchFamily="18" charset="0"/>
              </a:rPr>
              <a:t> </a:t>
            </a:r>
            <a:r>
              <a:rPr lang="en-US" sz="5400" b="1" dirty="0" err="1" smtClean="0">
                <a:ln w="28575">
                  <a:solidFill>
                    <a:srgbClr val="0000FF"/>
                  </a:solidFill>
                </a:ln>
                <a:latin typeface="Cooper Black" pitchFamily="18" charset="0"/>
              </a:rPr>
              <a:t>con’t</a:t>
            </a:r>
            <a:endParaRPr lang="en-CA" sz="8000" b="1" dirty="0">
              <a:solidFill>
                <a:srgbClr val="00FF00"/>
              </a:solidFill>
              <a:latin typeface="Cooper Black" pitchFamily="18" charset="0"/>
            </a:endParaRPr>
          </a:p>
        </p:txBody>
      </p:sp>
    </p:spTree>
    <p:extLst>
      <p:ext uri="{BB962C8B-B14F-4D97-AF65-F5344CB8AC3E}">
        <p14:creationId xmlns:p14="http://schemas.microsoft.com/office/powerpoint/2010/main" val="359040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a:solidFill>
                  <a:schemeClr val="tx2"/>
                </a:solidFill>
              </a:rPr>
              <a:pPr/>
              <a:t>71</a:t>
            </a:fld>
            <a:endParaRPr lang="en-US" dirty="0">
              <a:solidFill>
                <a:schemeClr val="tx2"/>
              </a:solidFill>
            </a:endParaRPr>
          </a:p>
        </p:txBody>
      </p:sp>
      <p:sp>
        <p:nvSpPr>
          <p:cNvPr id="6" name="Rounded Rectangle 5"/>
          <p:cNvSpPr/>
          <p:nvPr/>
        </p:nvSpPr>
        <p:spPr>
          <a:xfrm>
            <a:off x="203237" y="1267334"/>
            <a:ext cx="11809312" cy="54726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400" dirty="0"/>
          </a:p>
        </p:txBody>
      </p:sp>
      <p:sp>
        <p:nvSpPr>
          <p:cNvPr id="9" name="Rounded Rectangle 8"/>
          <p:cNvSpPr/>
          <p:nvPr/>
        </p:nvSpPr>
        <p:spPr>
          <a:xfrm>
            <a:off x="117748" y="486100"/>
            <a:ext cx="11953328" cy="2664296"/>
          </a:xfrm>
          <a:prstGeom prst="roundRect">
            <a:avLst>
              <a:gd name="adj" fmla="val 60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lvl="0"/>
            <a:r>
              <a:rPr lang="en-CA" sz="3000" dirty="0" smtClean="0">
                <a:solidFill>
                  <a:srgbClr val="663300"/>
                </a:solidFill>
                <a:latin typeface="Comic Sans MS" pitchFamily="66" charset="0"/>
              </a:rPr>
              <a:t>What </a:t>
            </a:r>
            <a:r>
              <a:rPr lang="en-CA" sz="3000" dirty="0">
                <a:solidFill>
                  <a:srgbClr val="663300"/>
                </a:solidFill>
                <a:latin typeface="Comic Sans MS" pitchFamily="66" charset="0"/>
              </a:rPr>
              <a:t>is the </a:t>
            </a:r>
            <a:r>
              <a:rPr lang="en-CA" sz="3000" b="1" i="1" dirty="0" smtClean="0">
                <a:solidFill>
                  <a:srgbClr val="0000FF"/>
                </a:solidFill>
                <a:latin typeface="Comic Sans MS" pitchFamily="66" charset="0"/>
              </a:rPr>
              <a:t>Divine Statute </a:t>
            </a:r>
            <a:r>
              <a:rPr lang="en-CA" sz="3000" b="1" u="sng" dirty="0" smtClean="0">
                <a:ln>
                  <a:solidFill>
                    <a:srgbClr val="0000FF"/>
                  </a:solidFill>
                </a:ln>
                <a:solidFill>
                  <a:srgbClr val="663300"/>
                </a:solidFill>
                <a:effectLst>
                  <a:glow rad="101600">
                    <a:srgbClr val="00FF00"/>
                  </a:glow>
                </a:effectLst>
                <a:latin typeface="Comic Sans MS" pitchFamily="66" charset="0"/>
              </a:rPr>
              <a:t>INSTRUCTION</a:t>
            </a:r>
            <a:r>
              <a:rPr lang="en-CA" sz="3000" dirty="0" smtClean="0">
                <a:solidFill>
                  <a:srgbClr val="663300"/>
                </a:solidFill>
                <a:latin typeface="Comic Sans MS" pitchFamily="66" charset="0"/>
              </a:rPr>
              <a:t> </a:t>
            </a:r>
            <a:r>
              <a:rPr lang="en-CA" sz="3000" dirty="0">
                <a:solidFill>
                  <a:srgbClr val="663300"/>
                </a:solidFill>
                <a:latin typeface="Comic Sans MS" pitchFamily="66" charset="0"/>
              </a:rPr>
              <a:t>that we are to consider with this </a:t>
            </a:r>
            <a:r>
              <a:rPr lang="en-CA" sz="3200" b="1" i="1" dirty="0" smtClean="0">
                <a:ln>
                  <a:solidFill>
                    <a:srgbClr val="0000FF"/>
                  </a:solidFill>
                </a:ln>
                <a:solidFill>
                  <a:srgbClr val="663300"/>
                </a:solidFill>
                <a:latin typeface="Comic Sans MS" panose="030F0702030302020204" pitchFamily="66" charset="0"/>
              </a:rPr>
              <a:t>highly defined point </a:t>
            </a:r>
            <a:r>
              <a:rPr lang="en-CA" sz="3200" b="1" i="1" dirty="0">
                <a:ln>
                  <a:solidFill>
                    <a:srgbClr val="0000FF"/>
                  </a:solidFill>
                </a:ln>
                <a:solidFill>
                  <a:srgbClr val="663300"/>
                </a:solidFill>
                <a:latin typeface="Comic Sans MS" panose="030F0702030302020204" pitchFamily="66" charset="0"/>
              </a:rPr>
              <a:t>of </a:t>
            </a:r>
            <a:r>
              <a:rPr lang="en-CA" sz="3200" b="1" i="1" dirty="0" smtClean="0">
                <a:ln>
                  <a:solidFill>
                    <a:srgbClr val="0000FF"/>
                  </a:solidFill>
                </a:ln>
                <a:solidFill>
                  <a:srgbClr val="663300"/>
                </a:solidFill>
                <a:latin typeface="Comic Sans MS" panose="030F0702030302020204" pitchFamily="66" charset="0"/>
              </a:rPr>
              <a:t>reference?</a:t>
            </a:r>
            <a:endParaRPr lang="en-CA" sz="3200" b="1" i="1" dirty="0">
              <a:ln>
                <a:solidFill>
                  <a:srgbClr val="0000FF"/>
                </a:solidFill>
              </a:ln>
              <a:solidFill>
                <a:srgbClr val="663300"/>
              </a:solidFill>
              <a:latin typeface="Comic Sans MS" panose="030F0702030302020204" pitchFamily="66" charset="0"/>
            </a:endParaRPr>
          </a:p>
          <a:p>
            <a:endParaRPr lang="en-CA" sz="3200" dirty="0" smtClean="0">
              <a:solidFill>
                <a:srgbClr val="663300"/>
              </a:solidFill>
            </a:endParaRPr>
          </a:p>
          <a:p>
            <a:endParaRPr lang="en-CA" sz="3200" dirty="0" smtClean="0">
              <a:solidFill>
                <a:srgbClr val="663300"/>
              </a:solidFill>
            </a:endParaRPr>
          </a:p>
          <a:p>
            <a:r>
              <a:rPr lang="en-CA" sz="2800" dirty="0">
                <a:solidFill>
                  <a:schemeClr val="tx2">
                    <a:lumMod val="85000"/>
                    <a:lumOff val="15000"/>
                  </a:schemeClr>
                </a:solidFill>
                <a:latin typeface="Cooper Black" pitchFamily="18" charset="0"/>
              </a:rPr>
              <a:t>The</a:t>
            </a:r>
            <a:r>
              <a:rPr lang="en-CA" sz="4800" dirty="0" smtClean="0">
                <a:ln>
                  <a:solidFill>
                    <a:srgbClr val="0000FF"/>
                  </a:solidFill>
                </a:ln>
                <a:solidFill>
                  <a:srgbClr val="FC3520"/>
                </a:solidFill>
                <a:effectLst>
                  <a:glow rad="127000">
                    <a:srgbClr val="FFCCFF"/>
                  </a:glow>
                </a:effectLst>
                <a:latin typeface="Cooper Black" pitchFamily="18" charset="0"/>
              </a:rPr>
              <a:t> </a:t>
            </a:r>
            <a:r>
              <a:rPr lang="en-CA" sz="4400" dirty="0" smtClean="0">
                <a:ln>
                  <a:solidFill>
                    <a:srgbClr val="0000FF"/>
                  </a:solidFill>
                </a:ln>
                <a:solidFill>
                  <a:srgbClr val="FC3520"/>
                </a:solidFill>
                <a:effectLst>
                  <a:glow rad="127000">
                    <a:srgbClr val="FFCCFF"/>
                  </a:glow>
                </a:effectLst>
                <a:latin typeface="Cooper Black" pitchFamily="18" charset="0"/>
              </a:rPr>
              <a:t>SEVEN </a:t>
            </a:r>
            <a:r>
              <a:rPr lang="en-CA" sz="4400" u="sng" dirty="0">
                <a:ln>
                  <a:solidFill>
                    <a:srgbClr val="0000FF"/>
                  </a:solidFill>
                </a:ln>
                <a:solidFill>
                  <a:srgbClr val="FC3520"/>
                </a:solidFill>
                <a:effectLst>
                  <a:glow rad="127000">
                    <a:srgbClr val="FFCCFF"/>
                  </a:glow>
                </a:effectLst>
                <a:latin typeface="Cooper Black" pitchFamily="18" charset="0"/>
              </a:rPr>
              <a:t>COMPLETED</a:t>
            </a:r>
            <a:r>
              <a:rPr lang="en-CA" sz="4400" dirty="0">
                <a:ln>
                  <a:solidFill>
                    <a:srgbClr val="0000FF"/>
                  </a:solidFill>
                </a:ln>
                <a:solidFill>
                  <a:srgbClr val="FC3520"/>
                </a:solidFill>
                <a:effectLst>
                  <a:glow rad="127000">
                    <a:srgbClr val="FFCCFF"/>
                  </a:glow>
                </a:effectLst>
                <a:latin typeface="Cooper Black" pitchFamily="18" charset="0"/>
              </a:rPr>
              <a:t> </a:t>
            </a:r>
            <a:r>
              <a:rPr lang="en-CA" sz="4400" dirty="0" smtClean="0">
                <a:ln>
                  <a:solidFill>
                    <a:srgbClr val="0000FF"/>
                  </a:solidFill>
                </a:ln>
                <a:solidFill>
                  <a:srgbClr val="FC3520"/>
                </a:solidFill>
                <a:effectLst>
                  <a:glow rad="127000">
                    <a:srgbClr val="FFCCFF"/>
                  </a:glow>
                </a:effectLst>
                <a:latin typeface="Cooper Black" pitchFamily="18" charset="0"/>
              </a:rPr>
              <a:t>SABBATHS!</a:t>
            </a:r>
            <a:r>
              <a:rPr lang="en-CA" sz="1200" dirty="0" smtClean="0">
                <a:ln>
                  <a:solidFill>
                    <a:srgbClr val="0000FF"/>
                  </a:solidFill>
                </a:ln>
                <a:solidFill>
                  <a:srgbClr val="FC3520"/>
                </a:solidFill>
                <a:latin typeface="Cooper Black" pitchFamily="18" charset="0"/>
              </a:rPr>
              <a:t> </a:t>
            </a:r>
            <a:r>
              <a:rPr lang="en-CA" dirty="0" smtClean="0">
                <a:solidFill>
                  <a:srgbClr val="663300"/>
                </a:solidFill>
                <a:latin typeface="Cooper Black" pitchFamily="18" charset="0"/>
              </a:rPr>
              <a:t>[Lev 23:15].</a:t>
            </a:r>
            <a:endParaRPr lang="en-CA" dirty="0">
              <a:ln>
                <a:solidFill>
                  <a:srgbClr val="0000FF"/>
                </a:solidFill>
              </a:ln>
              <a:solidFill>
                <a:srgbClr val="FC3520"/>
              </a:solidFill>
              <a:latin typeface="Cooper Black" pitchFamily="18" charset="0"/>
            </a:endParaRPr>
          </a:p>
        </p:txBody>
      </p:sp>
      <p:sp>
        <p:nvSpPr>
          <p:cNvPr id="2" name="Rectangle 1"/>
          <p:cNvSpPr/>
          <p:nvPr/>
        </p:nvSpPr>
        <p:spPr>
          <a:xfrm>
            <a:off x="459787" y="3510151"/>
            <a:ext cx="11269251" cy="2218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000" b="1" dirty="0" smtClean="0">
                <a:solidFill>
                  <a:srgbClr val="663300"/>
                </a:solidFill>
                <a:latin typeface="Comic Sans MS" pitchFamily="66" charset="0"/>
              </a:rPr>
              <a:t>Lev 23:16    </a:t>
            </a:r>
            <a:r>
              <a:rPr lang="en-CA" sz="4400" b="1" dirty="0" smtClean="0">
                <a:ln w="19050">
                  <a:solidFill>
                    <a:srgbClr val="0000FF"/>
                  </a:solidFill>
                </a:ln>
                <a:solidFill>
                  <a:srgbClr val="663300"/>
                </a:solidFill>
                <a:latin typeface="Comic Sans MS" pitchFamily="66" charset="0"/>
              </a:rPr>
              <a:t>UNTIL</a:t>
            </a:r>
            <a:r>
              <a:rPr lang="en-CA" sz="2800" b="1" dirty="0" smtClean="0">
                <a:solidFill>
                  <a:srgbClr val="663300"/>
                </a:solidFill>
                <a:latin typeface="Comic Sans MS" pitchFamily="66" charset="0"/>
              </a:rPr>
              <a:t> </a:t>
            </a:r>
            <a:r>
              <a:rPr lang="en-CA" sz="2800" b="1" dirty="0" smtClean="0">
                <a:ln>
                  <a:solidFill>
                    <a:srgbClr val="0000FF"/>
                  </a:solidFill>
                </a:ln>
                <a:solidFill>
                  <a:srgbClr val="FC3520"/>
                </a:solidFill>
                <a:latin typeface="Comic Sans MS" pitchFamily="66" charset="0"/>
              </a:rPr>
              <a:t>the </a:t>
            </a:r>
            <a:r>
              <a:rPr lang="en-CA" sz="4400" b="1" dirty="0" smtClean="0">
                <a:ln>
                  <a:solidFill>
                    <a:srgbClr val="0000FF"/>
                  </a:solidFill>
                </a:ln>
                <a:solidFill>
                  <a:srgbClr val="FC3520"/>
                </a:solidFill>
                <a:effectLst>
                  <a:glow rad="127000">
                    <a:srgbClr val="00FFCC"/>
                  </a:glow>
                </a:effectLst>
                <a:latin typeface="Comic Sans MS" pitchFamily="66" charset="0"/>
              </a:rPr>
              <a:t>MORROW AFTER </a:t>
            </a:r>
            <a:r>
              <a:rPr lang="en-CA" sz="2800" b="1" dirty="0" smtClean="0">
                <a:ln>
                  <a:solidFill>
                    <a:srgbClr val="0000FF"/>
                  </a:solidFill>
                </a:ln>
                <a:solidFill>
                  <a:srgbClr val="FC3520"/>
                </a:solidFill>
                <a:effectLst>
                  <a:glow rad="127000">
                    <a:srgbClr val="00FFCC"/>
                  </a:glow>
                </a:effectLst>
                <a:latin typeface="Comic Sans MS" pitchFamily="66" charset="0"/>
              </a:rPr>
              <a:t>…</a:t>
            </a:r>
            <a:r>
              <a:rPr lang="en-CA" sz="2800" b="1" dirty="0" smtClean="0">
                <a:solidFill>
                  <a:srgbClr val="663300"/>
                </a:solidFill>
                <a:latin typeface="Comic Sans MS" pitchFamily="66" charset="0"/>
              </a:rPr>
              <a:t/>
            </a:r>
            <a:br>
              <a:rPr lang="en-CA" sz="2800" b="1" dirty="0" smtClean="0">
                <a:solidFill>
                  <a:srgbClr val="663300"/>
                </a:solidFill>
                <a:latin typeface="Comic Sans MS" pitchFamily="66" charset="0"/>
              </a:rPr>
            </a:br>
            <a:r>
              <a:rPr lang="en-CA" sz="2800" dirty="0" smtClean="0">
                <a:solidFill>
                  <a:srgbClr val="663300"/>
                </a:solidFill>
                <a:latin typeface="Comic Sans MS" pitchFamily="66" charset="0"/>
              </a:rPr>
              <a:t>(</a:t>
            </a:r>
            <a:r>
              <a:rPr lang="en-CA" sz="2800" i="1" u="sng" dirty="0" smtClean="0">
                <a:solidFill>
                  <a:srgbClr val="0000FF"/>
                </a:solidFill>
                <a:latin typeface="Comic Sans MS" pitchFamily="66" charset="0"/>
              </a:rPr>
              <a:t>at the point of</a:t>
            </a:r>
            <a:r>
              <a:rPr lang="en-CA" sz="2800" dirty="0" smtClean="0">
                <a:solidFill>
                  <a:srgbClr val="663300"/>
                </a:solidFill>
                <a:latin typeface="Comic Sans MS" pitchFamily="66" charset="0"/>
              </a:rPr>
              <a:t> the subsequent      24 hour period following;</a:t>
            </a:r>
            <a:br>
              <a:rPr lang="en-CA" sz="2800" dirty="0" smtClean="0">
                <a:solidFill>
                  <a:srgbClr val="663300"/>
                </a:solidFill>
                <a:latin typeface="Comic Sans MS" pitchFamily="66" charset="0"/>
              </a:rPr>
            </a:br>
            <a:r>
              <a:rPr lang="en-CA" sz="2800" i="1" u="sng" dirty="0" smtClean="0">
                <a:solidFill>
                  <a:schemeClr val="tx2"/>
                </a:solidFill>
                <a:latin typeface="Comic Sans MS" pitchFamily="66" charset="0"/>
              </a:rPr>
              <a:t>in other words</a:t>
            </a:r>
            <a:r>
              <a:rPr lang="en-CA" sz="2800" i="1" dirty="0" smtClean="0">
                <a:solidFill>
                  <a:schemeClr val="tx2"/>
                </a:solidFill>
                <a:latin typeface="Comic Sans MS" pitchFamily="66" charset="0"/>
              </a:rPr>
              <a:t> </a:t>
            </a:r>
            <a:r>
              <a:rPr lang="en-CA" sz="2800" dirty="0" smtClean="0">
                <a:solidFill>
                  <a:srgbClr val="663300"/>
                </a:solidFill>
                <a:latin typeface="Comic Sans MS" pitchFamily="66" charset="0"/>
              </a:rPr>
              <a:t>– when your </a:t>
            </a:r>
            <a:r>
              <a:rPr lang="en-CA" sz="2800" b="1" u="sng" dirty="0" smtClean="0">
                <a:solidFill>
                  <a:srgbClr val="663300"/>
                </a:solidFill>
                <a:latin typeface="Comic Sans MS" pitchFamily="66" charset="0"/>
              </a:rPr>
              <a:t>walk</a:t>
            </a:r>
            <a:r>
              <a:rPr lang="en-CA" sz="2800" dirty="0" smtClean="0">
                <a:solidFill>
                  <a:srgbClr val="663300"/>
                </a:solidFill>
                <a:latin typeface="Comic Sans MS" pitchFamily="66" charset="0"/>
              </a:rPr>
              <a:t> to Hawaii encounters the west coast of North America, your </a:t>
            </a:r>
            <a:r>
              <a:rPr lang="en-CA" sz="2800" b="1" dirty="0" smtClean="0">
                <a:ln>
                  <a:solidFill>
                    <a:srgbClr val="FC3520"/>
                  </a:solidFill>
                </a:ln>
                <a:solidFill>
                  <a:srgbClr val="663300"/>
                </a:solidFill>
                <a:latin typeface="Comic Sans MS" pitchFamily="66" charset="0"/>
              </a:rPr>
              <a:t>WALK</a:t>
            </a:r>
            <a:r>
              <a:rPr lang="en-CA" sz="2800" dirty="0" smtClean="0">
                <a:solidFill>
                  <a:srgbClr val="663300"/>
                </a:solidFill>
                <a:latin typeface="Comic Sans MS" pitchFamily="66" charset="0"/>
              </a:rPr>
              <a:t> stops!)</a:t>
            </a:r>
            <a:endParaRPr lang="en-CA" sz="2800" dirty="0">
              <a:solidFill>
                <a:srgbClr val="663300"/>
              </a:solidFill>
              <a:latin typeface="Comic Sans MS" pitchFamily="66" charset="0"/>
            </a:endParaRPr>
          </a:p>
        </p:txBody>
      </p:sp>
      <p:sp>
        <p:nvSpPr>
          <p:cNvPr id="21" name="Rectangle 20"/>
          <p:cNvSpPr/>
          <p:nvPr/>
        </p:nvSpPr>
        <p:spPr>
          <a:xfrm>
            <a:off x="621804" y="5931358"/>
            <a:ext cx="11210728" cy="6659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lvl="0"/>
            <a:r>
              <a:rPr lang="en-CA" sz="2400" b="1" dirty="0" smtClean="0">
                <a:solidFill>
                  <a:srgbClr val="663300"/>
                </a:solidFill>
                <a:latin typeface="Comic Sans MS" pitchFamily="66" charset="0"/>
              </a:rPr>
              <a:t>Lev 23:16 </a:t>
            </a:r>
            <a:r>
              <a:rPr lang="en-CA" sz="2400" b="1" dirty="0" smtClean="0">
                <a:ln>
                  <a:solidFill>
                    <a:srgbClr val="0000FF"/>
                  </a:solidFill>
                </a:ln>
                <a:solidFill>
                  <a:srgbClr val="663300"/>
                </a:solidFill>
                <a:latin typeface="Comic Sans MS" pitchFamily="66" charset="0"/>
              </a:rPr>
              <a:t> </a:t>
            </a:r>
            <a:r>
              <a:rPr lang="en-CA" sz="2800" b="1" dirty="0" smtClean="0">
                <a:ln>
                  <a:solidFill>
                    <a:srgbClr val="0000FF"/>
                  </a:solidFill>
                </a:ln>
                <a:solidFill>
                  <a:srgbClr val="663300"/>
                </a:solidFill>
                <a:latin typeface="Comic Sans MS" pitchFamily="66" charset="0"/>
              </a:rPr>
              <a:t>Until the </a:t>
            </a:r>
            <a:r>
              <a:rPr lang="en-CA" sz="2800" b="1" u="sng" dirty="0" smtClean="0">
                <a:ln>
                  <a:solidFill>
                    <a:srgbClr val="0000FF"/>
                  </a:solidFill>
                </a:ln>
                <a:solidFill>
                  <a:srgbClr val="663300"/>
                </a:solidFill>
                <a:effectLst>
                  <a:glow rad="127000">
                    <a:srgbClr val="00FF00"/>
                  </a:glow>
                </a:effectLst>
                <a:latin typeface="Comic Sans MS" pitchFamily="66" charset="0"/>
              </a:rPr>
              <a:t>morrow after</a:t>
            </a:r>
            <a:r>
              <a:rPr lang="en-CA" sz="2800" b="1" dirty="0" smtClean="0">
                <a:ln>
                  <a:solidFill>
                    <a:srgbClr val="0000FF"/>
                  </a:solidFill>
                </a:ln>
                <a:solidFill>
                  <a:srgbClr val="663300"/>
                </a:solidFill>
                <a:effectLst>
                  <a:glow rad="127000">
                    <a:srgbClr val="00FF00"/>
                  </a:glow>
                </a:effectLst>
                <a:latin typeface="Comic Sans MS" pitchFamily="66" charset="0"/>
              </a:rPr>
              <a:t> </a:t>
            </a:r>
            <a:r>
              <a:rPr lang="en-CA" sz="2800" b="1" u="sng" dirty="0" smtClean="0">
                <a:ln>
                  <a:solidFill>
                    <a:srgbClr val="0000FF"/>
                  </a:solidFill>
                </a:ln>
                <a:solidFill>
                  <a:srgbClr val="663300"/>
                </a:solidFill>
                <a:latin typeface="Comic Sans MS" pitchFamily="66" charset="0"/>
              </a:rPr>
              <a:t>the </a:t>
            </a:r>
            <a:r>
              <a:rPr lang="en-CA" sz="2800" b="1" u="sng" dirty="0" smtClean="0">
                <a:ln>
                  <a:solidFill>
                    <a:srgbClr val="0000FF"/>
                  </a:solidFill>
                </a:ln>
                <a:solidFill>
                  <a:srgbClr val="663300"/>
                </a:solidFill>
                <a:effectLst>
                  <a:glow rad="127000">
                    <a:srgbClr val="5ED8E8"/>
                  </a:glow>
                </a:effectLst>
                <a:latin typeface="Comic Sans MS" pitchFamily="66" charset="0"/>
              </a:rPr>
              <a:t>SEVENTH SABBATH</a:t>
            </a:r>
            <a:r>
              <a:rPr lang="en-CA" sz="2800" b="1" dirty="0" smtClean="0">
                <a:ln>
                  <a:solidFill>
                    <a:srgbClr val="0000FF"/>
                  </a:solidFill>
                </a:ln>
                <a:solidFill>
                  <a:srgbClr val="663300"/>
                </a:solidFill>
                <a:effectLst>
                  <a:glow rad="127000">
                    <a:srgbClr val="5ED8E8"/>
                  </a:glow>
                </a:effectLst>
                <a:latin typeface="Comic Sans MS" pitchFamily="66" charset="0"/>
              </a:rPr>
              <a:t> </a:t>
            </a:r>
            <a:r>
              <a:rPr lang="en-CA" sz="2800" b="1" dirty="0" smtClean="0">
                <a:ln>
                  <a:solidFill>
                    <a:srgbClr val="0000FF"/>
                  </a:solidFill>
                </a:ln>
                <a:solidFill>
                  <a:srgbClr val="663300"/>
                </a:solidFill>
                <a:latin typeface="Comic Sans MS" pitchFamily="66" charset="0"/>
              </a:rPr>
              <a:t>…</a:t>
            </a:r>
            <a:endParaRPr lang="en-CA" sz="2800" dirty="0">
              <a:solidFill>
                <a:srgbClr val="164B4F"/>
              </a:solidFill>
              <a:latin typeface="Comic Sans MS" pitchFamily="66" charset="0"/>
            </a:endParaRPr>
          </a:p>
        </p:txBody>
      </p:sp>
      <p:sp>
        <p:nvSpPr>
          <p:cNvPr id="10" name="Right Brace 9"/>
          <p:cNvSpPr/>
          <p:nvPr/>
        </p:nvSpPr>
        <p:spPr>
          <a:xfrm rot="5400000">
            <a:off x="6564076" y="-1674524"/>
            <a:ext cx="519117" cy="6606450"/>
          </a:xfrm>
          <a:prstGeom prst="rightBrace">
            <a:avLst>
              <a:gd name="adj1" fmla="val 92990"/>
              <a:gd name="adj2" fmla="val 59752"/>
            </a:avLst>
          </a:prstGeom>
          <a:ln w="57150">
            <a:solidFill>
              <a:srgbClr val="663300"/>
            </a:solidFill>
          </a:ln>
          <a:effectLst>
            <a:glow rad="127000">
              <a:srgbClr val="FFFF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2" name="Right Brace 21"/>
          <p:cNvSpPr/>
          <p:nvPr/>
        </p:nvSpPr>
        <p:spPr>
          <a:xfrm rot="16200000">
            <a:off x="5536638" y="-2303970"/>
            <a:ext cx="432046" cy="9361042"/>
          </a:xfrm>
          <a:prstGeom prst="rightBrace">
            <a:avLst>
              <a:gd name="adj1" fmla="val 92990"/>
              <a:gd name="adj2" fmla="val 54673"/>
            </a:avLst>
          </a:prstGeom>
          <a:ln w="57150">
            <a:solidFill>
              <a:srgbClr val="663300"/>
            </a:solidFill>
          </a:ln>
          <a:effectLst>
            <a:glow rad="127000">
              <a:srgbClr val="FFFF00"/>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1" name="Rounded Rectangle 10"/>
          <p:cNvSpPr/>
          <p:nvPr/>
        </p:nvSpPr>
        <p:spPr>
          <a:xfrm>
            <a:off x="2686886" y="3510151"/>
            <a:ext cx="8568952" cy="782945"/>
          </a:xfrm>
          <a:prstGeom prst="roundRect">
            <a:avLst/>
          </a:prstGeom>
          <a:noFill/>
          <a:ln w="76200">
            <a:solidFill>
              <a:srgbClr val="00FF00"/>
            </a:solidFill>
          </a:ln>
          <a:effectLst>
            <a:glow rad="127000">
              <a:srgbClr val="A50021"/>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23" name="Straight Arrow Connector 22"/>
          <p:cNvCxnSpPr/>
          <p:nvPr/>
        </p:nvCxnSpPr>
        <p:spPr>
          <a:xfrm flipH="1">
            <a:off x="6517316" y="4293096"/>
            <a:ext cx="144016" cy="576064"/>
          </a:xfrm>
          <a:prstGeom prst="straightConnector1">
            <a:avLst/>
          </a:prstGeom>
          <a:ln w="57150">
            <a:solidFill>
              <a:schemeClr val="tx2">
                <a:lumMod val="75000"/>
                <a:lumOff val="25000"/>
              </a:schemeClr>
            </a:solidFill>
            <a:headEnd type="oval" w="med" len="med"/>
            <a:tailEnd type="triangl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5" name="Bent Arrow 24"/>
          <p:cNvSpPr/>
          <p:nvPr/>
        </p:nvSpPr>
        <p:spPr>
          <a:xfrm rot="5400000" flipV="1">
            <a:off x="6907672" y="3407127"/>
            <a:ext cx="389706" cy="4896545"/>
          </a:xfrm>
          <a:prstGeom prst="bentArrow">
            <a:avLst>
              <a:gd name="adj1" fmla="val 17287"/>
              <a:gd name="adj2" fmla="val 50000"/>
              <a:gd name="adj3" fmla="val 45839"/>
              <a:gd name="adj4" fmla="val 43750"/>
            </a:avLst>
          </a:prstGeom>
          <a:gradFill flip="none" rotWithShape="1">
            <a:gsLst>
              <a:gs pos="29000">
                <a:srgbClr val="FFFF00">
                  <a:lumMod val="91000"/>
                  <a:lumOff val="9000"/>
                </a:srgbClr>
              </a:gs>
              <a:gs pos="41000">
                <a:srgbClr val="FF0066"/>
              </a:gs>
            </a:gsLst>
            <a:lin ang="2700000" scaled="1"/>
            <a:tileRect/>
          </a:gradFill>
          <a:ln>
            <a:solidFill>
              <a:schemeClr val="tx2"/>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2" name="Bent Arrow 11"/>
          <p:cNvSpPr/>
          <p:nvPr/>
        </p:nvSpPr>
        <p:spPr>
          <a:xfrm rot="5400000" flipV="1">
            <a:off x="9332977" y="4950050"/>
            <a:ext cx="309914" cy="1890496"/>
          </a:xfrm>
          <a:prstGeom prst="bentArrow">
            <a:avLst>
              <a:gd name="adj1" fmla="val 17287"/>
              <a:gd name="adj2" fmla="val 50000"/>
              <a:gd name="adj3" fmla="val 45839"/>
              <a:gd name="adj4" fmla="val 43750"/>
            </a:avLst>
          </a:prstGeom>
          <a:gradFill flip="none" rotWithShape="1">
            <a:gsLst>
              <a:gs pos="29000">
                <a:srgbClr val="FFFF00">
                  <a:lumMod val="91000"/>
                  <a:lumOff val="9000"/>
                </a:srgbClr>
              </a:gs>
              <a:gs pos="41000">
                <a:srgbClr val="FF0066"/>
              </a:gs>
            </a:gsLst>
            <a:lin ang="2700000" scaled="1"/>
            <a:tileRect/>
          </a:gradFill>
          <a:ln>
            <a:solidFill>
              <a:schemeClr val="tx2"/>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3" name="Rounded Rectangle 2"/>
          <p:cNvSpPr/>
          <p:nvPr/>
        </p:nvSpPr>
        <p:spPr>
          <a:xfrm>
            <a:off x="10344445" y="5342536"/>
            <a:ext cx="1540012" cy="487561"/>
          </a:xfrm>
          <a:prstGeom prst="roundRect">
            <a:avLst>
              <a:gd name="adj" fmla="val 49878"/>
            </a:avLst>
          </a:prstGeom>
          <a:solidFill>
            <a:srgbClr val="663300"/>
          </a:solidFill>
          <a:ln>
            <a:solidFill>
              <a:srgbClr val="FFC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solidFill>
                  <a:srgbClr val="FFFF00"/>
                </a:solidFill>
              </a:rPr>
              <a:t>Not 14!</a:t>
            </a:r>
            <a:endParaRPr lang="en-CA" sz="2400" b="1" dirty="0">
              <a:solidFill>
                <a:srgbClr val="FFFF00"/>
              </a:solidFill>
            </a:endParaRPr>
          </a:p>
        </p:txBody>
      </p:sp>
    </p:spTree>
    <p:extLst>
      <p:ext uri="{BB962C8B-B14F-4D97-AF65-F5344CB8AC3E}">
        <p14:creationId xmlns:p14="http://schemas.microsoft.com/office/powerpoint/2010/main" val="334197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1000"/>
                                        <p:tgtEl>
                                          <p:spTgt spid="2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wipe(left)">
                                      <p:cBhvr>
                                        <p:cTn id="16" dur="10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par>
                          <p:cTn id="28" fill="hold">
                            <p:stCondLst>
                              <p:cond delay="3000"/>
                            </p:stCondLst>
                            <p:childTnLst>
                              <p:par>
                                <p:cTn id="29" presetID="22" presetClass="entr" presetSubtype="1" repeatCount="5000" fill="hold" nodeType="after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heckerboard(across)">
                                      <p:cBhvr>
                                        <p:cTn id="36" dur="500"/>
                                        <p:tgtEl>
                                          <p:spTgt spid="21"/>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right)">
                                      <p:cBhvr>
                                        <p:cTn id="40" dur="3000"/>
                                        <p:tgtEl>
                                          <p:spTgt spid="25"/>
                                        </p:tgtEl>
                                      </p:cBhvr>
                                    </p:animEffect>
                                  </p:childTnLst>
                                </p:cTn>
                              </p:par>
                              <p:par>
                                <p:cTn id="41" presetID="22" presetClass="entr" presetSubtype="2" fill="hold" grpId="0"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wipe(right)">
                                      <p:cBhvr>
                                        <p:cTn id="43" dur="3000"/>
                                        <p:tgtEl>
                                          <p:spTgt spid="12"/>
                                        </p:tgtEl>
                                      </p:cBhvr>
                                    </p:animEffect>
                                  </p:childTnLst>
                                </p:cTn>
                              </p:par>
                              <p:par>
                                <p:cTn id="44" presetID="16" presetClass="entr" presetSubtype="21" fill="hold" grpId="0" nodeType="withEffect">
                                  <p:stCondLst>
                                    <p:cond delay="200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10" grpId="0" animBg="1"/>
      <p:bldP spid="22" grpId="0" animBg="1"/>
      <p:bldP spid="11" grpId="0" animBg="1"/>
      <p:bldP spid="25" grpId="0" animBg="1"/>
      <p:bldP spid="12"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a:solidFill>
                  <a:schemeClr val="tx2"/>
                </a:solidFill>
              </a:rPr>
              <a:pPr/>
              <a:t>72</a:t>
            </a:fld>
            <a:endParaRPr lang="en-US" dirty="0">
              <a:solidFill>
                <a:schemeClr val="tx2"/>
              </a:solidFill>
            </a:endParaRPr>
          </a:p>
        </p:txBody>
      </p:sp>
      <p:sp>
        <p:nvSpPr>
          <p:cNvPr id="6" name="Rounded Rectangle 5"/>
          <p:cNvSpPr/>
          <p:nvPr/>
        </p:nvSpPr>
        <p:spPr>
          <a:xfrm>
            <a:off x="7606580" y="3150219"/>
            <a:ext cx="4207747" cy="3636238"/>
          </a:xfrm>
          <a:prstGeom prst="roundRect">
            <a:avLst/>
          </a:prstGeom>
          <a:noFill/>
          <a:ln w="5715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pPr algn="ctr"/>
            <a:r>
              <a:rPr lang="en-CA" sz="2400" b="1" dirty="0" smtClean="0">
                <a:solidFill>
                  <a:srgbClr val="0000FF"/>
                </a:solidFill>
                <a:latin typeface="Comic Sans MS" pitchFamily="66" charset="0"/>
              </a:rPr>
              <a:t>Lev 23:16 </a:t>
            </a:r>
            <a:r>
              <a:rPr lang="en-CA" sz="2400" b="1" dirty="0" smtClean="0">
                <a:solidFill>
                  <a:srgbClr val="A50021"/>
                </a:solidFill>
                <a:latin typeface="Comic Sans MS" pitchFamily="66" charset="0"/>
              </a:rPr>
              <a:t>makes </a:t>
            </a:r>
            <a:r>
              <a:rPr lang="en-CA" sz="2400" b="1" u="sng" dirty="0" smtClean="0">
                <a:solidFill>
                  <a:srgbClr val="A50021"/>
                </a:solidFill>
                <a:latin typeface="Comic Sans MS" pitchFamily="66" charset="0"/>
              </a:rPr>
              <a:t>no mistake</a:t>
            </a:r>
            <a:r>
              <a:rPr lang="en-CA" sz="2400" b="1" dirty="0" smtClean="0">
                <a:solidFill>
                  <a:srgbClr val="A50021"/>
                </a:solidFill>
                <a:latin typeface="Comic Sans MS" pitchFamily="66" charset="0"/>
              </a:rPr>
              <a:t> that this precise day after the 7</a:t>
            </a:r>
            <a:r>
              <a:rPr lang="en-CA" sz="2400" b="1" baseline="30000" dirty="0" smtClean="0">
                <a:solidFill>
                  <a:srgbClr val="A50021"/>
                </a:solidFill>
                <a:latin typeface="Comic Sans MS" pitchFamily="66" charset="0"/>
              </a:rPr>
              <a:t>th</a:t>
            </a:r>
            <a:r>
              <a:rPr lang="en-CA" sz="2400" b="1" dirty="0" smtClean="0">
                <a:solidFill>
                  <a:srgbClr val="A50021"/>
                </a:solidFill>
                <a:latin typeface="Comic Sans MS" pitchFamily="66" charset="0"/>
              </a:rPr>
              <a:t> completed Shabbat is </a:t>
            </a:r>
            <a:r>
              <a:rPr lang="en-CA" sz="2400" b="1" dirty="0">
                <a:solidFill>
                  <a:srgbClr val="A50021"/>
                </a:solidFill>
                <a:latin typeface="Comic Sans MS" pitchFamily="66" charset="0"/>
              </a:rPr>
              <a:t>specifying </a:t>
            </a:r>
            <a:r>
              <a:rPr lang="en-CA" sz="2400" b="1" i="1" u="sng" dirty="0" smtClean="0">
                <a:ln>
                  <a:solidFill>
                    <a:srgbClr val="0000FF"/>
                  </a:solidFill>
                </a:ln>
                <a:solidFill>
                  <a:srgbClr val="A50021"/>
                </a:solidFill>
                <a:latin typeface="Cooper Black" pitchFamily="18" charset="0"/>
              </a:rPr>
              <a:t>ONLY </a:t>
            </a:r>
            <a:r>
              <a:rPr lang="en-CA" sz="4800" b="1" i="1" u="sng" dirty="0" smtClean="0">
                <a:ln>
                  <a:solidFill>
                    <a:srgbClr val="0000FF"/>
                  </a:solidFill>
                </a:ln>
                <a:solidFill>
                  <a:srgbClr val="A50021"/>
                </a:solidFill>
                <a:effectLst>
                  <a:glow rad="127000">
                    <a:srgbClr val="00B050"/>
                  </a:glow>
                </a:effectLst>
                <a:latin typeface="Cooper Black" pitchFamily="18" charset="0"/>
              </a:rPr>
              <a:t>ONE</a:t>
            </a:r>
            <a:r>
              <a:rPr lang="en-CA" sz="2400" b="1" i="1" dirty="0" smtClean="0">
                <a:ln>
                  <a:solidFill>
                    <a:srgbClr val="0000FF"/>
                  </a:solidFill>
                </a:ln>
                <a:solidFill>
                  <a:srgbClr val="A50021"/>
                </a:solidFill>
                <a:latin typeface="Cooper Black" pitchFamily="18" charset="0"/>
              </a:rPr>
              <a:t>   </a:t>
            </a:r>
            <a:br>
              <a:rPr lang="en-CA" sz="2400" b="1" i="1" dirty="0" smtClean="0">
                <a:ln>
                  <a:solidFill>
                    <a:srgbClr val="0000FF"/>
                  </a:solidFill>
                </a:ln>
                <a:solidFill>
                  <a:srgbClr val="A50021"/>
                </a:solidFill>
                <a:latin typeface="Cooper Black" pitchFamily="18" charset="0"/>
              </a:rPr>
            </a:br>
            <a:r>
              <a:rPr lang="en-CA" sz="2400" b="1" dirty="0" smtClean="0">
                <a:ln>
                  <a:solidFill>
                    <a:srgbClr val="0000FF"/>
                  </a:solidFill>
                </a:ln>
                <a:solidFill>
                  <a:srgbClr val="A50021"/>
                </a:solidFill>
                <a:effectLst>
                  <a:glow rad="127000">
                    <a:srgbClr val="FFFF00"/>
                  </a:glow>
                </a:effectLst>
                <a:latin typeface="Comic Sans MS" pitchFamily="66" charset="0"/>
              </a:rPr>
              <a:t>HIGHLY PARTICULAR</a:t>
            </a:r>
            <a:r>
              <a:rPr lang="en-CA" sz="2400" b="1" dirty="0" smtClean="0">
                <a:solidFill>
                  <a:srgbClr val="A50021"/>
                </a:solidFill>
                <a:latin typeface="Comic Sans MS" pitchFamily="66" charset="0"/>
              </a:rPr>
              <a:t> </a:t>
            </a:r>
            <a:br>
              <a:rPr lang="en-CA" sz="2400" b="1" dirty="0" smtClean="0">
                <a:solidFill>
                  <a:srgbClr val="A50021"/>
                </a:solidFill>
                <a:latin typeface="Comic Sans MS" pitchFamily="66" charset="0"/>
              </a:rPr>
            </a:br>
            <a:r>
              <a:rPr lang="en-CA" sz="2400" b="1" dirty="0" smtClean="0">
                <a:solidFill>
                  <a:srgbClr val="A50021"/>
                </a:solidFill>
                <a:latin typeface="Comic Sans MS" pitchFamily="66" charset="0"/>
              </a:rPr>
              <a:t>24 HOUR CYCLE!   </a:t>
            </a:r>
            <a:endParaRPr lang="en-CA" sz="2400" b="1" dirty="0">
              <a:solidFill>
                <a:srgbClr val="A50021"/>
              </a:solidFill>
              <a:latin typeface="Comic Sans MS" pitchFamily="66" charset="0"/>
            </a:endParaRPr>
          </a:p>
        </p:txBody>
      </p:sp>
      <p:sp>
        <p:nvSpPr>
          <p:cNvPr id="17" name="Rectangle 16"/>
          <p:cNvSpPr/>
          <p:nvPr/>
        </p:nvSpPr>
        <p:spPr>
          <a:xfrm>
            <a:off x="126892" y="241021"/>
            <a:ext cx="7488832" cy="146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2400" b="1" dirty="0" smtClean="0">
                <a:solidFill>
                  <a:srgbClr val="663300"/>
                </a:solidFill>
                <a:latin typeface="Comic Sans MS" pitchFamily="66" charset="0"/>
              </a:rPr>
              <a:t>Lev 23:16 … </a:t>
            </a:r>
            <a:r>
              <a:rPr lang="en-CA" sz="3200" b="1" dirty="0" smtClean="0">
                <a:ln>
                  <a:solidFill>
                    <a:srgbClr val="0000FF"/>
                  </a:solidFill>
                </a:ln>
                <a:solidFill>
                  <a:srgbClr val="663300"/>
                </a:solidFill>
                <a:latin typeface="Comic Sans MS" pitchFamily="66" charset="0"/>
              </a:rPr>
              <a:t>you count fifty </a:t>
            </a:r>
            <a:r>
              <a:rPr lang="en-CA" sz="8800" b="1" dirty="0" smtClean="0">
                <a:ln>
                  <a:solidFill>
                    <a:srgbClr val="0000FF"/>
                  </a:solidFill>
                </a:ln>
                <a:solidFill>
                  <a:srgbClr val="663300"/>
                </a:solidFill>
                <a:effectLst>
                  <a:glow rad="101600">
                    <a:srgbClr val="00FF00">
                      <a:alpha val="60000"/>
                    </a:srgbClr>
                  </a:glow>
                </a:effectLst>
                <a:latin typeface="Comic Sans MS" pitchFamily="66" charset="0"/>
              </a:rPr>
              <a:t>day</a:t>
            </a:r>
            <a:r>
              <a:rPr lang="en-CA" sz="4400" b="1" dirty="0" smtClean="0">
                <a:ln>
                  <a:solidFill>
                    <a:srgbClr val="0000FF"/>
                  </a:solidFill>
                </a:ln>
                <a:solidFill>
                  <a:srgbClr val="663300"/>
                </a:solidFill>
                <a:effectLst>
                  <a:glow rad="101600">
                    <a:srgbClr val="00FF00">
                      <a:alpha val="60000"/>
                    </a:srgbClr>
                  </a:glow>
                </a:effectLst>
                <a:latin typeface="Comic Sans MS" pitchFamily="66" charset="0"/>
              </a:rPr>
              <a:t>.</a:t>
            </a:r>
            <a:endParaRPr lang="en-CA" sz="3200" b="1" dirty="0">
              <a:ln>
                <a:solidFill>
                  <a:srgbClr val="0000FF"/>
                </a:solidFill>
              </a:ln>
              <a:solidFill>
                <a:srgbClr val="663300"/>
              </a:solidFill>
              <a:latin typeface="Comic Sans MS" pitchFamily="66" charset="0"/>
            </a:endParaRPr>
          </a:p>
        </p:txBody>
      </p:sp>
      <p:sp>
        <p:nvSpPr>
          <p:cNvPr id="3" name="Cloud Callout 2"/>
          <p:cNvSpPr/>
          <p:nvPr/>
        </p:nvSpPr>
        <p:spPr>
          <a:xfrm>
            <a:off x="8547537" y="201738"/>
            <a:ext cx="3379523" cy="2948481"/>
          </a:xfrm>
          <a:prstGeom prst="cloudCallout">
            <a:avLst>
              <a:gd name="adj1" fmla="val -84022"/>
              <a:gd name="adj2" fmla="val -10265"/>
            </a:avLst>
          </a:prstGeom>
          <a:solidFill>
            <a:srgbClr val="5ED8E8"/>
          </a:solidFill>
          <a:ln w="57150">
            <a:solidFill>
              <a:schemeClr val="bg2">
                <a:lumMod val="2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dirty="0" smtClean="0">
                <a:solidFill>
                  <a:schemeClr val="bg2">
                    <a:lumMod val="25000"/>
                  </a:schemeClr>
                </a:solidFill>
                <a:latin typeface="Comic Sans MS" pitchFamily="66" charset="0"/>
              </a:rPr>
              <a:t>Hey Author! Don’t you know </a:t>
            </a:r>
            <a:r>
              <a:rPr lang="en-CA" sz="2400" b="1" dirty="0" smtClean="0">
                <a:solidFill>
                  <a:schemeClr val="bg2">
                    <a:lumMod val="25000"/>
                  </a:schemeClr>
                </a:solidFill>
                <a:effectLst>
                  <a:glow rad="127000">
                    <a:srgbClr val="FFFF00"/>
                  </a:glow>
                </a:effectLst>
                <a:latin typeface="Comic Sans MS" pitchFamily="66" charset="0"/>
              </a:rPr>
              <a:t>English </a:t>
            </a:r>
            <a:r>
              <a:rPr lang="en-CA" sz="2400" dirty="0" smtClean="0">
                <a:solidFill>
                  <a:schemeClr val="bg2">
                    <a:lumMod val="25000"/>
                  </a:schemeClr>
                </a:solidFill>
                <a:latin typeface="Comic Sans MS" pitchFamily="66" charset="0"/>
              </a:rPr>
              <a:t>requires an “</a:t>
            </a:r>
            <a:r>
              <a:rPr lang="en-CA" sz="2400" b="1" dirty="0" smtClean="0">
                <a:solidFill>
                  <a:schemeClr val="bg2">
                    <a:lumMod val="25000"/>
                  </a:schemeClr>
                </a:solidFill>
                <a:effectLst>
                  <a:glow rad="127000">
                    <a:srgbClr val="FFCCFF"/>
                  </a:glow>
                </a:effectLst>
                <a:latin typeface="Comic Sans MS" pitchFamily="66" charset="0"/>
              </a:rPr>
              <a:t>S</a:t>
            </a:r>
            <a:r>
              <a:rPr lang="en-CA" sz="2400" dirty="0" smtClean="0">
                <a:solidFill>
                  <a:schemeClr val="bg2">
                    <a:lumMod val="25000"/>
                  </a:schemeClr>
                </a:solidFill>
                <a:latin typeface="Comic Sans MS" pitchFamily="66" charset="0"/>
              </a:rPr>
              <a:t>” here?</a:t>
            </a:r>
            <a:endParaRPr lang="en-CA" sz="2400" dirty="0">
              <a:solidFill>
                <a:schemeClr val="bg2">
                  <a:lumMod val="25000"/>
                </a:schemeClr>
              </a:solidFill>
              <a:latin typeface="Comic Sans MS" pitchFamily="66" charset="0"/>
            </a:endParaRPr>
          </a:p>
        </p:txBody>
      </p:sp>
      <p:pic>
        <p:nvPicPr>
          <p:cNvPr id="11" name="Picture 12" descr="C:\Users\Rae\Desktop\Art on Desktop\white man clip art\yellow-blue smiley faces\Smiley Face  jpe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41643" y="1669013"/>
            <a:ext cx="1297825" cy="175633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189756" y="1775225"/>
            <a:ext cx="6372709" cy="1080120"/>
          </a:xfrm>
          <a:prstGeom prst="wedgeRoundRectCallout">
            <a:avLst>
              <a:gd name="adj1" fmla="val 36163"/>
              <a:gd name="adj2" fmla="val -80163"/>
              <a:gd name="adj3" fmla="val 16667"/>
            </a:avLst>
          </a:prstGeom>
          <a:solidFill>
            <a:srgbClr val="5ED8E8"/>
          </a:solidFill>
          <a:ln w="381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smtClean="0">
                <a:solidFill>
                  <a:srgbClr val="A50021"/>
                </a:solidFill>
                <a:latin typeface="Comic Sans MS" pitchFamily="66" charset="0"/>
              </a:rPr>
              <a:t>Oh Sure!  But the </a:t>
            </a:r>
            <a:r>
              <a:rPr lang="en-CA" sz="2800" dirty="0" smtClean="0">
                <a:ln>
                  <a:solidFill>
                    <a:srgbClr val="0000FF"/>
                  </a:solidFill>
                </a:ln>
                <a:solidFill>
                  <a:srgbClr val="A50021"/>
                </a:solidFill>
                <a:effectLst>
                  <a:glow rad="127000">
                    <a:srgbClr val="FFFF00"/>
                  </a:glow>
                </a:effectLst>
                <a:latin typeface="Comic Sans MS" pitchFamily="66" charset="0"/>
              </a:rPr>
              <a:t>original Hebrew </a:t>
            </a:r>
            <a:r>
              <a:rPr lang="en-CA" sz="2800" dirty="0" smtClean="0">
                <a:solidFill>
                  <a:srgbClr val="A50021"/>
                </a:solidFill>
                <a:latin typeface="Comic Sans MS" pitchFamily="66" charset="0"/>
              </a:rPr>
              <a:t>does </a:t>
            </a:r>
            <a:r>
              <a:rPr lang="en-CA" sz="2800" b="1" u="sng" dirty="0" smtClean="0">
                <a:solidFill>
                  <a:schemeClr val="tx2"/>
                </a:solidFill>
                <a:latin typeface="Arial Black" panose="020B0A04020102020204" pitchFamily="34" charset="0"/>
              </a:rPr>
              <a:t>NOT</a:t>
            </a:r>
            <a:r>
              <a:rPr lang="en-CA" sz="2800" dirty="0" smtClean="0">
                <a:solidFill>
                  <a:srgbClr val="A50021"/>
                </a:solidFill>
                <a:latin typeface="Comic Sans MS" pitchFamily="66" charset="0"/>
              </a:rPr>
              <a:t> indicate a plurality!</a:t>
            </a:r>
            <a:endParaRPr lang="en-CA" sz="2800" dirty="0">
              <a:solidFill>
                <a:srgbClr val="A50021"/>
              </a:solidFill>
              <a:latin typeface="Comic Sans MS" pitchFamily="66"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819" y="3580781"/>
            <a:ext cx="7169517" cy="2267909"/>
          </a:xfrm>
          <a:prstGeom prst="rect">
            <a:avLst/>
          </a:prstGeom>
          <a:ln w="57150">
            <a:solidFill>
              <a:schemeClr val="tx1"/>
            </a:solidFill>
          </a:ln>
        </p:spPr>
      </p:pic>
      <p:sp>
        <p:nvSpPr>
          <p:cNvPr id="14" name="Rounded Rectangular Callout 13"/>
          <p:cNvSpPr/>
          <p:nvPr/>
        </p:nvSpPr>
        <p:spPr>
          <a:xfrm>
            <a:off x="171641" y="5873629"/>
            <a:ext cx="6570002" cy="793646"/>
          </a:xfrm>
          <a:prstGeom prst="wedgeRoundRectCallout">
            <a:avLst>
              <a:gd name="adj1" fmla="val -7857"/>
              <a:gd name="adj2" fmla="val -111618"/>
              <a:gd name="adj3" fmla="val 16667"/>
            </a:avLst>
          </a:prstGeom>
          <a:solidFill>
            <a:srgbClr val="5ED8E8"/>
          </a:solidFill>
          <a:ln w="381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smtClean="0">
                <a:solidFill>
                  <a:srgbClr val="0000FF"/>
                </a:solidFill>
                <a:effectLst>
                  <a:glow rad="127000">
                    <a:srgbClr val="00FF00"/>
                  </a:glow>
                </a:effectLst>
                <a:latin typeface="Comic Sans MS" pitchFamily="66" charset="0"/>
              </a:rPr>
              <a:t>YOWM! - </a:t>
            </a:r>
            <a:r>
              <a:rPr lang="en-CA" sz="3200" b="1" u="sng" dirty="0" smtClean="0">
                <a:solidFill>
                  <a:schemeClr val="tx2"/>
                </a:solidFill>
                <a:effectLst>
                  <a:glow rad="63500">
                    <a:srgbClr val="FF0000"/>
                  </a:glow>
                </a:effectLst>
                <a:latin typeface="Comic Sans MS" pitchFamily="66" charset="0"/>
              </a:rPr>
              <a:t>Not</a:t>
            </a:r>
            <a:r>
              <a:rPr lang="en-CA" sz="3200" dirty="0" smtClean="0">
                <a:solidFill>
                  <a:schemeClr val="tx2"/>
                </a:solidFill>
                <a:latin typeface="Comic Sans MS" pitchFamily="66" charset="0"/>
              </a:rPr>
              <a:t> </a:t>
            </a:r>
            <a:r>
              <a:rPr lang="en-CA" sz="3200" dirty="0" err="1" smtClean="0">
                <a:solidFill>
                  <a:schemeClr val="tx2"/>
                </a:solidFill>
                <a:latin typeface="Comic Sans MS" pitchFamily="66" charset="0"/>
              </a:rPr>
              <a:t>Yowm</a:t>
            </a:r>
            <a:r>
              <a:rPr lang="en-CA" sz="3200" u="sng" dirty="0" err="1" smtClean="0">
                <a:solidFill>
                  <a:schemeClr val="tx2"/>
                </a:solidFill>
                <a:effectLst>
                  <a:glow rad="127000">
                    <a:srgbClr val="00FFCC"/>
                  </a:glow>
                </a:effectLst>
                <a:latin typeface="Comic Sans MS" pitchFamily="66" charset="0"/>
              </a:rPr>
              <a:t>im</a:t>
            </a:r>
            <a:r>
              <a:rPr lang="en-CA" sz="3200" dirty="0" smtClean="0">
                <a:solidFill>
                  <a:schemeClr val="tx2"/>
                </a:solidFill>
                <a:latin typeface="Comic Sans MS" pitchFamily="66" charset="0"/>
              </a:rPr>
              <a:t> </a:t>
            </a:r>
            <a:r>
              <a:rPr lang="en-CA" sz="3200" dirty="0" smtClean="0">
                <a:solidFill>
                  <a:srgbClr val="CC00CC"/>
                </a:solidFill>
                <a:latin typeface="Comic Sans MS" pitchFamily="66" charset="0"/>
              </a:rPr>
              <a:t>(plural)</a:t>
            </a:r>
            <a:endParaRPr lang="en-CA" sz="3200" dirty="0">
              <a:solidFill>
                <a:srgbClr val="CC00CC"/>
              </a:solidFill>
              <a:latin typeface="Comic Sans MS" pitchFamily="66" charset="0"/>
            </a:endParaRPr>
          </a:p>
        </p:txBody>
      </p:sp>
      <p:cxnSp>
        <p:nvCxnSpPr>
          <p:cNvPr id="5" name="Straight Arrow Connector 4"/>
          <p:cNvCxnSpPr/>
          <p:nvPr/>
        </p:nvCxnSpPr>
        <p:spPr>
          <a:xfrm>
            <a:off x="7750596" y="5589588"/>
            <a:ext cx="1152128" cy="0"/>
          </a:xfrm>
          <a:prstGeom prst="straightConnector1">
            <a:avLst/>
          </a:prstGeom>
          <a:ln w="76200">
            <a:solidFill>
              <a:srgbClr val="0000FF"/>
            </a:solidFill>
            <a:tailEnd type="triangle"/>
          </a:ln>
          <a:effectLst>
            <a:glow rad="127000">
              <a:srgbClr val="FF99FF"/>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569800" y="5589588"/>
            <a:ext cx="1141236" cy="0"/>
          </a:xfrm>
          <a:prstGeom prst="straightConnector1">
            <a:avLst/>
          </a:prstGeom>
          <a:ln w="76200">
            <a:solidFill>
              <a:srgbClr val="0000FF"/>
            </a:solidFill>
            <a:tailEnd type="triangle"/>
          </a:ln>
          <a:effectLst>
            <a:glow rad="127000">
              <a:srgbClr val="FF99FF"/>
            </a:glow>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27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ppt_x"/>
                                          </p:val>
                                        </p:tav>
                                        <p:tav tm="100000">
                                          <p:val>
                                            <p:strVal val="#ppt_x"/>
                                          </p:val>
                                        </p:tav>
                                      </p:tavLst>
                                    </p:anim>
                                    <p:anim calcmode="lin" valueType="num">
                                      <p:cBhvr additive="base">
                                        <p:cTn id="22" dur="10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1250"/>
                                        <p:tgtEl>
                                          <p:spTgt spid="6"/>
                                        </p:tgtEl>
                                      </p:cBhvr>
                                    </p:animEffect>
                                  </p:childTnLst>
                                </p:cTn>
                              </p:par>
                              <p:par>
                                <p:cTn id="27" presetID="42" presetClass="entr" presetSubtype="0" fill="hold" nodeType="withEffect">
                                  <p:stCondLst>
                                    <p:cond delay="5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7"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a:solidFill>
                  <a:schemeClr val="tx2"/>
                </a:solidFill>
              </a:rPr>
              <a:pPr/>
              <a:t>73</a:t>
            </a:fld>
            <a:endParaRPr lang="en-US" dirty="0">
              <a:solidFill>
                <a:schemeClr val="tx2"/>
              </a:solidFill>
            </a:endParaRPr>
          </a:p>
        </p:txBody>
      </p:sp>
      <p:sp>
        <p:nvSpPr>
          <p:cNvPr id="17" name="Rectangle 16"/>
          <p:cNvSpPr/>
          <p:nvPr/>
        </p:nvSpPr>
        <p:spPr>
          <a:xfrm>
            <a:off x="189756" y="1942492"/>
            <a:ext cx="7488832" cy="146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prst="angle"/>
            </a:sp3d>
          </a:bodyPr>
          <a:lstStyle/>
          <a:p>
            <a:pPr algn="ctr"/>
            <a:r>
              <a:rPr lang="en-CA" sz="2400" b="1" dirty="0" smtClean="0">
                <a:solidFill>
                  <a:srgbClr val="663300"/>
                </a:solidFill>
                <a:latin typeface="Comic Sans MS" pitchFamily="66" charset="0"/>
              </a:rPr>
              <a:t>Lev 23:16 … </a:t>
            </a:r>
            <a:r>
              <a:rPr lang="en-CA" sz="3200" b="1" dirty="0" smtClean="0">
                <a:ln>
                  <a:solidFill>
                    <a:srgbClr val="0000FF"/>
                  </a:solidFill>
                </a:ln>
                <a:solidFill>
                  <a:srgbClr val="663300"/>
                </a:solidFill>
                <a:latin typeface="Comic Sans MS" pitchFamily="66" charset="0"/>
              </a:rPr>
              <a:t>you count fifty </a:t>
            </a:r>
            <a:r>
              <a:rPr lang="en-CA" sz="8800" b="1" dirty="0" smtClean="0">
                <a:ln>
                  <a:solidFill>
                    <a:srgbClr val="0000FF"/>
                  </a:solidFill>
                </a:ln>
                <a:solidFill>
                  <a:srgbClr val="663300"/>
                </a:solidFill>
                <a:effectLst>
                  <a:glow rad="101600">
                    <a:srgbClr val="00FF00">
                      <a:alpha val="60000"/>
                    </a:srgbClr>
                  </a:glow>
                </a:effectLst>
                <a:latin typeface="Comic Sans MS" pitchFamily="66" charset="0"/>
              </a:rPr>
              <a:t>day</a:t>
            </a:r>
            <a:r>
              <a:rPr lang="en-CA" sz="2800" b="1" dirty="0" smtClean="0">
                <a:ln>
                  <a:solidFill>
                    <a:srgbClr val="0000FF"/>
                  </a:solidFill>
                </a:ln>
                <a:solidFill>
                  <a:srgbClr val="663300"/>
                </a:solidFill>
                <a:effectLst>
                  <a:glow rad="101600">
                    <a:srgbClr val="00FF00">
                      <a:alpha val="60000"/>
                    </a:srgbClr>
                  </a:glow>
                </a:effectLst>
                <a:latin typeface="Comic Sans MS" pitchFamily="66" charset="0"/>
              </a:rPr>
              <a:t>.</a:t>
            </a:r>
            <a:endParaRPr lang="en-CA" sz="1400" b="1" dirty="0">
              <a:ln>
                <a:solidFill>
                  <a:srgbClr val="0000FF"/>
                </a:solidFill>
              </a:ln>
              <a:solidFill>
                <a:srgbClr val="663300"/>
              </a:solidFill>
              <a:latin typeface="Comic Sans MS" pitchFamily="66" charset="0"/>
            </a:endParaRPr>
          </a:p>
        </p:txBody>
      </p:sp>
      <p:sp>
        <p:nvSpPr>
          <p:cNvPr id="20" name="Rectangle 19"/>
          <p:cNvSpPr/>
          <p:nvPr/>
        </p:nvSpPr>
        <p:spPr>
          <a:xfrm>
            <a:off x="621804" y="4502012"/>
            <a:ext cx="11017224" cy="156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dirty="0">
              <a:solidFill>
                <a:srgbClr val="663300"/>
              </a:solidFill>
            </a:endParaRPr>
          </a:p>
        </p:txBody>
      </p:sp>
      <p:sp>
        <p:nvSpPr>
          <p:cNvPr id="3" name="Cloud Callout 2"/>
          <p:cNvSpPr/>
          <p:nvPr/>
        </p:nvSpPr>
        <p:spPr>
          <a:xfrm>
            <a:off x="8629774" y="729047"/>
            <a:ext cx="3379523" cy="2941841"/>
          </a:xfrm>
          <a:prstGeom prst="cloudCallout">
            <a:avLst>
              <a:gd name="adj1" fmla="val -79248"/>
              <a:gd name="adj2" fmla="val 28860"/>
            </a:avLst>
          </a:prstGeom>
          <a:solidFill>
            <a:srgbClr val="5ED8E8"/>
          </a:solidFill>
          <a:ln w="57150">
            <a:solidFill>
              <a:schemeClr val="bg2">
                <a:lumMod val="2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solidFill>
                  <a:schemeClr val="bg2">
                    <a:lumMod val="25000"/>
                  </a:schemeClr>
                </a:solidFill>
                <a:latin typeface="Comic Sans MS" pitchFamily="66" charset="0"/>
              </a:rPr>
              <a:t>On the morrow after the 7</a:t>
            </a:r>
            <a:r>
              <a:rPr lang="en-CA" sz="2400" b="1" baseline="30000" dirty="0" smtClean="0">
                <a:solidFill>
                  <a:schemeClr val="bg2">
                    <a:lumMod val="25000"/>
                  </a:schemeClr>
                </a:solidFill>
                <a:latin typeface="Comic Sans MS" pitchFamily="66" charset="0"/>
              </a:rPr>
              <a:t>th</a:t>
            </a:r>
            <a:r>
              <a:rPr lang="en-CA" sz="2400" b="1" dirty="0" smtClean="0">
                <a:solidFill>
                  <a:schemeClr val="bg2">
                    <a:lumMod val="25000"/>
                  </a:schemeClr>
                </a:solidFill>
                <a:latin typeface="Comic Sans MS" pitchFamily="66" charset="0"/>
              </a:rPr>
              <a:t> completed Sabbath …</a:t>
            </a:r>
            <a:endParaRPr lang="en-CA" sz="2400" b="1" dirty="0">
              <a:solidFill>
                <a:schemeClr val="bg2">
                  <a:lumMod val="25000"/>
                </a:schemeClr>
              </a:solidFill>
              <a:latin typeface="Comic Sans MS" pitchFamily="66" charset="0"/>
            </a:endParaRPr>
          </a:p>
        </p:txBody>
      </p:sp>
      <p:pic>
        <p:nvPicPr>
          <p:cNvPr id="11" name="Picture 12" descr="C:\Users\Rae\Desktop\Art on Desktop\white man clip art\yellow-blue smiley faces\Smiley Face  jpe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26460" y="3645024"/>
            <a:ext cx="2133113" cy="288705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477787" y="332656"/>
            <a:ext cx="8139751" cy="1080120"/>
          </a:xfrm>
          <a:prstGeom prst="wedgeRoundRectCallout">
            <a:avLst>
              <a:gd name="adj1" fmla="val 19352"/>
              <a:gd name="adj2" fmla="val 110360"/>
              <a:gd name="adj3" fmla="val 16667"/>
            </a:avLst>
          </a:prstGeom>
          <a:solidFill>
            <a:srgbClr val="5ED8E8"/>
          </a:solidFill>
          <a:ln w="381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dirty="0" smtClean="0">
                <a:solidFill>
                  <a:srgbClr val="A50021"/>
                </a:solidFill>
                <a:latin typeface="Comic Sans MS" pitchFamily="66" charset="0"/>
              </a:rPr>
              <a:t>What if the translators considered the </a:t>
            </a:r>
            <a:r>
              <a:rPr lang="en-CA" sz="3200" b="1" dirty="0" smtClean="0">
                <a:ln>
                  <a:solidFill>
                    <a:srgbClr val="0000FF"/>
                  </a:solidFill>
                </a:ln>
                <a:solidFill>
                  <a:srgbClr val="FC3520"/>
                </a:solidFill>
                <a:latin typeface="Comic Sans MS" pitchFamily="66" charset="0"/>
              </a:rPr>
              <a:t>singular Hebrew grammar effect </a:t>
            </a:r>
            <a:r>
              <a:rPr lang="en-CA" sz="3200" dirty="0" smtClean="0">
                <a:solidFill>
                  <a:srgbClr val="A50021"/>
                </a:solidFill>
                <a:latin typeface="Comic Sans MS" pitchFamily="66" charset="0"/>
              </a:rPr>
              <a:t>and … </a:t>
            </a:r>
            <a:endParaRPr lang="en-CA" sz="3200" dirty="0">
              <a:solidFill>
                <a:srgbClr val="A50021"/>
              </a:solidFill>
              <a:latin typeface="Comic Sans MS" pitchFamily="66" charset="0"/>
            </a:endParaRPr>
          </a:p>
        </p:txBody>
      </p:sp>
      <p:pic>
        <p:nvPicPr>
          <p:cNvPr id="12" name="Picture 10" descr="C:\Users\Rae\Desktop\Art on Desktop\white man clip art\yellow-blue smiley faces\question face yellow pn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50" t="539" r="6294"/>
          <a:stretch/>
        </p:blipFill>
        <p:spPr bwMode="auto">
          <a:xfrm>
            <a:off x="2255635" y="3670888"/>
            <a:ext cx="3262713" cy="276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23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0530" y="3068960"/>
            <a:ext cx="3792474" cy="2840355"/>
          </a:xfrm>
          <a:prstGeom prst="rect">
            <a:avLst/>
          </a:prstGeom>
          <a:scene3d>
            <a:camera prst="orthographicFront"/>
            <a:lightRig rig="threePt" dir="t"/>
          </a:scene3d>
          <a:sp3d>
            <a:bevelT/>
          </a:sp3d>
        </p:spPr>
      </p:pic>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a:solidFill>
                  <a:schemeClr val="tx2"/>
                </a:solidFill>
              </a:rPr>
              <a:pPr/>
              <a:t>74</a:t>
            </a:fld>
            <a:endParaRPr lang="en-US" dirty="0">
              <a:solidFill>
                <a:schemeClr val="tx2"/>
              </a:solidFill>
            </a:endParaRPr>
          </a:p>
        </p:txBody>
      </p:sp>
      <p:sp>
        <p:nvSpPr>
          <p:cNvPr id="17" name="Rectangle 16"/>
          <p:cNvSpPr/>
          <p:nvPr/>
        </p:nvSpPr>
        <p:spPr>
          <a:xfrm>
            <a:off x="495348" y="-387424"/>
            <a:ext cx="7135181" cy="300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r>
              <a:rPr lang="en-CA" sz="2400" dirty="0" smtClean="0">
                <a:solidFill>
                  <a:srgbClr val="663300"/>
                </a:solidFill>
              </a:rPr>
              <a:t>	</a:t>
            </a:r>
            <a:r>
              <a:rPr lang="en-CA" sz="2000" b="1" dirty="0" smtClean="0">
                <a:solidFill>
                  <a:srgbClr val="663300"/>
                </a:solidFill>
                <a:latin typeface="Comic Sans MS" pitchFamily="66" charset="0"/>
              </a:rPr>
              <a:t>Lev 23:16 … </a:t>
            </a:r>
            <a:r>
              <a:rPr lang="en-CA" sz="2800" b="1" dirty="0" smtClean="0">
                <a:ln>
                  <a:solidFill>
                    <a:srgbClr val="0000FF"/>
                  </a:solidFill>
                </a:ln>
                <a:solidFill>
                  <a:srgbClr val="663300"/>
                </a:solidFill>
                <a:latin typeface="Comic Sans MS" pitchFamily="66" charset="0"/>
              </a:rPr>
              <a:t>you count </a:t>
            </a:r>
            <a:br>
              <a:rPr lang="en-CA" sz="2800" b="1" dirty="0" smtClean="0">
                <a:ln>
                  <a:solidFill>
                    <a:srgbClr val="0000FF"/>
                  </a:solidFill>
                </a:ln>
                <a:solidFill>
                  <a:srgbClr val="663300"/>
                </a:solidFill>
                <a:latin typeface="Comic Sans MS" pitchFamily="66" charset="0"/>
              </a:rPr>
            </a:br>
            <a:r>
              <a:rPr lang="en-CA" sz="8800" b="1" dirty="0" smtClean="0">
                <a:ln w="28575">
                  <a:solidFill>
                    <a:srgbClr val="0000FF"/>
                  </a:solidFill>
                </a:ln>
                <a:solidFill>
                  <a:srgbClr val="663300"/>
                </a:solidFill>
                <a:effectLst>
                  <a:glow rad="127000">
                    <a:srgbClr val="00FF00"/>
                  </a:glow>
                </a:effectLst>
                <a:latin typeface="Comic Sans MS" pitchFamily="66" charset="0"/>
              </a:rPr>
              <a:t>DAY FIFTY!</a:t>
            </a:r>
            <a:endParaRPr lang="en-CA" sz="8800" b="1" dirty="0">
              <a:ln w="28575">
                <a:solidFill>
                  <a:srgbClr val="0000FF"/>
                </a:solidFill>
              </a:ln>
              <a:solidFill>
                <a:srgbClr val="663300"/>
              </a:solidFill>
              <a:effectLst>
                <a:glow rad="127000">
                  <a:srgbClr val="00FF00"/>
                </a:glow>
              </a:effectLst>
              <a:latin typeface="Comic Sans MS" pitchFamily="66" charset="0"/>
            </a:endParaRPr>
          </a:p>
        </p:txBody>
      </p:sp>
      <p:sp>
        <p:nvSpPr>
          <p:cNvPr id="20" name="Rectangle 19"/>
          <p:cNvSpPr/>
          <p:nvPr/>
        </p:nvSpPr>
        <p:spPr>
          <a:xfrm>
            <a:off x="621804" y="4502012"/>
            <a:ext cx="11017224" cy="156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dirty="0">
              <a:solidFill>
                <a:srgbClr val="663300"/>
              </a:solidFill>
            </a:endParaRPr>
          </a:p>
        </p:txBody>
      </p:sp>
      <p:sp>
        <p:nvSpPr>
          <p:cNvPr id="3" name="Cloud Callout 2"/>
          <p:cNvSpPr/>
          <p:nvPr/>
        </p:nvSpPr>
        <p:spPr>
          <a:xfrm>
            <a:off x="8545570" y="284533"/>
            <a:ext cx="3379523" cy="3040967"/>
          </a:xfrm>
          <a:prstGeom prst="cloudCallout">
            <a:avLst>
              <a:gd name="adj1" fmla="val -82728"/>
              <a:gd name="adj2" fmla="val -5340"/>
            </a:avLst>
          </a:prstGeom>
          <a:solidFill>
            <a:srgbClr val="5ED8E8"/>
          </a:solidFill>
          <a:ln w="57150">
            <a:solidFill>
              <a:schemeClr val="bg2">
                <a:lumMod val="25000"/>
              </a:schemeClr>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solidFill>
                  <a:srgbClr val="0000FF"/>
                </a:solidFill>
                <a:effectLst>
                  <a:glow rad="127000">
                    <a:srgbClr val="FFCCFF"/>
                  </a:glow>
                </a:effectLst>
                <a:latin typeface="Comic Sans MS" pitchFamily="66" charset="0"/>
              </a:rPr>
              <a:t>On the morrow after the 7</a:t>
            </a:r>
            <a:r>
              <a:rPr lang="en-CA" sz="2400" b="1" baseline="30000" dirty="0" smtClean="0">
                <a:solidFill>
                  <a:srgbClr val="0000FF"/>
                </a:solidFill>
                <a:effectLst>
                  <a:glow rad="127000">
                    <a:srgbClr val="FFCCFF"/>
                  </a:glow>
                </a:effectLst>
                <a:latin typeface="Comic Sans MS" pitchFamily="66" charset="0"/>
              </a:rPr>
              <a:t>th</a:t>
            </a:r>
            <a:r>
              <a:rPr lang="en-CA" sz="2400" b="1" dirty="0" smtClean="0">
                <a:solidFill>
                  <a:srgbClr val="0000FF"/>
                </a:solidFill>
                <a:effectLst>
                  <a:glow rad="127000">
                    <a:srgbClr val="FFCCFF"/>
                  </a:glow>
                </a:effectLst>
                <a:latin typeface="Comic Sans MS" pitchFamily="66" charset="0"/>
              </a:rPr>
              <a:t> completed Shabbat …</a:t>
            </a:r>
            <a:endParaRPr lang="en-CA" sz="2400" b="1" dirty="0">
              <a:solidFill>
                <a:srgbClr val="0000FF"/>
              </a:solidFill>
              <a:latin typeface="Comic Sans MS" pitchFamily="66" charset="0"/>
            </a:endParaRPr>
          </a:p>
        </p:txBody>
      </p:sp>
      <p:pic>
        <p:nvPicPr>
          <p:cNvPr id="9" name="Picture 2" descr="C:\Users\Rae\Desktop\Yellow face shock edit.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11352" y="2020233"/>
            <a:ext cx="2520280" cy="27565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C:\Users\Rae\Desktop\yellow face clap clear.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flipH="1">
            <a:off x="457534" y="3186639"/>
            <a:ext cx="2825873" cy="208814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371624" y="5569149"/>
            <a:ext cx="9073008" cy="1120222"/>
          </a:xfrm>
          <a:prstGeom prst="wedgeRoundRectCallout">
            <a:avLst>
              <a:gd name="adj1" fmla="val 47296"/>
              <a:gd name="adj2" fmla="val -110594"/>
              <a:gd name="adj3" fmla="val 16667"/>
            </a:avLst>
          </a:prstGeom>
          <a:solidFill>
            <a:srgbClr val="00FFCC">
              <a:alpha val="36000"/>
            </a:srgbClr>
          </a:solid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b="1" dirty="0" smtClean="0">
                <a:ln w="19050">
                  <a:solidFill>
                    <a:srgbClr val="FC3520"/>
                  </a:solidFill>
                </a:ln>
                <a:solidFill>
                  <a:srgbClr val="0000FF"/>
                </a:solidFill>
                <a:latin typeface="Comic Sans MS" pitchFamily="66" charset="0"/>
              </a:rPr>
              <a:t>Shavuot ~ Yahuah’s Harvest</a:t>
            </a:r>
            <a:br>
              <a:rPr lang="en-CA" sz="3600" b="1" dirty="0" smtClean="0">
                <a:ln w="19050">
                  <a:solidFill>
                    <a:srgbClr val="FC3520"/>
                  </a:solidFill>
                </a:ln>
                <a:solidFill>
                  <a:srgbClr val="0000FF"/>
                </a:solidFill>
                <a:latin typeface="Comic Sans MS" pitchFamily="66" charset="0"/>
              </a:rPr>
            </a:br>
            <a:r>
              <a:rPr lang="en-CA" sz="3600" b="1" dirty="0" smtClean="0">
                <a:ln w="19050">
                  <a:solidFill>
                    <a:srgbClr val="FC3520"/>
                  </a:solidFill>
                </a:ln>
                <a:solidFill>
                  <a:srgbClr val="0000FF"/>
                </a:solidFill>
                <a:latin typeface="Comic Sans MS" pitchFamily="66" charset="0"/>
              </a:rPr>
              <a:t>according to (</a:t>
            </a:r>
            <a:r>
              <a:rPr lang="en-CA" sz="3600" b="1" dirty="0" smtClean="0">
                <a:ln w="19050">
                  <a:solidFill>
                    <a:srgbClr val="FC3520"/>
                  </a:solidFill>
                </a:ln>
                <a:solidFill>
                  <a:srgbClr val="0000FF"/>
                </a:solidFill>
                <a:effectLst>
                  <a:glow rad="127000">
                    <a:srgbClr val="FF99FF"/>
                  </a:glow>
                </a:effectLst>
                <a:latin typeface="Comic Sans MS" pitchFamily="66" charset="0"/>
              </a:rPr>
              <a:t>Hebrew</a:t>
            </a:r>
            <a:r>
              <a:rPr lang="en-CA" sz="3600" b="1" dirty="0" smtClean="0">
                <a:ln w="19050">
                  <a:solidFill>
                    <a:srgbClr val="FC3520"/>
                  </a:solidFill>
                </a:ln>
                <a:solidFill>
                  <a:srgbClr val="0000FF"/>
                </a:solidFill>
                <a:latin typeface="Comic Sans MS" pitchFamily="66" charset="0"/>
              </a:rPr>
              <a:t>) Torah statute.</a:t>
            </a:r>
            <a:endParaRPr lang="en-CA" sz="3600" b="1" dirty="0">
              <a:ln w="19050">
                <a:solidFill>
                  <a:srgbClr val="FC3520"/>
                </a:solidFill>
              </a:ln>
              <a:solidFill>
                <a:srgbClr val="0000FF"/>
              </a:solidFill>
              <a:latin typeface="Comic Sans MS" pitchFamily="66" charset="0"/>
            </a:endParaRPr>
          </a:p>
        </p:txBody>
      </p:sp>
      <p:sp>
        <p:nvSpPr>
          <p:cNvPr id="5" name="Rounded Rectangle 4"/>
          <p:cNvSpPr/>
          <p:nvPr/>
        </p:nvSpPr>
        <p:spPr>
          <a:xfrm>
            <a:off x="261764" y="2658974"/>
            <a:ext cx="3949588" cy="503691"/>
          </a:xfrm>
          <a:prstGeom prst="roundRect">
            <a:avLst/>
          </a:prstGeom>
          <a:solidFill>
            <a:srgbClr val="00FFCC"/>
          </a:solidFill>
          <a:ln w="57150">
            <a:solidFill>
              <a:srgbClr val="FC352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u="sng" dirty="0" smtClean="0">
                <a:solidFill>
                  <a:srgbClr val="0000FF"/>
                </a:solidFill>
                <a:effectLst>
                  <a:glow rad="127000">
                    <a:srgbClr val="FFFF00"/>
                  </a:glow>
                </a:effectLst>
                <a:latin typeface="Arial Black" panose="020B0A04020102020204" pitchFamily="34" charset="0"/>
              </a:rPr>
              <a:t>ONE</a:t>
            </a:r>
            <a:r>
              <a:rPr lang="en-CA" sz="2400" b="1" dirty="0" smtClean="0">
                <a:solidFill>
                  <a:srgbClr val="0000FF"/>
                </a:solidFill>
                <a:latin typeface="Comic Sans MS" pitchFamily="66" charset="0"/>
              </a:rPr>
              <a:t> </a:t>
            </a:r>
            <a:r>
              <a:rPr lang="en-CA" sz="2400" b="1" dirty="0" smtClean="0">
                <a:solidFill>
                  <a:srgbClr val="0000FF"/>
                </a:solidFill>
                <a:effectLst>
                  <a:glow rad="127000">
                    <a:srgbClr val="FFCCFF"/>
                  </a:glow>
                </a:effectLst>
                <a:latin typeface="Comic Sans MS" pitchFamily="66" charset="0"/>
              </a:rPr>
              <a:t>SPECIFIC</a:t>
            </a:r>
            <a:r>
              <a:rPr lang="en-CA" sz="2400" b="1" dirty="0" smtClean="0">
                <a:solidFill>
                  <a:srgbClr val="0000FF"/>
                </a:solidFill>
                <a:latin typeface="Comic Sans MS" pitchFamily="66" charset="0"/>
              </a:rPr>
              <a:t> YOWM!</a:t>
            </a:r>
            <a:endParaRPr lang="en-CA" sz="2400" b="1" dirty="0">
              <a:solidFill>
                <a:srgbClr val="0000FF"/>
              </a:solidFill>
              <a:latin typeface="Comic Sans MS" pitchFamily="66" charset="0"/>
            </a:endParaRPr>
          </a:p>
        </p:txBody>
      </p:sp>
      <p:sp>
        <p:nvSpPr>
          <p:cNvPr id="6" name="Right Brace 5"/>
          <p:cNvSpPr/>
          <p:nvPr/>
        </p:nvSpPr>
        <p:spPr>
          <a:xfrm rot="5400000">
            <a:off x="1517508" y="1062054"/>
            <a:ext cx="368830" cy="2160241"/>
          </a:xfrm>
          <a:prstGeom prst="rightBrace">
            <a:avLst>
              <a:gd name="adj1" fmla="val 75417"/>
              <a:gd name="adj2" fmla="val 50000"/>
            </a:avLst>
          </a:prstGeom>
          <a:ln w="76200">
            <a:solidFill>
              <a:srgbClr val="0000FF"/>
            </a:solidFill>
          </a:ln>
          <a:effectLst>
            <a:glow rad="127000">
              <a:srgbClr val="FFCCFF"/>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Notched Right Arrow 6"/>
          <p:cNvSpPr/>
          <p:nvPr/>
        </p:nvSpPr>
        <p:spPr>
          <a:xfrm rot="2319120">
            <a:off x="6269597" y="2284678"/>
            <a:ext cx="2809143" cy="698636"/>
          </a:xfrm>
          <a:prstGeom prst="notchedRightArrow">
            <a:avLst>
              <a:gd name="adj1" fmla="val 43742"/>
              <a:gd name="adj2" fmla="val 87752"/>
            </a:avLst>
          </a:prstGeom>
          <a:gradFill>
            <a:gsLst>
              <a:gs pos="0">
                <a:srgbClr val="FF3399">
                  <a:alpha val="6000"/>
                </a:srgbClr>
              </a:gs>
              <a:gs pos="53000">
                <a:srgbClr val="FF6633">
                  <a:alpha val="30000"/>
                </a:srgbClr>
              </a:gs>
              <a:gs pos="84000">
                <a:srgbClr val="FFFF00">
                  <a:alpha val="57000"/>
                </a:srgbClr>
              </a:gs>
              <a:gs pos="30000">
                <a:srgbClr val="01A78F">
                  <a:alpha val="58000"/>
                </a:srgbClr>
              </a:gs>
              <a:gs pos="72000">
                <a:srgbClr val="3366FF"/>
              </a:gs>
            </a:gsLst>
            <a:path path="shape">
              <a:fillToRect l="50000" t="50000" r="50000" b="50000"/>
            </a:path>
          </a:gradFill>
          <a:ln>
            <a:solidFill>
              <a:srgbClr val="66FF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nvGrpSpPr>
          <p:cNvPr id="15" name="Group 14"/>
          <p:cNvGrpSpPr/>
          <p:nvPr/>
        </p:nvGrpSpPr>
        <p:grpSpPr>
          <a:xfrm>
            <a:off x="9526767" y="4517941"/>
            <a:ext cx="3108946" cy="2490588"/>
            <a:chOff x="-60946" y="4417787"/>
            <a:chExt cx="3108946" cy="2490588"/>
          </a:xfrm>
        </p:grpSpPr>
        <p:pic>
          <p:nvPicPr>
            <p:cNvPr id="16" name="Picture 4" descr="F:\Art on Desktop - 1\All white man clip art\3d white people\puzzle teamwork 4.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0946" y="4517941"/>
              <a:ext cx="3108946" cy="239043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Rae\Desktop\top hat clear.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20856">
              <a:off x="1522937" y="4417787"/>
              <a:ext cx="564480" cy="5073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938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125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3000"/>
                                        <p:tgtEl>
                                          <p:spTgt spid="17"/>
                                        </p:tgtEl>
                                      </p:cBhvr>
                                    </p:animEffect>
                                  </p:childTnLst>
                                </p:cTn>
                              </p:par>
                            </p:childTnLst>
                          </p:cTn>
                        </p:par>
                        <p:par>
                          <p:cTn id="12" fill="hold">
                            <p:stCondLst>
                              <p:cond delay="525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6250"/>
                            </p:stCondLst>
                            <p:childTnLst>
                              <p:par>
                                <p:cTn id="22" presetID="1" presetClass="entr" presetSubtype="0" fill="hold" nodeType="afterEffect">
                                  <p:stCondLst>
                                    <p:cond delay="275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9000"/>
                            </p:stCondLst>
                            <p:childTnLst>
                              <p:par>
                                <p:cTn id="25" presetID="26"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80">
                                          <p:stCondLst>
                                            <p:cond delay="0"/>
                                          </p:stCondLst>
                                        </p:cTn>
                                        <p:tgtEl>
                                          <p:spTgt spid="10"/>
                                        </p:tgtEl>
                                      </p:cBhvr>
                                    </p:animEffect>
                                    <p:anim calcmode="lin" valueType="num">
                                      <p:cBhvr>
                                        <p:cTn id="2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3" dur="26">
                                          <p:stCondLst>
                                            <p:cond delay="650"/>
                                          </p:stCondLst>
                                        </p:cTn>
                                        <p:tgtEl>
                                          <p:spTgt spid="10"/>
                                        </p:tgtEl>
                                      </p:cBhvr>
                                      <p:to x="100000" y="60000"/>
                                    </p:animScale>
                                    <p:animScale>
                                      <p:cBhvr>
                                        <p:cTn id="34" dur="166" decel="50000">
                                          <p:stCondLst>
                                            <p:cond delay="676"/>
                                          </p:stCondLst>
                                        </p:cTn>
                                        <p:tgtEl>
                                          <p:spTgt spid="10"/>
                                        </p:tgtEl>
                                      </p:cBhvr>
                                      <p:to x="100000" y="100000"/>
                                    </p:animScale>
                                    <p:animScale>
                                      <p:cBhvr>
                                        <p:cTn id="35" dur="26">
                                          <p:stCondLst>
                                            <p:cond delay="1312"/>
                                          </p:stCondLst>
                                        </p:cTn>
                                        <p:tgtEl>
                                          <p:spTgt spid="10"/>
                                        </p:tgtEl>
                                      </p:cBhvr>
                                      <p:to x="100000" y="80000"/>
                                    </p:animScale>
                                    <p:animScale>
                                      <p:cBhvr>
                                        <p:cTn id="36" dur="166" decel="50000">
                                          <p:stCondLst>
                                            <p:cond delay="1338"/>
                                          </p:stCondLst>
                                        </p:cTn>
                                        <p:tgtEl>
                                          <p:spTgt spid="10"/>
                                        </p:tgtEl>
                                      </p:cBhvr>
                                      <p:to x="100000" y="100000"/>
                                    </p:animScale>
                                    <p:animScale>
                                      <p:cBhvr>
                                        <p:cTn id="37" dur="26">
                                          <p:stCondLst>
                                            <p:cond delay="1642"/>
                                          </p:stCondLst>
                                        </p:cTn>
                                        <p:tgtEl>
                                          <p:spTgt spid="10"/>
                                        </p:tgtEl>
                                      </p:cBhvr>
                                      <p:to x="100000" y="90000"/>
                                    </p:animScale>
                                    <p:animScale>
                                      <p:cBhvr>
                                        <p:cTn id="38" dur="166" decel="50000">
                                          <p:stCondLst>
                                            <p:cond delay="1668"/>
                                          </p:stCondLst>
                                        </p:cTn>
                                        <p:tgtEl>
                                          <p:spTgt spid="10"/>
                                        </p:tgtEl>
                                      </p:cBhvr>
                                      <p:to x="100000" y="100000"/>
                                    </p:animScale>
                                    <p:animScale>
                                      <p:cBhvr>
                                        <p:cTn id="39" dur="26">
                                          <p:stCondLst>
                                            <p:cond delay="1808"/>
                                          </p:stCondLst>
                                        </p:cTn>
                                        <p:tgtEl>
                                          <p:spTgt spid="10"/>
                                        </p:tgtEl>
                                      </p:cBhvr>
                                      <p:to x="100000" y="95000"/>
                                    </p:animScale>
                                    <p:animScale>
                                      <p:cBhvr>
                                        <p:cTn id="40" dur="166" decel="50000">
                                          <p:stCondLst>
                                            <p:cond delay="1834"/>
                                          </p:stCondLst>
                                        </p:cTn>
                                        <p:tgtEl>
                                          <p:spTgt spid="10"/>
                                        </p:tgtEl>
                                      </p:cBhvr>
                                      <p:to x="100000" y="100000"/>
                                    </p:animScale>
                                  </p:childTnLst>
                                </p:cTn>
                              </p:par>
                              <p:par>
                                <p:cTn id="41" presetID="22" presetClass="entr" presetSubtype="1"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1750"/>
                                        <p:tgtEl>
                                          <p:spTgt spid="7"/>
                                        </p:tgtEl>
                                      </p:cBhvr>
                                    </p:animEffect>
                                  </p:childTnLst>
                                </p:cTn>
                              </p:par>
                            </p:childTnLst>
                          </p:cTn>
                        </p:par>
                        <p:par>
                          <p:cTn id="44" fill="hold">
                            <p:stCondLst>
                              <p:cond delay="11000"/>
                            </p:stCondLst>
                            <p:childTnLst>
                              <p:par>
                                <p:cTn id="45" presetID="14" presetClass="entr" presetSubtype="1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heckerboard(across)">
                                      <p:cBhvr>
                                        <p:cTn id="50" dur="500"/>
                                        <p:tgtEl>
                                          <p:spTgt spid="2"/>
                                        </p:tgtEl>
                                      </p:cBhvr>
                                    </p:animEffect>
                                  </p:childTnLst>
                                </p:cTn>
                              </p:par>
                            </p:childTnLst>
                          </p:cTn>
                        </p:par>
                        <p:par>
                          <p:cTn id="51" fill="hold">
                            <p:stCondLst>
                              <p:cond delay="11500"/>
                            </p:stCondLst>
                            <p:childTnLst>
                              <p:par>
                                <p:cTn id="52" presetID="22" presetClass="entr" presetSubtype="8" fill="hold" nodeType="afterEffect">
                                  <p:stCondLst>
                                    <p:cond delay="100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2" grpId="0" animBg="1"/>
      <p:bldP spid="5"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62764" y="6381328"/>
            <a:ext cx="2844059" cy="365125"/>
          </a:xfrm>
        </p:spPr>
        <p:txBody>
          <a:bodyPr/>
          <a:lstStyle/>
          <a:p>
            <a:fld id="{81FEFA0A-2F20-4B60-98C6-5FFDA469AA1C}" type="slidenum">
              <a:rPr lang="en-US" b="1" smtClean="0">
                <a:solidFill>
                  <a:srgbClr val="FFFFCC"/>
                </a:solidFill>
              </a:rPr>
              <a:pPr/>
              <a:t>75</a:t>
            </a:fld>
            <a:endParaRPr lang="en-US" b="1" dirty="0">
              <a:solidFill>
                <a:srgbClr val="FFFFCC"/>
              </a:solidFill>
            </a:endParaRPr>
          </a:p>
        </p:txBody>
      </p:sp>
      <p:sp>
        <p:nvSpPr>
          <p:cNvPr id="7" name="Rectangle 6"/>
          <p:cNvSpPr/>
          <p:nvPr/>
        </p:nvSpPr>
        <p:spPr>
          <a:xfrm>
            <a:off x="-170284" y="116632"/>
            <a:ext cx="8712968" cy="1384995"/>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2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Reason </a:t>
            </a:r>
            <a:r>
              <a:rPr lang="en-US" sz="4200" b="1" cap="none" spc="0" dirty="0" smtClean="0">
                <a:ln w="1905">
                  <a:solidFill>
                    <a:schemeClr val="tx2"/>
                  </a:solidFill>
                </a:ln>
                <a:solidFill>
                  <a:srgbClr val="FF99FF"/>
                </a:solidFill>
                <a:effectLst>
                  <a:innerShdw blurRad="69850" dist="43180" dir="5400000">
                    <a:srgbClr val="000000">
                      <a:alpha val="65000"/>
                    </a:srgbClr>
                  </a:innerShdw>
                </a:effectLst>
                <a:latin typeface="Rockwell Extra Bold" pitchFamily="18" charset="0"/>
              </a:rPr>
              <a:t>#2</a:t>
            </a:r>
            <a:r>
              <a:rPr lang="en-US" sz="42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to say “no” to </a:t>
            </a:r>
            <a:br>
              <a:rPr lang="en-US" sz="42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4200" b="1"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the 99 day Omer count ~ </a:t>
            </a:r>
            <a:endParaRPr lang="en-US" sz="42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
        <p:nvSpPr>
          <p:cNvPr id="8" name="Rectangle 7"/>
          <p:cNvSpPr/>
          <p:nvPr/>
        </p:nvSpPr>
        <p:spPr>
          <a:xfrm>
            <a:off x="981844" y="5013176"/>
            <a:ext cx="10297144" cy="1754326"/>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it does not honor the</a:t>
            </a:r>
            <a:b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5400" b="1" cap="none" spc="0" dirty="0" smtClean="0">
                <a:ln w="1905">
                  <a:solidFill>
                    <a:schemeClr val="tx2"/>
                  </a:solidFill>
                </a:ln>
                <a:solidFill>
                  <a:srgbClr val="00B0F0"/>
                </a:solidFill>
                <a:effectLst>
                  <a:innerShdw blurRad="69850" dist="43180" dir="5400000">
                    <a:srgbClr val="000000">
                      <a:alpha val="65000"/>
                    </a:srgbClr>
                  </a:innerShdw>
                </a:effectLst>
                <a:latin typeface="Rockwell Extra Bold" pitchFamily="18" charset="0"/>
              </a:rPr>
              <a:t>original Hebrew intent</a:t>
            </a: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a:t>
            </a:r>
            <a:endParaRPr lang="en-US" sz="5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Tree>
    <p:extLst>
      <p:ext uri="{BB962C8B-B14F-4D97-AF65-F5344CB8AC3E}">
        <p14:creationId xmlns:p14="http://schemas.microsoft.com/office/powerpoint/2010/main" val="323471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62764" y="6381328"/>
            <a:ext cx="2844059" cy="365125"/>
          </a:xfrm>
        </p:spPr>
        <p:txBody>
          <a:bodyPr/>
          <a:lstStyle/>
          <a:p>
            <a:fld id="{81FEFA0A-2F20-4B60-98C6-5FFDA469AA1C}" type="slidenum">
              <a:rPr lang="en-US" b="1" smtClean="0">
                <a:solidFill>
                  <a:srgbClr val="FFFFCC"/>
                </a:solidFill>
              </a:rPr>
              <a:pPr/>
              <a:t>76</a:t>
            </a:fld>
            <a:endParaRPr lang="en-US" b="1" dirty="0">
              <a:solidFill>
                <a:srgbClr val="FFFFCC"/>
              </a:solidFill>
            </a:endParaRPr>
          </a:p>
        </p:txBody>
      </p:sp>
      <p:sp>
        <p:nvSpPr>
          <p:cNvPr id="3" name="Rectangle 2"/>
          <p:cNvSpPr/>
          <p:nvPr/>
        </p:nvSpPr>
        <p:spPr>
          <a:xfrm>
            <a:off x="261764" y="610268"/>
            <a:ext cx="5112568" cy="4278094"/>
          </a:xfrm>
          <a:prstGeom prst="rect">
            <a:avLst/>
          </a:prstGeom>
          <a:solidFill>
            <a:schemeClr val="tx2">
              <a:alpha val="32000"/>
            </a:schemeClr>
          </a:solidFill>
          <a:scene3d>
            <a:camera prst="orthographicFront"/>
            <a:lightRig rig="threePt" dir="t"/>
          </a:scene3d>
          <a:sp3d>
            <a:bevelT w="152400" h="50800" prst="softRound"/>
          </a:sp3d>
        </p:spPr>
        <p:txBody>
          <a:bodyPr wrap="square">
            <a:spAutoFit/>
            <a:sp3d extrusionH="57150">
              <a:bevelT w="38100" h="38100"/>
            </a:sp3d>
          </a:bodyPr>
          <a:lstStyle/>
          <a:p>
            <a:pPr algn="ctr"/>
            <a:r>
              <a:rPr lang="en-US" sz="3200" b="1" dirty="0" smtClean="0">
                <a:solidFill>
                  <a:schemeClr val="accent2">
                    <a:lumMod val="60000"/>
                    <a:lumOff val="40000"/>
                  </a:schemeClr>
                </a:solidFill>
                <a:effectLst/>
                <a:latin typeface="Comic Sans MS" pitchFamily="66" charset="0"/>
              </a:rPr>
              <a:t>Acts 1:3-4 </a:t>
            </a:r>
          </a:p>
          <a:p>
            <a:pPr algn="ctr"/>
            <a:r>
              <a:rPr lang="en-US" sz="2400" b="1" dirty="0" smtClean="0">
                <a:ln>
                  <a:solidFill>
                    <a:srgbClr val="FF9933"/>
                  </a:solidFill>
                </a:ln>
                <a:solidFill>
                  <a:srgbClr val="FFFFCC"/>
                </a:solidFill>
                <a:effectLst>
                  <a:glow rad="127000">
                    <a:schemeClr val="tx2"/>
                  </a:glow>
                </a:effectLst>
                <a:latin typeface="Comic Sans MS" pitchFamily="66" charset="0"/>
              </a:rPr>
              <a:t>To whom also He </a:t>
            </a:r>
            <a:r>
              <a:rPr lang="en-US" sz="2400" b="1" dirty="0" err="1" smtClean="0">
                <a:ln>
                  <a:solidFill>
                    <a:srgbClr val="FF9933"/>
                  </a:solidFill>
                </a:ln>
                <a:solidFill>
                  <a:srgbClr val="FFFFCC"/>
                </a:solidFill>
                <a:effectLst>
                  <a:glow rad="127000">
                    <a:schemeClr val="tx2"/>
                  </a:glow>
                </a:effectLst>
                <a:latin typeface="Comic Sans MS" pitchFamily="66" charset="0"/>
              </a:rPr>
              <a:t>shewed</a:t>
            </a:r>
            <a:r>
              <a:rPr lang="en-US" sz="2400" b="1" dirty="0" smtClean="0">
                <a:ln>
                  <a:solidFill>
                    <a:srgbClr val="FF9933"/>
                  </a:solidFill>
                </a:ln>
                <a:solidFill>
                  <a:srgbClr val="FFFFCC"/>
                </a:solidFill>
                <a:effectLst>
                  <a:glow rad="127000">
                    <a:schemeClr val="tx2"/>
                  </a:glow>
                </a:effectLst>
                <a:latin typeface="Comic Sans MS" pitchFamily="66" charset="0"/>
              </a:rPr>
              <a:t> Himself alive after His passion by many infallible proofs, </a:t>
            </a:r>
            <a:r>
              <a:rPr lang="en-US" sz="2400" b="1" dirty="0" smtClean="0">
                <a:ln>
                  <a:solidFill>
                    <a:srgbClr val="FF9933"/>
                  </a:solidFill>
                </a:ln>
                <a:solidFill>
                  <a:srgbClr val="FF0066"/>
                </a:solidFill>
                <a:effectLst>
                  <a:glow rad="127000">
                    <a:schemeClr val="tx2"/>
                  </a:glow>
                </a:effectLst>
                <a:latin typeface="Comic Sans MS" pitchFamily="66" charset="0"/>
              </a:rPr>
              <a:t>being seen of them </a:t>
            </a:r>
            <a:r>
              <a:rPr lang="en-US" sz="2400" b="1" u="sng" dirty="0" smtClean="0">
                <a:ln>
                  <a:solidFill>
                    <a:srgbClr val="FF9933"/>
                  </a:solidFill>
                </a:ln>
                <a:solidFill>
                  <a:srgbClr val="FF0066"/>
                </a:solidFill>
                <a:effectLst>
                  <a:glow rad="127000">
                    <a:schemeClr val="tx2"/>
                  </a:glow>
                </a:effectLst>
                <a:latin typeface="Comic Sans MS" pitchFamily="66" charset="0"/>
              </a:rPr>
              <a:t>fort</a:t>
            </a:r>
            <a:r>
              <a:rPr lang="en-US" sz="2400" b="1" dirty="0" smtClean="0">
                <a:ln>
                  <a:solidFill>
                    <a:srgbClr val="FF9933"/>
                  </a:solidFill>
                </a:ln>
                <a:solidFill>
                  <a:srgbClr val="FF0066"/>
                </a:solidFill>
                <a:effectLst>
                  <a:glow rad="127000">
                    <a:schemeClr val="tx2"/>
                  </a:glow>
                </a:effectLst>
                <a:latin typeface="Comic Sans MS" pitchFamily="66" charset="0"/>
              </a:rPr>
              <a:t>y </a:t>
            </a:r>
            <a:r>
              <a:rPr lang="en-US" sz="2400" b="1" u="sng" dirty="0" smtClean="0">
                <a:ln>
                  <a:solidFill>
                    <a:srgbClr val="FF9933"/>
                  </a:solidFill>
                </a:ln>
                <a:solidFill>
                  <a:srgbClr val="FF0066"/>
                </a:solidFill>
                <a:effectLst>
                  <a:glow rad="127000">
                    <a:schemeClr val="tx2"/>
                  </a:glow>
                </a:effectLst>
                <a:latin typeface="Comic Sans MS" pitchFamily="66" charset="0"/>
              </a:rPr>
              <a:t>da</a:t>
            </a:r>
            <a:r>
              <a:rPr lang="en-US" sz="2400" b="1" dirty="0" smtClean="0">
                <a:ln>
                  <a:solidFill>
                    <a:srgbClr val="FF9933"/>
                  </a:solidFill>
                </a:ln>
                <a:solidFill>
                  <a:srgbClr val="FF0066"/>
                </a:solidFill>
                <a:effectLst>
                  <a:glow rad="127000">
                    <a:schemeClr val="tx2"/>
                  </a:glow>
                </a:effectLst>
                <a:latin typeface="Comic Sans MS" pitchFamily="66" charset="0"/>
              </a:rPr>
              <a:t>y</a:t>
            </a:r>
            <a:r>
              <a:rPr lang="en-US" sz="2400" b="1" u="sng" dirty="0" smtClean="0">
                <a:ln>
                  <a:solidFill>
                    <a:srgbClr val="FF9933"/>
                  </a:solidFill>
                </a:ln>
                <a:solidFill>
                  <a:srgbClr val="FF0066"/>
                </a:solidFill>
                <a:effectLst>
                  <a:glow rad="127000">
                    <a:schemeClr val="tx2"/>
                  </a:glow>
                </a:effectLst>
                <a:latin typeface="Comic Sans MS" pitchFamily="66" charset="0"/>
              </a:rPr>
              <a:t>s</a:t>
            </a:r>
            <a:r>
              <a:rPr lang="en-US" sz="2400" b="1" dirty="0" smtClean="0">
                <a:ln>
                  <a:solidFill>
                    <a:srgbClr val="FF9933"/>
                  </a:solidFill>
                </a:ln>
                <a:solidFill>
                  <a:srgbClr val="FF0066"/>
                </a:solidFill>
                <a:effectLst>
                  <a:glow rad="127000">
                    <a:schemeClr val="tx2"/>
                  </a:glow>
                </a:effectLst>
                <a:latin typeface="Comic Sans MS" pitchFamily="66" charset="0"/>
              </a:rPr>
              <a:t>, </a:t>
            </a:r>
            <a:r>
              <a:rPr lang="en-US" sz="2400" b="1" dirty="0" smtClean="0">
                <a:ln>
                  <a:solidFill>
                    <a:srgbClr val="FF9933"/>
                  </a:solidFill>
                </a:ln>
                <a:solidFill>
                  <a:srgbClr val="FFFFCC"/>
                </a:solidFill>
                <a:effectLst>
                  <a:glow rad="127000">
                    <a:schemeClr val="tx2"/>
                  </a:glow>
                </a:effectLst>
                <a:latin typeface="Comic Sans MS" pitchFamily="66" charset="0"/>
              </a:rPr>
              <a:t>and speaking of the things pertaining to the kingdom of Yahuah: </a:t>
            </a:r>
            <a:br>
              <a:rPr lang="en-US" sz="2400" b="1" dirty="0" smtClean="0">
                <a:ln>
                  <a:solidFill>
                    <a:srgbClr val="FF9933"/>
                  </a:solidFill>
                </a:ln>
                <a:solidFill>
                  <a:srgbClr val="FFFFCC"/>
                </a:solidFill>
                <a:effectLst>
                  <a:glow rad="127000">
                    <a:schemeClr val="tx2"/>
                  </a:glow>
                </a:effectLst>
                <a:latin typeface="Comic Sans MS" pitchFamily="66" charset="0"/>
              </a:rPr>
            </a:br>
            <a:r>
              <a:rPr lang="en-US" sz="2400" b="1" dirty="0" smtClean="0">
                <a:ln>
                  <a:solidFill>
                    <a:srgbClr val="FF9933"/>
                  </a:solidFill>
                </a:ln>
                <a:solidFill>
                  <a:srgbClr val="FFFFCC"/>
                </a:solidFill>
                <a:effectLst>
                  <a:glow rad="127000">
                    <a:schemeClr val="tx2"/>
                  </a:glow>
                </a:effectLst>
                <a:latin typeface="Comic Sans MS" pitchFamily="66" charset="0"/>
              </a:rPr>
              <a:t>And … commanded them that they should not depart from Jerusalem, but wait for the promise of the Father.</a:t>
            </a:r>
          </a:p>
        </p:txBody>
      </p:sp>
      <p:sp>
        <p:nvSpPr>
          <p:cNvPr id="4" name="Rounded Rectangle 3"/>
          <p:cNvSpPr/>
          <p:nvPr/>
        </p:nvSpPr>
        <p:spPr>
          <a:xfrm>
            <a:off x="261764" y="125649"/>
            <a:ext cx="11530116" cy="479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smtClean="0">
                <a:ln w="1905"/>
                <a:solidFill>
                  <a:srgbClr val="663300"/>
                </a:solidFill>
                <a:effectLst>
                  <a:glow rad="127000">
                    <a:srgbClr val="FFFFCC"/>
                  </a:glow>
                  <a:innerShdw blurRad="69850" dist="43180" dir="5400000">
                    <a:srgbClr val="000000">
                      <a:alpha val="65000"/>
                    </a:srgbClr>
                  </a:innerShdw>
                </a:effectLst>
                <a:latin typeface="Comic Sans MS" pitchFamily="66" charset="0"/>
              </a:rPr>
              <a:t>Another Witness From the Words of Acts </a:t>
            </a:r>
            <a:endParaRPr lang="en-CA" sz="2800" b="1" dirty="0">
              <a:ln w="1905"/>
              <a:solidFill>
                <a:srgbClr val="663300"/>
              </a:solidFill>
              <a:effectLst>
                <a:glow rad="127000">
                  <a:srgbClr val="FFFFCC"/>
                </a:glow>
                <a:innerShdw blurRad="69850" dist="43180" dir="5400000">
                  <a:srgbClr val="000000">
                    <a:alpha val="65000"/>
                  </a:srgbClr>
                </a:innerShdw>
              </a:effectLst>
              <a:latin typeface="Comic Sans MS" pitchFamily="66" charset="0"/>
            </a:endParaRPr>
          </a:p>
        </p:txBody>
      </p:sp>
      <p:sp>
        <p:nvSpPr>
          <p:cNvPr id="6" name="Rectangle 5"/>
          <p:cNvSpPr/>
          <p:nvPr/>
        </p:nvSpPr>
        <p:spPr>
          <a:xfrm>
            <a:off x="5518348" y="630045"/>
            <a:ext cx="6408712" cy="4278094"/>
          </a:xfrm>
          <a:prstGeom prst="rect">
            <a:avLst/>
          </a:prstGeom>
          <a:solidFill>
            <a:schemeClr val="tx2">
              <a:alpha val="32000"/>
            </a:schemeClr>
          </a:solidFill>
          <a:scene3d>
            <a:camera prst="orthographicFront"/>
            <a:lightRig rig="threePt" dir="t"/>
          </a:scene3d>
          <a:sp3d>
            <a:bevelT w="152400" h="50800" prst="softRound"/>
          </a:sp3d>
        </p:spPr>
        <p:txBody>
          <a:bodyPr wrap="square">
            <a:spAutoFit/>
            <a:sp3d extrusionH="57150">
              <a:bevelT w="38100" h="38100"/>
            </a:sp3d>
          </a:bodyPr>
          <a:lstStyle/>
          <a:p>
            <a:pPr algn="ctr"/>
            <a:r>
              <a:rPr lang="en-US" sz="3200" b="1" dirty="0" smtClean="0">
                <a:solidFill>
                  <a:schemeClr val="accent2">
                    <a:lumMod val="60000"/>
                    <a:lumOff val="40000"/>
                  </a:schemeClr>
                </a:solidFill>
                <a:effectLst/>
                <a:latin typeface="Comic Sans MS" pitchFamily="66" charset="0"/>
              </a:rPr>
              <a:t>Acts 2:1-4</a:t>
            </a:r>
          </a:p>
          <a:p>
            <a:pPr algn="ctr"/>
            <a:r>
              <a:rPr lang="en-US" sz="2400" b="1" dirty="0" smtClean="0">
                <a:ln>
                  <a:solidFill>
                    <a:srgbClr val="FF9933"/>
                  </a:solidFill>
                </a:ln>
                <a:solidFill>
                  <a:srgbClr val="FF9933"/>
                </a:solidFill>
                <a:effectLst>
                  <a:glow rad="63500">
                    <a:srgbClr val="663300"/>
                  </a:glow>
                </a:effectLst>
                <a:latin typeface="Comic Sans MS" pitchFamily="66" charset="0"/>
              </a:rPr>
              <a:t>And when the day of Pentecost was fully come, they were all with one accord in one place.  </a:t>
            </a:r>
            <a:r>
              <a:rPr lang="en-US" sz="2400" b="1" dirty="0" smtClean="0">
                <a:ln>
                  <a:solidFill>
                    <a:srgbClr val="FF9933"/>
                  </a:solidFill>
                </a:ln>
                <a:solidFill>
                  <a:srgbClr val="00B0F0"/>
                </a:solidFill>
                <a:effectLst>
                  <a:glow rad="63500">
                    <a:srgbClr val="FFFF00"/>
                  </a:glow>
                </a:effectLst>
                <a:latin typeface="Comic Sans MS" pitchFamily="66" charset="0"/>
              </a:rPr>
              <a:t>And suddenly there came </a:t>
            </a:r>
            <a:br>
              <a:rPr lang="en-US" sz="2400" b="1" dirty="0" smtClean="0">
                <a:ln>
                  <a:solidFill>
                    <a:srgbClr val="FF9933"/>
                  </a:solidFill>
                </a:ln>
                <a:solidFill>
                  <a:srgbClr val="00B0F0"/>
                </a:solidFill>
                <a:effectLst>
                  <a:glow rad="63500">
                    <a:srgbClr val="FFFF00"/>
                  </a:glow>
                </a:effectLst>
                <a:latin typeface="Comic Sans MS" pitchFamily="66" charset="0"/>
              </a:rPr>
            </a:br>
            <a:r>
              <a:rPr lang="en-US" sz="2400" b="1" dirty="0" smtClean="0">
                <a:ln>
                  <a:solidFill>
                    <a:srgbClr val="FF9933"/>
                  </a:solidFill>
                </a:ln>
                <a:solidFill>
                  <a:srgbClr val="00B0F0"/>
                </a:solidFill>
                <a:effectLst>
                  <a:glow rad="63500">
                    <a:srgbClr val="FFFF00"/>
                  </a:glow>
                </a:effectLst>
                <a:latin typeface="Comic Sans MS" pitchFamily="66" charset="0"/>
              </a:rPr>
              <a:t>a sound from heaven as of a rushing mighty wind, and it filled all the </a:t>
            </a:r>
            <a:br>
              <a:rPr lang="en-US" sz="2400" b="1" dirty="0" smtClean="0">
                <a:ln>
                  <a:solidFill>
                    <a:srgbClr val="FF9933"/>
                  </a:solidFill>
                </a:ln>
                <a:solidFill>
                  <a:srgbClr val="00B0F0"/>
                </a:solidFill>
                <a:effectLst>
                  <a:glow rad="63500">
                    <a:srgbClr val="FFFF00"/>
                  </a:glow>
                </a:effectLst>
                <a:latin typeface="Comic Sans MS" pitchFamily="66" charset="0"/>
              </a:rPr>
            </a:br>
            <a:r>
              <a:rPr lang="en-US" sz="2400" b="1" dirty="0" smtClean="0">
                <a:ln>
                  <a:solidFill>
                    <a:srgbClr val="FF9933"/>
                  </a:solidFill>
                </a:ln>
                <a:solidFill>
                  <a:srgbClr val="00B0F0"/>
                </a:solidFill>
                <a:effectLst>
                  <a:glow rad="63500">
                    <a:srgbClr val="FFFF00"/>
                  </a:glow>
                </a:effectLst>
                <a:latin typeface="Comic Sans MS" pitchFamily="66" charset="0"/>
              </a:rPr>
              <a:t>house where they were sitting.  </a:t>
            </a:r>
            <a:br>
              <a:rPr lang="en-US" sz="2400" b="1" dirty="0" smtClean="0">
                <a:ln>
                  <a:solidFill>
                    <a:srgbClr val="FF9933"/>
                  </a:solidFill>
                </a:ln>
                <a:solidFill>
                  <a:srgbClr val="00B0F0"/>
                </a:solidFill>
                <a:effectLst>
                  <a:glow rad="63500">
                    <a:srgbClr val="FFFF00"/>
                  </a:glow>
                </a:effectLst>
                <a:latin typeface="Comic Sans MS" pitchFamily="66" charset="0"/>
              </a:rPr>
            </a:br>
            <a:r>
              <a:rPr lang="en-US" sz="2400" b="1" dirty="0" smtClean="0">
                <a:ln>
                  <a:solidFill>
                    <a:srgbClr val="FF9933"/>
                  </a:solidFill>
                </a:ln>
                <a:solidFill>
                  <a:srgbClr val="FF9933"/>
                </a:solidFill>
                <a:effectLst>
                  <a:glow rad="63500">
                    <a:srgbClr val="663300"/>
                  </a:glow>
                </a:effectLst>
                <a:latin typeface="Comic Sans MS" pitchFamily="66" charset="0"/>
              </a:rPr>
              <a:t>And there appeared unto them cloven tongues like as a fire, and it sat upon each of them.  </a:t>
            </a:r>
            <a:r>
              <a:rPr lang="en-US" sz="2400" b="1" dirty="0" smtClean="0">
                <a:ln>
                  <a:solidFill>
                    <a:srgbClr val="FF9933"/>
                  </a:solidFill>
                </a:ln>
                <a:solidFill>
                  <a:srgbClr val="00FFCC"/>
                </a:solidFill>
                <a:effectLst>
                  <a:glow rad="63500">
                    <a:srgbClr val="FFFF00"/>
                  </a:glow>
                </a:effectLst>
                <a:latin typeface="Comic Sans MS" pitchFamily="66" charset="0"/>
              </a:rPr>
              <a:t>And they were all filled with the </a:t>
            </a:r>
            <a:r>
              <a:rPr lang="en-US" sz="2400" b="1" dirty="0" err="1">
                <a:ln>
                  <a:solidFill>
                    <a:srgbClr val="FF9933"/>
                  </a:solidFill>
                </a:ln>
                <a:solidFill>
                  <a:srgbClr val="00FFCC"/>
                </a:solidFill>
                <a:effectLst>
                  <a:glow rad="63500">
                    <a:srgbClr val="FFFF00"/>
                  </a:glow>
                </a:effectLst>
                <a:latin typeface="Comic Sans MS" pitchFamily="66" charset="0"/>
              </a:rPr>
              <a:t>R</a:t>
            </a:r>
            <a:r>
              <a:rPr lang="en-US" sz="2400" b="1" dirty="0" err="1" smtClean="0">
                <a:ln>
                  <a:solidFill>
                    <a:srgbClr val="FF9933"/>
                  </a:solidFill>
                </a:ln>
                <a:solidFill>
                  <a:srgbClr val="00FFCC"/>
                </a:solidFill>
                <a:effectLst>
                  <a:glow rad="63500">
                    <a:srgbClr val="FFFF00"/>
                  </a:glow>
                </a:effectLst>
                <a:latin typeface="Comic Sans MS" pitchFamily="66" charset="0"/>
              </a:rPr>
              <a:t>uach</a:t>
            </a:r>
            <a:r>
              <a:rPr lang="en-US" sz="2400" b="1" dirty="0" smtClean="0">
                <a:ln>
                  <a:solidFill>
                    <a:srgbClr val="FF9933"/>
                  </a:solidFill>
                </a:ln>
                <a:solidFill>
                  <a:srgbClr val="00FFCC"/>
                </a:solidFill>
                <a:effectLst>
                  <a:glow rad="63500">
                    <a:srgbClr val="FFFF00"/>
                  </a:glow>
                </a:effectLst>
                <a:latin typeface="Comic Sans MS" pitchFamily="66" charset="0"/>
              </a:rPr>
              <a:t> ha Qodesh … </a:t>
            </a:r>
          </a:p>
        </p:txBody>
      </p:sp>
    </p:spTree>
    <p:extLst>
      <p:ext uri="{BB962C8B-B14F-4D97-AF65-F5344CB8AC3E}">
        <p14:creationId xmlns:p14="http://schemas.microsoft.com/office/powerpoint/2010/main" val="215029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89757" y="3041665"/>
            <a:ext cx="11161239" cy="1323439"/>
          </a:xfrm>
          <a:prstGeom prst="rect">
            <a:avLst/>
          </a:prstGeom>
          <a:noFill/>
        </p:spPr>
        <p:txBody>
          <a:bodyPr wrap="square" lIns="91440" tIns="45720" rIns="91440" bIns="45720">
            <a:spAutoFit/>
          </a:bodyPr>
          <a:lstStyle/>
          <a:p>
            <a:r>
              <a:rPr lang="en-US" sz="8000" b="1"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w</a:t>
            </a:r>
            <a:r>
              <a:rPr lang="en-US" sz="8000" b="1"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itness from Acts prove?</a:t>
            </a:r>
            <a:endParaRPr lang="en-US" sz="5400" b="1" cap="none" spc="0"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endParaRPr>
          </a:p>
        </p:txBody>
      </p:sp>
      <p:sp>
        <p:nvSpPr>
          <p:cNvPr id="5" name="Rectangle 4"/>
          <p:cNvSpPr/>
          <p:nvPr/>
        </p:nvSpPr>
        <p:spPr>
          <a:xfrm>
            <a:off x="261764" y="620688"/>
            <a:ext cx="11233248" cy="1323439"/>
          </a:xfrm>
          <a:prstGeom prst="rect">
            <a:avLst/>
          </a:prstGeom>
          <a:noFill/>
        </p:spPr>
        <p:txBody>
          <a:bodyPr wrap="square" lIns="91440" tIns="45720" rIns="91440" bIns="45720">
            <a:spAutoFit/>
          </a:bodyPr>
          <a:lstStyle/>
          <a:p>
            <a:r>
              <a:rPr lang="en-US" sz="80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What does this</a:t>
            </a:r>
            <a:endParaRPr lang="en-US" sz="8000" b="1" cap="none" spc="0"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endParaRPr>
          </a:p>
        </p:txBody>
      </p:sp>
      <p:sp>
        <p:nvSpPr>
          <p:cNvPr id="11" name="Rectangle 10"/>
          <p:cNvSpPr/>
          <p:nvPr/>
        </p:nvSpPr>
        <p:spPr>
          <a:xfrm>
            <a:off x="549796" y="4581128"/>
            <a:ext cx="9649072" cy="2277547"/>
          </a:xfrm>
          <a:prstGeom prst="rect">
            <a:avLst/>
          </a:prstGeom>
        </p:spPr>
        <p:txBody>
          <a:bodyPr wrap="square">
            <a:spAutoFit/>
            <a:scene3d>
              <a:camera prst="orthographicFront"/>
              <a:lightRig rig="threePt" dir="t"/>
            </a:scene3d>
            <a:sp3d extrusionH="57150">
              <a:bevelT h="25400" prst="softRound"/>
            </a:sp3d>
          </a:bodyPr>
          <a:lstStyle/>
          <a:p>
            <a:pPr algn="ctr"/>
            <a:r>
              <a:rPr lang="en-US" sz="5400" dirty="0" smtClean="0">
                <a:ln>
                  <a:solidFill>
                    <a:srgbClr val="002060"/>
                  </a:solidFill>
                </a:ln>
                <a:solidFill>
                  <a:srgbClr val="F4A77C"/>
                </a:solidFill>
                <a:effectLst>
                  <a:glow rad="127000">
                    <a:schemeClr val="tx2">
                      <a:lumMod val="75000"/>
                      <a:lumOff val="25000"/>
                      <a:alpha val="67000"/>
                    </a:schemeClr>
                  </a:glow>
                </a:effectLst>
                <a:latin typeface="Ravie" pitchFamily="82" charset="0"/>
              </a:rPr>
              <a:t>Absolutely Nothing … at this time</a:t>
            </a:r>
            <a:r>
              <a:rPr lang="en-US" sz="8800" dirty="0" smtClean="0">
                <a:ln>
                  <a:solidFill>
                    <a:srgbClr val="002060"/>
                  </a:solidFill>
                </a:ln>
                <a:solidFill>
                  <a:srgbClr val="F4A77C"/>
                </a:solidFill>
                <a:effectLst>
                  <a:glow rad="127000">
                    <a:schemeClr val="tx2">
                      <a:lumMod val="75000"/>
                      <a:lumOff val="25000"/>
                      <a:alpha val="67000"/>
                    </a:schemeClr>
                  </a:glow>
                </a:effectLst>
                <a:latin typeface="Ravie" pitchFamily="82" charset="0"/>
              </a:rPr>
              <a:t>!</a:t>
            </a:r>
            <a:endParaRPr lang="en-US" sz="2400" dirty="0">
              <a:ln>
                <a:solidFill>
                  <a:srgbClr val="002060"/>
                </a:solidFill>
              </a:ln>
              <a:effectLst>
                <a:glow rad="127000">
                  <a:schemeClr val="tx2">
                    <a:lumMod val="75000"/>
                    <a:lumOff val="25000"/>
                    <a:alpha val="67000"/>
                  </a:schemeClr>
                </a:glow>
              </a:effectLst>
            </a:endParaRPr>
          </a:p>
        </p:txBody>
      </p:sp>
      <p:sp>
        <p:nvSpPr>
          <p:cNvPr id="6" name="Slide Number Placeholder 1"/>
          <p:cNvSpPr>
            <a:spLocks noGrp="1"/>
          </p:cNvSpPr>
          <p:nvPr>
            <p:ph type="sldNum" sz="quarter" idx="12"/>
          </p:nvPr>
        </p:nvSpPr>
        <p:spPr>
          <a:xfrm>
            <a:off x="9262764" y="6381328"/>
            <a:ext cx="2844059" cy="365125"/>
          </a:xfrm>
        </p:spPr>
        <p:txBody>
          <a:bodyPr/>
          <a:lstStyle/>
          <a:p>
            <a:fld id="{81FEFA0A-2F20-4B60-98C6-5FFDA469AA1C}" type="slidenum">
              <a:rPr lang="en-US" b="1" smtClean="0">
                <a:solidFill>
                  <a:srgbClr val="FFFFCC"/>
                </a:solidFill>
              </a:rPr>
              <a:pPr/>
              <a:t>77</a:t>
            </a:fld>
            <a:endParaRPr lang="en-US" b="1" dirty="0">
              <a:solidFill>
                <a:srgbClr val="FFFFCC"/>
              </a:solidFill>
            </a:endParaRPr>
          </a:p>
        </p:txBody>
      </p:sp>
    </p:spTree>
    <p:extLst>
      <p:ext uri="{BB962C8B-B14F-4D97-AF65-F5344CB8AC3E}">
        <p14:creationId xmlns:p14="http://schemas.microsoft.com/office/powerpoint/2010/main" val="57603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2764" y="6453336"/>
            <a:ext cx="2844059" cy="365125"/>
          </a:xfrm>
        </p:spPr>
        <p:txBody>
          <a:bodyPr/>
          <a:lstStyle/>
          <a:p>
            <a:fld id="{81FEFA0A-2F20-4B60-98C6-5FFDA469AA1C}" type="slidenum">
              <a:rPr lang="en-US" b="1" smtClean="0">
                <a:solidFill>
                  <a:schemeClr val="tx1"/>
                </a:solidFill>
              </a:rPr>
              <a:pPr/>
              <a:t>78</a:t>
            </a:fld>
            <a:endParaRPr lang="en-US" b="1" dirty="0">
              <a:solidFill>
                <a:schemeClr val="tx1"/>
              </a:solidFill>
            </a:endParaRPr>
          </a:p>
        </p:txBody>
      </p:sp>
      <p:sp>
        <p:nvSpPr>
          <p:cNvPr id="5" name="Rectangle 4"/>
          <p:cNvSpPr/>
          <p:nvPr/>
        </p:nvSpPr>
        <p:spPr>
          <a:xfrm>
            <a:off x="261764" y="44624"/>
            <a:ext cx="4063228" cy="550920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dirty="0" smtClean="0">
                <a:ln w="1905">
                  <a:solidFill>
                    <a:srgbClr val="002060"/>
                  </a:solidFill>
                </a:ln>
                <a:solidFill>
                  <a:srgbClr val="FF99FF"/>
                </a:solidFill>
                <a:effectLst>
                  <a:innerShdw blurRad="69850" dist="43180" dir="5400000">
                    <a:srgbClr val="000000">
                      <a:alpha val="65000"/>
                    </a:srgbClr>
                  </a:innerShdw>
                </a:effectLst>
                <a:latin typeface="Cooper Black" pitchFamily="18" charset="0"/>
              </a:rPr>
              <a:t>#3 Reason:</a:t>
            </a:r>
          </a:p>
          <a:p>
            <a:pPr algn="ctr"/>
            <a: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t>The answer is found in the study of </a:t>
            </a:r>
            <a:b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br>
            <a: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t>a ship’s </a:t>
            </a:r>
            <a:b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br>
            <a: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t>voyage as </a:t>
            </a:r>
            <a: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reflection blurRad="6350" stA="50000" endA="300" endPos="50000" dist="60007" dir="5400000" sy="-100000" algn="bl" rotWithShape="0"/>
                </a:effectLst>
                <a:latin typeface="Cooper Black" pitchFamily="18" charset="0"/>
              </a:rPr>
              <a:t/>
            </a:r>
            <a:b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reflection blurRad="6350" stA="50000" endA="300" endPos="50000" dist="60007" dir="5400000" sy="-100000" algn="bl" rotWithShape="0"/>
                </a:effectLst>
                <a:latin typeface="Cooper Black" pitchFamily="18" charset="0"/>
              </a:rPr>
            </a:br>
            <a: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t>given on </a:t>
            </a:r>
            <a:b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br>
            <a: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t>23 Jan 2021. </a:t>
            </a:r>
            <a:endParaRPr lang="en-US" sz="4400" b="1" cap="none" spc="0" dirty="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endParaRPr>
          </a:p>
        </p:txBody>
      </p:sp>
      <p:sp>
        <p:nvSpPr>
          <p:cNvPr id="8" name="Rectangle 7"/>
          <p:cNvSpPr/>
          <p:nvPr/>
        </p:nvSpPr>
        <p:spPr>
          <a:xfrm>
            <a:off x="591390" y="5445224"/>
            <a:ext cx="11161240" cy="76944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dirty="0" smtClean="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rPr>
              <a:t>Paul &amp; the Battle of the Calendars</a:t>
            </a:r>
            <a:endParaRPr lang="en-US" sz="4400" b="1" cap="none" spc="0" dirty="0">
              <a:ln w="1905">
                <a:solidFill>
                  <a:srgbClr val="002060"/>
                </a:solidFill>
              </a:ln>
              <a:solidFill>
                <a:schemeClr val="accent3">
                  <a:lumMod val="75000"/>
                </a:schemeClr>
              </a:solidFill>
              <a:effectLst>
                <a:innerShdw blurRad="69850" dist="43180" dir="5400000">
                  <a:srgbClr val="000000">
                    <a:alpha val="65000"/>
                  </a:srgbClr>
                </a:innerShdw>
              </a:effectLst>
              <a:latin typeface="Cooper Black" pitchFamily="18" charset="0"/>
            </a:endParaRPr>
          </a:p>
        </p:txBody>
      </p:sp>
      <p:sp>
        <p:nvSpPr>
          <p:cNvPr id="9" name="Rectangle 8"/>
          <p:cNvSpPr/>
          <p:nvPr/>
        </p:nvSpPr>
        <p:spPr>
          <a:xfrm>
            <a:off x="591390" y="6216357"/>
            <a:ext cx="11161240" cy="430887"/>
          </a:xfrm>
          <a:prstGeom prst="rect">
            <a:avLst/>
          </a:prstGeom>
        </p:spPr>
        <p:txBody>
          <a:bodyPr wrap="square">
            <a:spAutoFit/>
          </a:bodyPr>
          <a:lstStyle/>
          <a:p>
            <a:pPr algn="ctr"/>
            <a:r>
              <a:rPr lang="en-US" sz="2200" b="1" dirty="0"/>
              <a:t>Videos Parts </a:t>
            </a:r>
            <a:r>
              <a:rPr lang="en-US" sz="2200" b="1" dirty="0" smtClean="0"/>
              <a:t>1, </a:t>
            </a:r>
            <a:r>
              <a:rPr lang="en-US" sz="2200" b="1" dirty="0"/>
              <a:t>2 &amp; 3:  </a:t>
            </a:r>
            <a:r>
              <a:rPr lang="en-US" sz="2200" b="1" u="sng" dirty="0">
                <a:hlinkClick r:id="rId3"/>
              </a:rPr>
              <a:t>https://studythecalendar.com/pauls-pentecost-appointment/</a:t>
            </a:r>
            <a:endParaRPr lang="en-US" sz="2200" b="1" dirty="0"/>
          </a:p>
        </p:txBody>
      </p:sp>
      <p:pic>
        <p:nvPicPr>
          <p:cNvPr id="10" name="Picture 3" descr="D:\3.  2020  CCC Season 3 studies\3.19 Paul &amp; Pentecost\3.19 Final Files\3.19 [3 slides] for video jpegs\3.19 Paul for video jpeg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30716" y="2564904"/>
            <a:ext cx="3312368" cy="1863207"/>
          </a:xfrm>
          <a:prstGeom prst="rect">
            <a:avLst/>
          </a:prstGeom>
          <a:noFill/>
          <a:effectLst>
            <a:reflection blurRad="6350" stA="50000" endA="275" endPos="40000" dist="101600" dir="5400000" sy="-100000" algn="bl" rotWithShape="0"/>
          </a:effectLst>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7" name="Rectangle 6"/>
          <p:cNvSpPr/>
          <p:nvPr/>
        </p:nvSpPr>
        <p:spPr>
          <a:xfrm>
            <a:off x="7390556" y="51589"/>
            <a:ext cx="4752528" cy="2585323"/>
          </a:xfrm>
          <a:prstGeom prst="rect">
            <a:avLst/>
          </a:prstGeom>
          <a:noFill/>
        </p:spPr>
        <p:txBody>
          <a:bodyPr wrap="square" lIns="91440" tIns="45720" rIns="91440" bIns="45720">
            <a:spAutoFit/>
            <a:scene3d>
              <a:camera prst="perspectiveHeroicExtremeLeftFacing"/>
              <a:lightRig rig="threePt" dir="t"/>
            </a:scene3d>
            <a:sp3d extrusionH="57150">
              <a:bevelT h="25400" prst="softRound"/>
            </a:sp3d>
          </a:bodyPr>
          <a:lstStyle/>
          <a:p>
            <a:pPr algn="ctr"/>
            <a:r>
              <a:rPr lang="en-US" sz="5400" b="1" dirty="0" smtClean="0">
                <a:ln w="1905">
                  <a:solidFill>
                    <a:srgbClr val="002060"/>
                  </a:solidFill>
                </a:ln>
                <a:solidFill>
                  <a:schemeClr val="accent1">
                    <a:lumMod val="40000"/>
                    <a:lumOff val="60000"/>
                  </a:schemeClr>
                </a:solidFill>
                <a:effectLst>
                  <a:innerShdw blurRad="69850" dist="43180" dir="5400000">
                    <a:srgbClr val="000000">
                      <a:alpha val="65000"/>
                    </a:srgbClr>
                  </a:innerShdw>
                </a:effectLst>
                <a:latin typeface="Cooper Black" pitchFamily="18" charset="0"/>
              </a:rPr>
              <a:t>No 99 Day </a:t>
            </a:r>
            <a:br>
              <a:rPr lang="en-US" sz="5400" b="1" dirty="0" smtClean="0">
                <a:ln w="1905">
                  <a:solidFill>
                    <a:srgbClr val="002060"/>
                  </a:solidFill>
                </a:ln>
                <a:solidFill>
                  <a:schemeClr val="accent1">
                    <a:lumMod val="40000"/>
                    <a:lumOff val="60000"/>
                  </a:schemeClr>
                </a:solidFill>
                <a:effectLst>
                  <a:innerShdw blurRad="69850" dist="43180" dir="5400000">
                    <a:srgbClr val="000000">
                      <a:alpha val="65000"/>
                    </a:srgbClr>
                  </a:innerShdw>
                </a:effectLst>
                <a:latin typeface="Cooper Black" pitchFamily="18" charset="0"/>
              </a:rPr>
            </a:br>
            <a:r>
              <a:rPr lang="en-US" sz="5400" b="1" dirty="0" smtClean="0">
                <a:ln w="1905">
                  <a:solidFill>
                    <a:srgbClr val="002060"/>
                  </a:solidFill>
                </a:ln>
                <a:solidFill>
                  <a:schemeClr val="accent1">
                    <a:lumMod val="40000"/>
                    <a:lumOff val="60000"/>
                  </a:schemeClr>
                </a:solidFill>
                <a:effectLst>
                  <a:innerShdw blurRad="69850" dist="43180" dir="5400000">
                    <a:srgbClr val="000000">
                      <a:alpha val="65000"/>
                    </a:srgbClr>
                  </a:innerShdw>
                </a:effectLst>
                <a:latin typeface="Cooper Black" pitchFamily="18" charset="0"/>
              </a:rPr>
              <a:t>Omer Count Here!</a:t>
            </a:r>
            <a:endParaRPr lang="en-US" sz="5400" b="1" cap="none" spc="0" dirty="0">
              <a:ln w="1905">
                <a:solidFill>
                  <a:srgbClr val="002060"/>
                </a:solidFill>
              </a:ln>
              <a:solidFill>
                <a:schemeClr val="accent1">
                  <a:lumMod val="40000"/>
                  <a:lumOff val="60000"/>
                </a:schemeClr>
              </a:solidFill>
              <a:effectLst>
                <a:innerShdw blurRad="69850" dist="43180" dir="5400000">
                  <a:srgbClr val="000000">
                    <a:alpha val="65000"/>
                  </a:srgbClr>
                </a:innerShdw>
              </a:effectLst>
              <a:latin typeface="Cooper Black" pitchFamily="18" charset="0"/>
            </a:endParaRPr>
          </a:p>
        </p:txBody>
      </p:sp>
    </p:spTree>
    <p:extLst>
      <p:ext uri="{BB962C8B-B14F-4D97-AF65-F5344CB8AC3E}">
        <p14:creationId xmlns:p14="http://schemas.microsoft.com/office/powerpoint/2010/main" val="177018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17748" y="2996952"/>
            <a:ext cx="3744415" cy="1569660"/>
          </a:xfrm>
          <a:prstGeom prst="rect">
            <a:avLst/>
          </a:prstGeom>
          <a:noFill/>
        </p:spPr>
        <p:txBody>
          <a:bodyPr wrap="square" lIns="91440" tIns="45720" rIns="91440" bIns="45720">
            <a:spAutoFit/>
          </a:bodyPr>
          <a:lstStyle/>
          <a:p>
            <a:pPr algn="ctr"/>
            <a:r>
              <a:rPr lang="en-US" sz="9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Count</a:t>
            </a:r>
            <a:r>
              <a:rPr lang="en-US" sz="6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 </a:t>
            </a:r>
            <a:endParaRPr lang="en-US" sz="6600" b="1" cap="none" spc="0"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endParaRPr>
          </a:p>
        </p:txBody>
      </p:sp>
      <p:sp>
        <p:nvSpPr>
          <p:cNvPr id="20" name="Rectangle 19"/>
          <p:cNvSpPr/>
          <p:nvPr/>
        </p:nvSpPr>
        <p:spPr>
          <a:xfrm>
            <a:off x="405780" y="4586352"/>
            <a:ext cx="9721080" cy="1938992"/>
          </a:xfrm>
          <a:prstGeom prst="rect">
            <a:avLst/>
          </a:prstGeom>
          <a:noFill/>
        </p:spPr>
        <p:txBody>
          <a:bodyPr wrap="square" lIns="91440" tIns="45720" rIns="91440" bIns="45720">
            <a:spAutoFit/>
            <a:scene3d>
              <a:camera prst="perspectiveFront"/>
              <a:lightRig rig="threePt" dir="t"/>
            </a:scene3d>
            <a:sp3d/>
          </a:bodyPr>
          <a:lstStyle/>
          <a:p>
            <a:pPr algn="ctr"/>
            <a:r>
              <a:rPr lang="en-US" sz="2400" b="1" dirty="0" smtClean="0">
                <a:ln w="1905"/>
                <a:solidFill>
                  <a:schemeClr val="accent1">
                    <a:lumMod val="60000"/>
                    <a:lumOff val="40000"/>
                  </a:schemeClr>
                </a:solidFill>
                <a:effectLst>
                  <a:outerShdw blurRad="38100" dist="38100" dir="2700000" algn="tl">
                    <a:srgbClr val="000000">
                      <a:alpha val="43137"/>
                    </a:srgbClr>
                  </a:outerShdw>
                </a:effectLst>
                <a:latin typeface="MV Boli" pitchFamily="2" charset="0"/>
                <a:cs typeface="MV Boli" pitchFamily="2" charset="0"/>
              </a:rPr>
              <a:t>Why</a:t>
            </a:r>
            <a:r>
              <a:rPr lang="en-US" sz="2400" b="1" dirty="0" smtClean="0">
                <a:ln w="1905"/>
                <a:solidFill>
                  <a:schemeClr val="accent1">
                    <a:lumMod val="60000"/>
                    <a:lumOff val="40000"/>
                  </a:schemeClr>
                </a:solidFill>
                <a:effectLst>
                  <a:innerShdw blurRad="69850" dist="43180" dir="5400000">
                    <a:srgbClr val="000000">
                      <a:alpha val="65000"/>
                    </a:srgbClr>
                  </a:innerShdw>
                </a:effectLst>
                <a:latin typeface="MV Boli" pitchFamily="2" charset="0"/>
                <a:cs typeface="MV Boli" pitchFamily="2" charset="0"/>
              </a:rPr>
              <a:t>?  Because most feel barley is the Wave Sheaf grain, so they are seeking a summer wheat harvest for Shavuot without realizing the wheat [fine flour] for Wave Sheaf is from the former year’s winter seeding</a:t>
            </a:r>
            <a:r>
              <a:rPr lang="en-US" sz="2400" b="1" dirty="0" smtClean="0">
                <a:ln w="1905"/>
                <a:solidFill>
                  <a:schemeClr val="accent1">
                    <a:lumMod val="60000"/>
                    <a:lumOff val="40000"/>
                  </a:schemeClr>
                </a:solidFill>
                <a:effectLst>
                  <a:innerShdw blurRad="69850" dist="43180" dir="5400000">
                    <a:srgbClr val="000000">
                      <a:alpha val="65000"/>
                    </a:srgbClr>
                  </a:innerShdw>
                </a:effectLst>
                <a:latin typeface="Comic Sans MS" pitchFamily="66" charset="0"/>
                <a:cs typeface="MV Boli" pitchFamily="2" charset="0"/>
              </a:rPr>
              <a:t>.  </a:t>
            </a:r>
            <a:r>
              <a:rPr lang="en-US" sz="2400" b="1" dirty="0" smtClean="0">
                <a:ln w="1905"/>
                <a:solidFill>
                  <a:schemeClr val="accent1">
                    <a:lumMod val="60000"/>
                    <a:lumOff val="40000"/>
                  </a:schemeClr>
                </a:solidFill>
                <a:effectLst>
                  <a:innerShdw blurRad="69850" dist="43180" dir="5400000">
                    <a:srgbClr val="000000">
                      <a:alpha val="65000"/>
                    </a:srgbClr>
                  </a:innerShdw>
                </a:effectLst>
                <a:latin typeface="MV Boli" pitchFamily="2" charset="0"/>
                <a:cs typeface="MV Boli" pitchFamily="2" charset="0"/>
              </a:rPr>
              <a:t>As a result there is wheat for the 50 day Shavuot Omer Count ~ no problem!</a:t>
            </a:r>
            <a:endParaRPr lang="en-US" sz="2400" b="1" cap="none" spc="0" dirty="0">
              <a:ln w="1905"/>
              <a:solidFill>
                <a:schemeClr val="accent1">
                  <a:lumMod val="60000"/>
                  <a:lumOff val="40000"/>
                </a:schemeClr>
              </a:solidFill>
              <a:effectLst>
                <a:innerShdw blurRad="69850" dist="43180" dir="5400000">
                  <a:srgbClr val="000000">
                    <a:alpha val="65000"/>
                  </a:srgbClr>
                </a:innerShdw>
              </a:effectLst>
              <a:latin typeface="MV Boli" pitchFamily="2" charset="0"/>
              <a:cs typeface="MV Boli" pitchFamily="2" charset="0"/>
            </a:endParaRPr>
          </a:p>
        </p:txBody>
      </p:sp>
      <p:sp>
        <p:nvSpPr>
          <p:cNvPr id="16" name="Rectangle 15"/>
          <p:cNvSpPr/>
          <p:nvPr/>
        </p:nvSpPr>
        <p:spPr>
          <a:xfrm>
            <a:off x="3718148" y="3179914"/>
            <a:ext cx="7077426" cy="1200329"/>
          </a:xfrm>
          <a:prstGeom prst="rect">
            <a:avLst/>
          </a:prstGeom>
          <a:noFill/>
        </p:spPr>
        <p:txBody>
          <a:bodyPr wrap="square" lIns="91440" tIns="45720" rIns="91440" bIns="45720">
            <a:spAutoFit/>
            <a:scene3d>
              <a:camera prst="obliqueBottomLeft"/>
              <a:lightRig rig="threePt" dir="t"/>
            </a:scene3d>
            <a:sp3d extrusionH="57150">
              <a:bevelT w="38100" h="38100" prst="angle"/>
            </a:sp3d>
          </a:bodyPr>
          <a:lstStyle/>
          <a:p>
            <a:pPr algn="ctr"/>
            <a:r>
              <a:rPr lang="en-US" sz="3600" dirty="0" smtClean="0">
                <a:ln w="1905">
                  <a:solidFill>
                    <a:srgbClr val="FFFFCC"/>
                  </a:solidFill>
                </a:ln>
                <a:solidFill>
                  <a:srgbClr val="5D2D2D"/>
                </a:solidFill>
                <a:latin typeface="Comic Sans MS" pitchFamily="66" charset="0"/>
              </a:rPr>
              <a:t>… is also being taught by many Lunar-Sabbath feast keepers.  </a:t>
            </a:r>
            <a:endParaRPr lang="en-US" sz="3600" cap="none" spc="0" dirty="0">
              <a:ln w="1905">
                <a:solidFill>
                  <a:srgbClr val="FFFFCC"/>
                </a:solidFill>
              </a:ln>
              <a:solidFill>
                <a:srgbClr val="5D2D2D"/>
              </a:solidFill>
              <a:effectLst/>
              <a:latin typeface="Comic Sans MS" pitchFamily="66" charset="0"/>
            </a:endParaRPr>
          </a:p>
        </p:txBody>
      </p:sp>
      <p:sp>
        <p:nvSpPr>
          <p:cNvPr id="5" name="Rectangle 4"/>
          <p:cNvSpPr/>
          <p:nvPr/>
        </p:nvSpPr>
        <p:spPr>
          <a:xfrm>
            <a:off x="117748" y="419180"/>
            <a:ext cx="6461654" cy="1569660"/>
          </a:xfrm>
          <a:prstGeom prst="rect">
            <a:avLst/>
          </a:prstGeom>
          <a:noFill/>
        </p:spPr>
        <p:txBody>
          <a:bodyPr wrap="square" lIns="91440" tIns="45720" rIns="91440" bIns="45720">
            <a:spAutoFit/>
          </a:bodyPr>
          <a:lstStyle/>
          <a:p>
            <a:pPr algn="ctr"/>
            <a:r>
              <a:rPr lang="en-US" sz="9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The 99 Day</a:t>
            </a:r>
            <a:endParaRPr lang="en-US" sz="9600" b="1" cap="none" spc="0"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endParaRPr>
          </a:p>
        </p:txBody>
      </p:sp>
      <p:grpSp>
        <p:nvGrpSpPr>
          <p:cNvPr id="2" name="Group 1"/>
          <p:cNvGrpSpPr/>
          <p:nvPr/>
        </p:nvGrpSpPr>
        <p:grpSpPr>
          <a:xfrm>
            <a:off x="10126860" y="4090834"/>
            <a:ext cx="1769722" cy="2495762"/>
            <a:chOff x="10301354" y="4090834"/>
            <a:chExt cx="1769722" cy="2495762"/>
          </a:xfrm>
        </p:grpSpPr>
        <p:pic>
          <p:nvPicPr>
            <p:cNvPr id="11266"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0301354" y="4090834"/>
              <a:ext cx="1769722" cy="24957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434526" y="5344518"/>
              <a:ext cx="1636550" cy="101566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spc="150" dirty="0" smtClean="0">
                  <a:ln w="11430"/>
                  <a:solidFill>
                    <a:srgbClr val="990033"/>
                  </a:solidFill>
                  <a:effectLst>
                    <a:outerShdw blurRad="25400" algn="tl" rotWithShape="0">
                      <a:srgbClr val="000000">
                        <a:alpha val="43000"/>
                      </a:srgbClr>
                    </a:outerShdw>
                  </a:effectLst>
                  <a:latin typeface="Comic Sans MS" pitchFamily="66" charset="0"/>
                </a:rPr>
                <a:t>Moon</a:t>
              </a:r>
              <a:br>
                <a:rPr lang="en-US" sz="2000" b="1" spc="150" dirty="0" smtClean="0">
                  <a:ln w="11430"/>
                  <a:solidFill>
                    <a:srgbClr val="990033"/>
                  </a:solidFill>
                  <a:effectLst>
                    <a:outerShdw blurRad="25400" algn="tl" rotWithShape="0">
                      <a:srgbClr val="000000">
                        <a:alpha val="43000"/>
                      </a:srgbClr>
                    </a:outerShdw>
                  </a:effectLst>
                  <a:latin typeface="Comic Sans MS" pitchFamily="66" charset="0"/>
                </a:rPr>
              </a:br>
              <a:r>
                <a:rPr lang="en-US" sz="2000" b="1" spc="150" dirty="0" smtClean="0">
                  <a:ln w="11430"/>
                  <a:solidFill>
                    <a:srgbClr val="990033"/>
                  </a:solidFill>
                  <a:effectLst>
                    <a:outerShdw blurRad="25400" algn="tl" rotWithShape="0">
                      <a:srgbClr val="000000">
                        <a:alpha val="43000"/>
                      </a:srgbClr>
                    </a:outerShdw>
                  </a:effectLst>
                  <a:latin typeface="Comic Sans MS" pitchFamily="66" charset="0"/>
                </a:rPr>
                <a:t>Locked</a:t>
              </a:r>
              <a:br>
                <a:rPr lang="en-US" sz="2000" b="1" spc="150" dirty="0" smtClean="0">
                  <a:ln w="11430"/>
                  <a:solidFill>
                    <a:srgbClr val="990033"/>
                  </a:solidFill>
                  <a:effectLst>
                    <a:outerShdw blurRad="25400" algn="tl" rotWithShape="0">
                      <a:srgbClr val="000000">
                        <a:alpha val="43000"/>
                      </a:srgbClr>
                    </a:outerShdw>
                  </a:effectLst>
                  <a:latin typeface="Comic Sans MS" pitchFamily="66" charset="0"/>
                </a:rPr>
              </a:br>
              <a:r>
                <a:rPr lang="en-US" sz="2000" b="1" spc="150" dirty="0" smtClean="0">
                  <a:ln w="11430"/>
                  <a:solidFill>
                    <a:srgbClr val="990033"/>
                  </a:solidFill>
                  <a:effectLst>
                    <a:outerShdw blurRad="25400" algn="tl" rotWithShape="0">
                      <a:srgbClr val="000000">
                        <a:alpha val="43000"/>
                      </a:srgbClr>
                    </a:outerShdw>
                  </a:effectLst>
                  <a:latin typeface="Comic Sans MS" pitchFamily="66" charset="0"/>
                </a:rPr>
                <a:t>Calendar!</a:t>
              </a:r>
              <a:endParaRPr lang="en-US" sz="2000" b="1" spc="150" dirty="0">
                <a:ln w="11430"/>
                <a:solidFill>
                  <a:srgbClr val="990033"/>
                </a:solidFill>
                <a:effectLst>
                  <a:outerShdw blurRad="25400" algn="tl" rotWithShape="0">
                    <a:srgbClr val="000000">
                      <a:alpha val="43000"/>
                    </a:srgbClr>
                  </a:outerShdw>
                </a:effectLst>
                <a:latin typeface="Comic Sans MS" pitchFamily="66" charset="0"/>
              </a:endParaRPr>
            </a:p>
          </p:txBody>
        </p:sp>
      </p:grpSp>
      <p:sp>
        <p:nvSpPr>
          <p:cNvPr id="10" name="Slide Number Placeholder 1"/>
          <p:cNvSpPr>
            <a:spLocks noGrp="1"/>
          </p:cNvSpPr>
          <p:nvPr>
            <p:ph type="sldNum" sz="quarter" idx="12"/>
          </p:nvPr>
        </p:nvSpPr>
        <p:spPr>
          <a:xfrm>
            <a:off x="9312979" y="6462671"/>
            <a:ext cx="2844059" cy="365125"/>
          </a:xfrm>
        </p:spPr>
        <p:txBody>
          <a:bodyPr/>
          <a:lstStyle/>
          <a:p>
            <a:fld id="{81FEFA0A-2F20-4B60-98C6-5FFDA469AA1C}" type="slidenum">
              <a:rPr lang="en-US" b="1" smtClean="0">
                <a:solidFill>
                  <a:srgbClr val="FFFFCC"/>
                </a:solidFill>
              </a:rPr>
              <a:pPr/>
              <a:t>79</a:t>
            </a:fld>
            <a:endParaRPr lang="en-US" b="1" dirty="0">
              <a:solidFill>
                <a:srgbClr val="FFFFCC"/>
              </a:solidFill>
            </a:endParaRPr>
          </a:p>
        </p:txBody>
      </p:sp>
    </p:spTree>
    <p:extLst>
      <p:ext uri="{BB962C8B-B14F-4D97-AF65-F5344CB8AC3E}">
        <p14:creationId xmlns:p14="http://schemas.microsoft.com/office/powerpoint/2010/main" val="14980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Rae\Desktop\questions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8356" y="-372"/>
            <a:ext cx="13007181" cy="68583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p:cNvSpPr txBox="1">
            <a:spLocks/>
          </p:cNvSpPr>
          <p:nvPr/>
        </p:nvSpPr>
        <p:spPr>
          <a:xfrm>
            <a:off x="11567020" y="6381328"/>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z="1200" b="1" smtClean="0">
                <a:solidFill>
                  <a:schemeClr val="tx2"/>
                </a:solidFill>
              </a:rPr>
              <a:pPr/>
              <a:t>8</a:t>
            </a:fld>
            <a:endParaRPr lang="en-US" sz="1200" b="1" dirty="0">
              <a:solidFill>
                <a:schemeClr val="tx2"/>
              </a:solidFill>
            </a:endParaRPr>
          </a:p>
        </p:txBody>
      </p:sp>
      <p:cxnSp>
        <p:nvCxnSpPr>
          <p:cNvPr id="8" name="Straight Connector 7"/>
          <p:cNvCxnSpPr/>
          <p:nvPr/>
        </p:nvCxnSpPr>
        <p:spPr>
          <a:xfrm>
            <a:off x="0" y="-372"/>
            <a:ext cx="0" cy="760583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24336" y="745544"/>
            <a:ext cx="9020474" cy="2308324"/>
          </a:xfrm>
          <a:prstGeom prst="rect">
            <a:avLst/>
          </a:prstGeom>
          <a:solidFill>
            <a:schemeClr val="tx1">
              <a:lumMod val="10000"/>
              <a:lumOff val="90000"/>
            </a:schemeClr>
          </a:solidFill>
          <a:scene3d>
            <a:camera prst="orthographicFront"/>
            <a:lightRig rig="threePt" dir="t"/>
          </a:scene3d>
          <a:sp3d>
            <a:bevelT w="152400" h="50800" prst="softRound"/>
          </a:sp3d>
        </p:spPr>
        <p:txBody>
          <a:bodyPr wrap="square">
            <a:spAutoFit/>
            <a:sp3d extrusionH="57150">
              <a:bevelT w="38100" h="38100"/>
            </a:sp3d>
          </a:bodyPr>
          <a:lstStyle/>
          <a:p>
            <a:pPr marL="342900" indent="-342900">
              <a:buFont typeface="+mj-lt"/>
              <a:buAutoNum type="arabicPeriod"/>
            </a:pPr>
            <a:r>
              <a:rPr lang="en-US" b="1" dirty="0" smtClean="0">
                <a:latin typeface="Calisto MT" pitchFamily="18" charset="0"/>
              </a:rPr>
              <a:t>The New York Jewish Week says to count 50 Days from Abib </a:t>
            </a:r>
            <a:r>
              <a:rPr lang="en-US" b="1" dirty="0" smtClean="0">
                <a:solidFill>
                  <a:srgbClr val="660033"/>
                </a:solidFill>
                <a:effectLst>
                  <a:glow rad="127000">
                    <a:srgbClr val="FF9900"/>
                  </a:glow>
                </a:effectLst>
                <a:latin typeface="Calisto MT" pitchFamily="18" charset="0"/>
              </a:rPr>
              <a:t>16.  </a:t>
            </a:r>
            <a:r>
              <a:rPr lang="en-US" dirty="0" smtClean="0">
                <a:latin typeface="Calisto MT" pitchFamily="18" charset="0"/>
                <a:hlinkClick r:id="rId4"/>
              </a:rPr>
              <a:t>https</a:t>
            </a:r>
            <a:r>
              <a:rPr lang="en-US" dirty="0">
                <a:latin typeface="Calisto MT" pitchFamily="18" charset="0"/>
                <a:hlinkClick r:id="rId4"/>
              </a:rPr>
              <a:t>://jewishweek.timesofisrael.com/omer-counting-in-the-digital-age</a:t>
            </a:r>
            <a:r>
              <a:rPr lang="en-US" dirty="0" smtClean="0">
                <a:latin typeface="Calisto MT" pitchFamily="18" charset="0"/>
                <a:hlinkClick r:id="rId4"/>
              </a:rPr>
              <a:t>/</a:t>
            </a:r>
            <a:endParaRPr lang="en-US" dirty="0" smtClean="0">
              <a:latin typeface="Calisto MT" pitchFamily="18" charset="0"/>
            </a:endParaRPr>
          </a:p>
          <a:p>
            <a:pPr marL="342900" indent="-342900">
              <a:buFont typeface="+mj-lt"/>
              <a:buAutoNum type="arabicPeriod"/>
            </a:pPr>
            <a:r>
              <a:rPr lang="en-US" b="1" dirty="0" err="1" smtClean="0">
                <a:latin typeface="Calisto MT" pitchFamily="18" charset="0"/>
              </a:rPr>
              <a:t>Sefirat</a:t>
            </a:r>
            <a:r>
              <a:rPr lang="en-US" b="1" dirty="0" smtClean="0">
                <a:latin typeface="Calisto MT" pitchFamily="18" charset="0"/>
              </a:rPr>
              <a:t> Ha Omer says to count 50 days from Abib </a:t>
            </a:r>
            <a:r>
              <a:rPr lang="en-US" b="1" dirty="0">
                <a:solidFill>
                  <a:srgbClr val="660033"/>
                </a:solidFill>
                <a:effectLst>
                  <a:glow rad="127000">
                    <a:srgbClr val="FF9900"/>
                  </a:glow>
                </a:effectLst>
                <a:latin typeface="Calisto MT" pitchFamily="18" charset="0"/>
              </a:rPr>
              <a:t>16. </a:t>
            </a:r>
            <a:r>
              <a:rPr lang="en-US" b="1" dirty="0" smtClean="0">
                <a:latin typeface="Calisto MT" pitchFamily="18" charset="0"/>
              </a:rPr>
              <a:t> </a:t>
            </a:r>
            <a:r>
              <a:rPr lang="en-US" dirty="0" smtClean="0">
                <a:latin typeface="Calisto MT" pitchFamily="18" charset="0"/>
                <a:hlinkClick r:id="rId5"/>
              </a:rPr>
              <a:t>https</a:t>
            </a:r>
            <a:r>
              <a:rPr lang="en-US" dirty="0">
                <a:latin typeface="Calisto MT" pitchFamily="18" charset="0"/>
                <a:hlinkClick r:id="rId5"/>
              </a:rPr>
              <a:t>://</a:t>
            </a:r>
            <a:r>
              <a:rPr lang="en-US" dirty="0" smtClean="0">
                <a:latin typeface="Calisto MT" pitchFamily="18" charset="0"/>
                <a:hlinkClick r:id="rId5"/>
              </a:rPr>
              <a:t>www.halachipedia.com/index.php?title=Sefirat_HaOmer</a:t>
            </a:r>
            <a:endParaRPr lang="en-US" dirty="0" smtClean="0">
              <a:latin typeface="Calisto MT" pitchFamily="18" charset="0"/>
            </a:endParaRPr>
          </a:p>
          <a:p>
            <a:pPr marL="342900" indent="-342900">
              <a:buFont typeface="+mj-lt"/>
              <a:buAutoNum type="arabicPeriod"/>
            </a:pPr>
            <a:r>
              <a:rPr lang="en-US" b="1" dirty="0" smtClean="0">
                <a:latin typeface="Calisto MT" pitchFamily="18" charset="0"/>
              </a:rPr>
              <a:t>My Jewish Learning says to count 50 days from Abib </a:t>
            </a:r>
            <a:r>
              <a:rPr lang="en-US" b="1" dirty="0">
                <a:solidFill>
                  <a:srgbClr val="660033"/>
                </a:solidFill>
                <a:effectLst>
                  <a:glow rad="127000">
                    <a:srgbClr val="FF9900"/>
                  </a:glow>
                </a:effectLst>
                <a:latin typeface="Calisto MT" pitchFamily="18" charset="0"/>
              </a:rPr>
              <a:t>16. </a:t>
            </a:r>
            <a:r>
              <a:rPr lang="en-US" b="1" dirty="0" smtClean="0">
                <a:latin typeface="Calisto MT" pitchFamily="18" charset="0"/>
              </a:rPr>
              <a:t>  </a:t>
            </a:r>
            <a:r>
              <a:rPr lang="en-US" dirty="0">
                <a:latin typeface="Calisto MT" pitchFamily="18" charset="0"/>
                <a:hlinkClick r:id="rId6"/>
              </a:rPr>
              <a:t>https://www.myjewishlearning.com/article/how-to-count-the-omer</a:t>
            </a:r>
            <a:r>
              <a:rPr lang="en-US" dirty="0" smtClean="0">
                <a:latin typeface="Calisto MT" pitchFamily="18" charset="0"/>
                <a:hlinkClick r:id="rId6"/>
              </a:rPr>
              <a:t>/</a:t>
            </a:r>
            <a:endParaRPr lang="en-US" dirty="0" smtClean="0">
              <a:latin typeface="Calisto MT" pitchFamily="18" charset="0"/>
            </a:endParaRPr>
          </a:p>
          <a:p>
            <a:pPr marL="342900" indent="-342900">
              <a:buFont typeface="+mj-lt"/>
              <a:buAutoNum type="arabicPeriod"/>
            </a:pPr>
            <a:r>
              <a:rPr lang="en-US" b="1" dirty="0" smtClean="0">
                <a:latin typeface="Calisto MT" pitchFamily="18" charset="0"/>
              </a:rPr>
              <a:t>FIRM – Fellowship of Israel Related Ministries says to count 50 days </a:t>
            </a:r>
            <a:r>
              <a:rPr lang="en-US" b="1" dirty="0">
                <a:latin typeface="Calisto MT" pitchFamily="18" charset="0"/>
              </a:rPr>
              <a:t>from Abib </a:t>
            </a:r>
            <a:r>
              <a:rPr lang="en-US" b="1" dirty="0" smtClean="0">
                <a:solidFill>
                  <a:srgbClr val="660033"/>
                </a:solidFill>
                <a:effectLst>
                  <a:glow rad="127000">
                    <a:srgbClr val="FF9900"/>
                  </a:glow>
                </a:effectLst>
                <a:latin typeface="Calisto MT" pitchFamily="18" charset="0"/>
              </a:rPr>
              <a:t> </a:t>
            </a:r>
            <a:r>
              <a:rPr lang="en-US" b="1" dirty="0">
                <a:solidFill>
                  <a:srgbClr val="660033"/>
                </a:solidFill>
                <a:effectLst>
                  <a:glow rad="127000">
                    <a:srgbClr val="FF9900"/>
                  </a:glow>
                </a:effectLst>
                <a:latin typeface="Calisto MT" pitchFamily="18" charset="0"/>
              </a:rPr>
              <a:t>16. </a:t>
            </a:r>
            <a:r>
              <a:rPr lang="en-US" b="1" dirty="0" smtClean="0">
                <a:latin typeface="Calisto MT" pitchFamily="18" charset="0"/>
              </a:rPr>
              <a:t> </a:t>
            </a:r>
            <a:r>
              <a:rPr lang="en-US" dirty="0">
                <a:latin typeface="Calisto MT" pitchFamily="18" charset="0"/>
                <a:hlinkClick r:id="rId7"/>
              </a:rPr>
              <a:t>https://firmisrael.org/learn/counting-down-what-is-counting-the-omer</a:t>
            </a:r>
            <a:r>
              <a:rPr lang="en-US" dirty="0" smtClean="0">
                <a:latin typeface="Calisto MT" pitchFamily="18" charset="0"/>
                <a:hlinkClick r:id="rId7"/>
              </a:rPr>
              <a:t>/</a:t>
            </a:r>
            <a:r>
              <a:rPr lang="en-US" dirty="0" smtClean="0">
                <a:latin typeface="Calisto MT" pitchFamily="18" charset="0"/>
              </a:rPr>
              <a:t> </a:t>
            </a:r>
            <a:endParaRPr lang="en-US" dirty="0">
              <a:latin typeface="Calisto MT" pitchFamily="18" charset="0"/>
            </a:endParaRPr>
          </a:p>
        </p:txBody>
      </p:sp>
      <p:sp>
        <p:nvSpPr>
          <p:cNvPr id="10" name="Rectangle 9"/>
          <p:cNvSpPr/>
          <p:nvPr/>
        </p:nvSpPr>
        <p:spPr>
          <a:xfrm>
            <a:off x="4866258" y="3197875"/>
            <a:ext cx="6934248" cy="2031325"/>
          </a:xfrm>
          <a:prstGeom prst="rect">
            <a:avLst/>
          </a:prstGeom>
          <a:solidFill>
            <a:schemeClr val="tx1">
              <a:lumMod val="10000"/>
              <a:lumOff val="90000"/>
            </a:schemeClr>
          </a:solidFill>
          <a:scene3d>
            <a:camera prst="orthographicFront"/>
            <a:lightRig rig="threePt" dir="t"/>
          </a:scene3d>
          <a:sp3d>
            <a:bevelT w="152400" h="50800" prst="softRound"/>
          </a:sp3d>
        </p:spPr>
        <p:txBody>
          <a:bodyPr wrap="square">
            <a:spAutoFit/>
            <a:sp3d extrusionH="57150">
              <a:bevelT w="38100" h="38100"/>
            </a:sp3d>
          </a:bodyPr>
          <a:lstStyle/>
          <a:p>
            <a:pPr marL="342900" indent="-342900">
              <a:buFont typeface="+mj-lt"/>
              <a:buAutoNum type="arabicPeriod" startAt="5"/>
            </a:pPr>
            <a:r>
              <a:rPr lang="en-US" b="1" dirty="0" smtClean="0">
                <a:latin typeface="Calisto MT" pitchFamily="18" charset="0"/>
              </a:rPr>
              <a:t>Jewish Theological Seminary says:  </a:t>
            </a:r>
            <a:r>
              <a:rPr lang="en-US" b="1" dirty="0" smtClean="0">
                <a:solidFill>
                  <a:srgbClr val="C00000"/>
                </a:solidFill>
                <a:latin typeface="Calisto MT" pitchFamily="18" charset="0"/>
              </a:rPr>
              <a:t>According </a:t>
            </a:r>
            <a:r>
              <a:rPr lang="en-US" b="1" dirty="0">
                <a:solidFill>
                  <a:srgbClr val="C00000"/>
                </a:solidFill>
                <a:latin typeface="Calisto MT" pitchFamily="18" charset="0"/>
              </a:rPr>
              <a:t>to the Talmud, </a:t>
            </a:r>
            <a:r>
              <a:rPr lang="en-US" b="1" dirty="0" smtClean="0">
                <a:solidFill>
                  <a:srgbClr val="C00000"/>
                </a:solidFill>
                <a:latin typeface="Calisto MT" pitchFamily="18" charset="0"/>
              </a:rPr>
              <a:t>the </a:t>
            </a:r>
            <a:r>
              <a:rPr lang="en-US" b="1" dirty="0">
                <a:solidFill>
                  <a:srgbClr val="C00000"/>
                </a:solidFill>
                <a:latin typeface="Calisto MT" pitchFamily="18" charset="0"/>
              </a:rPr>
              <a:t>Rabbinic interpretation has </a:t>
            </a:r>
            <a:r>
              <a:rPr lang="en-US" b="1" dirty="0" smtClean="0">
                <a:solidFill>
                  <a:srgbClr val="C00000"/>
                </a:solidFill>
                <a:latin typeface="Calisto MT" pitchFamily="18" charset="0"/>
              </a:rPr>
              <a:t>prevailed to count 50 days from Abib </a:t>
            </a:r>
            <a:r>
              <a:rPr lang="en-US" b="1" dirty="0" smtClean="0">
                <a:solidFill>
                  <a:srgbClr val="660033"/>
                </a:solidFill>
                <a:effectLst>
                  <a:glow rad="127000">
                    <a:srgbClr val="FF9900"/>
                  </a:glow>
                </a:effectLst>
                <a:latin typeface="Calisto MT" pitchFamily="18" charset="0"/>
              </a:rPr>
              <a:t>16</a:t>
            </a:r>
            <a:r>
              <a:rPr lang="en-US" b="1" dirty="0" smtClean="0">
                <a:solidFill>
                  <a:srgbClr val="C00000"/>
                </a:solidFill>
                <a:latin typeface="Calisto MT" pitchFamily="18" charset="0"/>
              </a:rPr>
              <a:t>:</a:t>
            </a:r>
            <a:r>
              <a:rPr lang="en-US" b="1" dirty="0" smtClean="0">
                <a:latin typeface="Calisto MT" pitchFamily="18" charset="0"/>
              </a:rPr>
              <a:t>  </a:t>
            </a:r>
            <a:r>
              <a:rPr lang="en-US" dirty="0">
                <a:latin typeface="Calisto MT" pitchFamily="18" charset="0"/>
                <a:hlinkClick r:id="rId8"/>
              </a:rPr>
              <a:t>https://</a:t>
            </a:r>
            <a:r>
              <a:rPr lang="en-US" dirty="0" smtClean="0">
                <a:latin typeface="Calisto MT" pitchFamily="18" charset="0"/>
                <a:hlinkClick r:id="rId8"/>
              </a:rPr>
              <a:t>www.jtsa.edu/counting-the-moments</a:t>
            </a:r>
            <a:r>
              <a:rPr lang="en-US" dirty="0" smtClean="0">
                <a:latin typeface="Calisto MT" pitchFamily="18" charset="0"/>
              </a:rPr>
              <a:t/>
            </a:r>
            <a:br>
              <a:rPr lang="en-US" dirty="0" smtClean="0">
                <a:latin typeface="Calisto MT" pitchFamily="18" charset="0"/>
              </a:rPr>
            </a:br>
            <a:endParaRPr lang="en-US" dirty="0" smtClean="0">
              <a:latin typeface="Calisto MT" pitchFamily="18" charset="0"/>
            </a:endParaRPr>
          </a:p>
          <a:p>
            <a:pPr marL="342900" indent="-342900">
              <a:buFont typeface="+mj-lt"/>
              <a:buAutoNum type="arabicPeriod" startAt="5"/>
            </a:pPr>
            <a:r>
              <a:rPr lang="en-US" b="1" dirty="0" smtClean="0">
                <a:latin typeface="Calisto MT" pitchFamily="18" charset="0"/>
              </a:rPr>
              <a:t>Rood </a:t>
            </a:r>
            <a:r>
              <a:rPr lang="en-US" b="1" dirty="0">
                <a:latin typeface="Calisto MT" pitchFamily="18" charset="0"/>
              </a:rPr>
              <a:t>Awakening says to </a:t>
            </a:r>
            <a:r>
              <a:rPr lang="en-US" b="1" dirty="0">
                <a:solidFill>
                  <a:srgbClr val="0070C0"/>
                </a:solidFill>
                <a:latin typeface="Calisto MT" pitchFamily="18" charset="0"/>
              </a:rPr>
              <a:t>count 50 days from the 1</a:t>
            </a:r>
            <a:r>
              <a:rPr lang="en-US" b="1" baseline="30000" dirty="0">
                <a:solidFill>
                  <a:srgbClr val="0070C0"/>
                </a:solidFill>
                <a:latin typeface="Calisto MT" pitchFamily="18" charset="0"/>
              </a:rPr>
              <a:t>st</a:t>
            </a:r>
            <a:r>
              <a:rPr lang="en-US" b="1" dirty="0">
                <a:solidFill>
                  <a:srgbClr val="0070C0"/>
                </a:solidFill>
                <a:latin typeface="Calisto MT" pitchFamily="18" charset="0"/>
              </a:rPr>
              <a:t> cycle </a:t>
            </a:r>
            <a:r>
              <a:rPr lang="en-US" b="1" dirty="0" smtClean="0">
                <a:solidFill>
                  <a:srgbClr val="0070C0"/>
                </a:solidFill>
                <a:latin typeface="Calisto MT" pitchFamily="18" charset="0"/>
              </a:rPr>
              <a:t/>
            </a:r>
            <a:br>
              <a:rPr lang="en-US" b="1" dirty="0" smtClean="0">
                <a:solidFill>
                  <a:srgbClr val="0070C0"/>
                </a:solidFill>
                <a:latin typeface="Calisto MT" pitchFamily="18" charset="0"/>
              </a:rPr>
            </a:br>
            <a:r>
              <a:rPr lang="en-US" b="1" dirty="0" smtClean="0">
                <a:solidFill>
                  <a:srgbClr val="0070C0"/>
                </a:solidFill>
                <a:latin typeface="Calisto MT" pitchFamily="18" charset="0"/>
              </a:rPr>
              <a:t>after </a:t>
            </a:r>
            <a:r>
              <a:rPr lang="en-US" b="1" dirty="0">
                <a:solidFill>
                  <a:srgbClr val="0070C0"/>
                </a:solidFill>
                <a:latin typeface="Calisto MT" pitchFamily="18" charset="0"/>
              </a:rPr>
              <a:t>weekly Shabbat.</a:t>
            </a:r>
            <a:r>
              <a:rPr lang="en-US" b="1" dirty="0">
                <a:latin typeface="Calisto MT" pitchFamily="18" charset="0"/>
              </a:rPr>
              <a:t> </a:t>
            </a:r>
            <a:r>
              <a:rPr lang="en-US" b="1" dirty="0" smtClean="0">
                <a:latin typeface="Calisto MT" pitchFamily="18" charset="0"/>
              </a:rPr>
              <a:t> </a:t>
            </a:r>
            <a:r>
              <a:rPr lang="en-US" dirty="0" smtClean="0">
                <a:latin typeface="Calisto MT" pitchFamily="18" charset="0"/>
                <a:hlinkClick r:id="rId9"/>
              </a:rPr>
              <a:t>https</a:t>
            </a:r>
            <a:r>
              <a:rPr lang="en-US" dirty="0">
                <a:latin typeface="Calisto MT" pitchFamily="18" charset="0"/>
                <a:hlinkClick r:id="rId9"/>
              </a:rPr>
              <a:t>://aroodawakening.tv/feasts-studies/feast/upcoming-feast-dates</a:t>
            </a:r>
            <a:r>
              <a:rPr lang="en-US" dirty="0" smtClean="0">
                <a:latin typeface="Calisto MT" pitchFamily="18" charset="0"/>
                <a:hlinkClick r:id="rId9"/>
              </a:rPr>
              <a:t>/</a:t>
            </a:r>
            <a:endParaRPr lang="en-US" dirty="0">
              <a:latin typeface="Calisto MT" pitchFamily="18" charset="0"/>
            </a:endParaRPr>
          </a:p>
        </p:txBody>
      </p:sp>
      <p:sp>
        <p:nvSpPr>
          <p:cNvPr id="11" name="Rectangle 10"/>
          <p:cNvSpPr/>
          <p:nvPr/>
        </p:nvSpPr>
        <p:spPr>
          <a:xfrm>
            <a:off x="3050133" y="-27767"/>
            <a:ext cx="9020473" cy="769441"/>
          </a:xfrm>
          <a:prstGeom prst="rect">
            <a:avLst/>
          </a:prstGeom>
          <a:noFill/>
        </p:spPr>
        <p:txBody>
          <a:bodyPr wrap="square" lIns="91440" tIns="45720" rIns="91440" bIns="45720">
            <a:spAutoFit/>
            <a:scene3d>
              <a:camera prst="obliqueBottomLeft"/>
              <a:lightRig rig="flat" dir="tl"/>
            </a:scene3d>
            <a:sp3d contourW="19050" prstMaterial="clear">
              <a:bevelT w="50800" h="50800"/>
              <a:contourClr>
                <a:schemeClr val="accent5">
                  <a:tint val="70000"/>
                  <a:satMod val="180000"/>
                  <a:alpha val="70000"/>
                </a:schemeClr>
              </a:contourClr>
            </a:sp3d>
          </a:bodyPr>
          <a:lstStyle/>
          <a:p>
            <a:pPr algn="ctr"/>
            <a:r>
              <a:rPr lang="en-US" sz="4400" dirty="0" smtClean="0">
                <a:ln w="18415" cmpd="sng">
                  <a:solidFill>
                    <a:srgbClr val="FFFFFF"/>
                  </a:solidFill>
                  <a:prstDash val="solid"/>
                </a:ln>
                <a:solidFill>
                  <a:schemeClr val="accent2">
                    <a:lumMod val="50000"/>
                  </a:schemeClr>
                </a:solidFill>
                <a:effectLst>
                  <a:outerShdw blurRad="63500" dir="3600000" algn="tl" rotWithShape="0">
                    <a:srgbClr val="000000">
                      <a:alpha val="70000"/>
                    </a:srgbClr>
                  </a:outerShdw>
                </a:effectLst>
                <a:latin typeface="Berlin Sans FB Demi" pitchFamily="34" charset="0"/>
              </a:rPr>
              <a:t>Many Ministries with 50 Day Count</a:t>
            </a:r>
            <a:endParaRPr lang="en-US" sz="4000" b="1" cap="none" spc="0" dirty="0">
              <a:ln>
                <a:solidFill>
                  <a:schemeClr val="tx2"/>
                </a:solidFill>
              </a:ln>
              <a:solidFill>
                <a:schemeClr val="accent2">
                  <a:lumMod val="50000"/>
                </a:schemeClr>
              </a:solidFill>
              <a:effectLst/>
              <a:latin typeface="Berlin Sans FB Demi" pitchFamily="34" charset="0"/>
            </a:endParaRPr>
          </a:p>
        </p:txBody>
      </p:sp>
      <p:sp>
        <p:nvSpPr>
          <p:cNvPr id="3" name="Rectangle 2"/>
          <p:cNvSpPr/>
          <p:nvPr/>
        </p:nvSpPr>
        <p:spPr>
          <a:xfrm>
            <a:off x="1481504" y="5229200"/>
            <a:ext cx="10867077"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4000" b="1" cap="none" spc="0" dirty="0" smtClean="0">
                <a:ln w="1905"/>
                <a:solidFill>
                  <a:srgbClr val="C00000"/>
                </a:solidFill>
                <a:effectLst>
                  <a:innerShdw blurRad="69850" dist="43180" dir="5400000">
                    <a:srgbClr val="000000">
                      <a:alpha val="65000"/>
                    </a:srgbClr>
                  </a:innerShdw>
                </a:effectLst>
                <a:latin typeface="Berlin Sans FB Demi" pitchFamily="34" charset="0"/>
              </a:rPr>
              <a:t>But there are many, who use the 99 day Omer </a:t>
            </a:r>
            <a:br>
              <a:rPr lang="en-US" sz="4000" b="1" cap="none" spc="0" dirty="0" smtClean="0">
                <a:ln w="1905"/>
                <a:solidFill>
                  <a:srgbClr val="C00000"/>
                </a:solidFill>
                <a:effectLst>
                  <a:innerShdw blurRad="69850" dist="43180" dir="5400000">
                    <a:srgbClr val="000000">
                      <a:alpha val="65000"/>
                    </a:srgbClr>
                  </a:innerShdw>
                </a:effectLst>
                <a:latin typeface="Berlin Sans FB Demi" pitchFamily="34" charset="0"/>
              </a:rPr>
            </a:br>
            <a:r>
              <a:rPr lang="en-US" sz="4000" b="1" cap="none" spc="0" dirty="0" smtClean="0">
                <a:ln w="1905"/>
                <a:solidFill>
                  <a:srgbClr val="C00000"/>
                </a:solidFill>
                <a:effectLst>
                  <a:innerShdw blurRad="69850" dist="43180" dir="5400000">
                    <a:srgbClr val="000000">
                      <a:alpha val="65000"/>
                    </a:srgbClr>
                  </a:innerShdw>
                </a:effectLst>
                <a:latin typeface="Berlin Sans FB Demi" pitchFamily="34" charset="0"/>
              </a:rPr>
              <a:t>Count ~ </a:t>
            </a:r>
            <a:r>
              <a:rPr lang="en-US" sz="4000" cap="none" spc="0" dirty="0" smtClean="0">
                <a:ln w="1905"/>
                <a:solidFill>
                  <a:srgbClr val="C00000"/>
                </a:solidFill>
                <a:effectLst>
                  <a:innerShdw blurRad="69850" dist="43180" dir="5400000">
                    <a:srgbClr val="000000">
                      <a:alpha val="65000"/>
                    </a:srgbClr>
                  </a:innerShdw>
                </a:effectLst>
                <a:latin typeface="Berlin Sans FB Demi" pitchFamily="34" charset="0"/>
              </a:rPr>
              <a:t>especially lunar Sabbath calendars!</a:t>
            </a:r>
            <a:endParaRPr lang="en-US" sz="4000" cap="none" spc="0" dirty="0">
              <a:ln w="1905"/>
              <a:solidFill>
                <a:srgbClr val="C0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06389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14000"/>
              </a:srgbClr>
            </a:gs>
            <a:gs pos="25000">
              <a:srgbClr val="FF6633">
                <a:alpha val="12000"/>
              </a:srgbClr>
            </a:gs>
            <a:gs pos="50000">
              <a:srgbClr val="FFFF00">
                <a:alpha val="14000"/>
              </a:srgbClr>
            </a:gs>
            <a:gs pos="75000">
              <a:srgbClr val="01A78F">
                <a:alpha val="29000"/>
              </a:srgbClr>
            </a:gs>
            <a:gs pos="100000">
              <a:srgbClr val="9933FF">
                <a:alpha val="38000"/>
              </a:srgb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8157" y="116632"/>
            <a:ext cx="11809312" cy="6552727"/>
          </a:xfrm>
          <a:gradFill>
            <a:gsLst>
              <a:gs pos="0">
                <a:srgbClr val="FF3399">
                  <a:alpha val="46000"/>
                </a:srgbClr>
              </a:gs>
              <a:gs pos="25000">
                <a:srgbClr val="FF6633">
                  <a:alpha val="26000"/>
                </a:srgbClr>
              </a:gs>
              <a:gs pos="98000">
                <a:srgbClr val="FFFF00">
                  <a:alpha val="26000"/>
                </a:srgbClr>
              </a:gs>
              <a:gs pos="75000">
                <a:srgbClr val="01A78F">
                  <a:alpha val="29000"/>
                </a:srgbClr>
              </a:gs>
              <a:gs pos="54000">
                <a:srgbClr val="9933FF">
                  <a:alpha val="0"/>
                </a:srgbClr>
              </a:gs>
            </a:gsLst>
            <a:lin ang="10200000" scaled="0"/>
          </a:gradFill>
          <a:ln>
            <a:noFill/>
          </a:ln>
          <a:scene3d>
            <a:camera prst="orthographicFront"/>
            <a:lightRig rig="threePt" dir="t"/>
          </a:scene3d>
          <a:sp3d>
            <a:bevelT/>
          </a:sp3d>
        </p:spPr>
        <p:txBody>
          <a:bodyPr anchor="t">
            <a:normAutofit/>
            <a:sp3d extrusionH="57150">
              <a:bevelT h="25400" prst="softRound"/>
            </a:sp3d>
          </a:bodyPr>
          <a:lstStyle/>
          <a:p>
            <a:pPr>
              <a:lnSpc>
                <a:spcPct val="100000"/>
              </a:lnSpc>
            </a:pPr>
            <a:r>
              <a:rPr lang="en-US" sz="600" dirty="0" smtClean="0">
                <a:solidFill>
                  <a:prstClr val="black"/>
                </a:solidFill>
              </a:rPr>
              <a:t>.</a:t>
            </a:r>
          </a:p>
        </p:txBody>
      </p:sp>
      <p:sp>
        <p:nvSpPr>
          <p:cNvPr id="4" name="Slide Number Placeholder 3"/>
          <p:cNvSpPr>
            <a:spLocks noGrp="1"/>
          </p:cNvSpPr>
          <p:nvPr>
            <p:ph type="sldNum" sz="quarter" idx="12"/>
          </p:nvPr>
        </p:nvSpPr>
        <p:spPr>
          <a:xfrm>
            <a:off x="11558644" y="6515296"/>
            <a:ext cx="549797" cy="365125"/>
          </a:xfrm>
        </p:spPr>
        <p:txBody>
          <a:bodyPr>
            <a:scene3d>
              <a:camera prst="orthographicFront"/>
              <a:lightRig rig="threePt" dir="t"/>
            </a:scene3d>
            <a:sp3d extrusionH="57150">
              <a:bevelT h="25400" prst="softRound"/>
            </a:sp3d>
          </a:bodyPr>
          <a:lstStyle/>
          <a:p>
            <a:fld id="{81FEFA0A-2F20-4B60-98C6-5FFDA469AA1C}" type="slidenum">
              <a:rPr lang="en-US" smtClean="0">
                <a:solidFill>
                  <a:schemeClr val="tx2"/>
                </a:solidFill>
              </a:rPr>
              <a:pPr/>
              <a:t>80</a:t>
            </a:fld>
            <a:endParaRPr lang="en-US" dirty="0">
              <a:solidFill>
                <a:schemeClr val="tx2"/>
              </a:solidFill>
            </a:endParaRPr>
          </a:p>
        </p:txBody>
      </p:sp>
      <p:pic>
        <p:nvPicPr>
          <p:cNvPr id="20" name="Picture 2" descr="C:\Users\Rae\Desktop\reaping_the_harvest-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7908" y="3386258"/>
            <a:ext cx="2249857" cy="3046307"/>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graphicFrame>
        <p:nvGraphicFramePr>
          <p:cNvPr id="22" name="Table 21"/>
          <p:cNvGraphicFramePr>
            <a:graphicFrameLocks noGrp="1"/>
          </p:cNvGraphicFramePr>
          <p:nvPr>
            <p:extLst>
              <p:ext uri="{D42A27DB-BD31-4B8C-83A1-F6EECF244321}">
                <p14:modId xmlns:p14="http://schemas.microsoft.com/office/powerpoint/2010/main" val="3467903502"/>
              </p:ext>
            </p:extLst>
          </p:nvPr>
        </p:nvGraphicFramePr>
        <p:xfrm>
          <a:off x="2689349" y="1295400"/>
          <a:ext cx="8229599" cy="1844039"/>
        </p:xfrm>
        <a:graphic>
          <a:graphicData uri="http://schemas.openxmlformats.org/drawingml/2006/table">
            <a:tbl>
              <a:tblPr firstRow="1" bandRow="1">
                <a:tableStyleId>{5C22544A-7EE6-4342-B048-85BDC9FD1C3A}</a:tableStyleId>
              </a:tblPr>
              <a:tblGrid>
                <a:gridCol w="1175657"/>
                <a:gridCol w="1175657"/>
                <a:gridCol w="1175657"/>
                <a:gridCol w="1175657"/>
                <a:gridCol w="1175657"/>
                <a:gridCol w="1175657"/>
                <a:gridCol w="1175657"/>
              </a:tblGrid>
              <a:tr h="398239">
                <a:tc>
                  <a:txBody>
                    <a:bodyPr/>
                    <a:lstStyle/>
                    <a:p>
                      <a:pPr algn="ctr"/>
                      <a:r>
                        <a:rPr lang="en-US" sz="1600" dirty="0" smtClean="0"/>
                        <a:t>1</a:t>
                      </a:r>
                      <a:r>
                        <a:rPr lang="en-US" sz="1600" baseline="30000" dirty="0" smtClean="0"/>
                        <a:t>st</a:t>
                      </a:r>
                      <a:r>
                        <a:rPr lang="en-US" sz="1600" dirty="0" smtClean="0"/>
                        <a:t> (Sun)</a:t>
                      </a:r>
                      <a:endParaRPr lang="en-US" sz="1600" dirty="0"/>
                    </a:p>
                  </a:txBody>
                  <a:tcPr>
                    <a:lnB w="38100" cmpd="sng">
                      <a:noFill/>
                    </a:lnB>
                    <a:cell3D prstMaterial="dkEdge">
                      <a:bevel w="77470" h="12700" prst="softRound"/>
                      <a:lightRig rig="flood" dir="t"/>
                    </a:cell3D>
                  </a:tcPr>
                </a:tc>
                <a:tc>
                  <a:txBody>
                    <a:bodyPr/>
                    <a:lstStyle/>
                    <a:p>
                      <a:pPr algn="ctr"/>
                      <a:r>
                        <a:rPr lang="en-US" sz="1600" dirty="0" smtClean="0"/>
                        <a:t>2</a:t>
                      </a:r>
                      <a:r>
                        <a:rPr lang="en-US" sz="1600" baseline="30000" dirty="0" smtClean="0"/>
                        <a:t>nd</a:t>
                      </a:r>
                      <a:r>
                        <a:rPr lang="en-US" sz="1600" dirty="0" smtClean="0"/>
                        <a:t> (Mon)</a:t>
                      </a:r>
                      <a:endParaRPr lang="en-US" sz="1600" dirty="0"/>
                    </a:p>
                  </a:txBody>
                  <a:tcPr>
                    <a:cell3D prstMaterial="dkEdge">
                      <a:bevel w="77470" h="12700" prst="softRound"/>
                      <a:lightRig rig="flood" dir="t"/>
                    </a:cell3D>
                  </a:tcPr>
                </a:tc>
                <a:tc>
                  <a:txBody>
                    <a:bodyPr/>
                    <a:lstStyle/>
                    <a:p>
                      <a:pPr algn="ctr"/>
                      <a:r>
                        <a:rPr lang="en-US" sz="1600" dirty="0" smtClean="0"/>
                        <a:t>3</a:t>
                      </a:r>
                      <a:r>
                        <a:rPr lang="en-US" sz="1600" baseline="30000" dirty="0" smtClean="0"/>
                        <a:t>rd</a:t>
                      </a:r>
                      <a:r>
                        <a:rPr lang="en-US" sz="1600" dirty="0" smtClean="0"/>
                        <a:t> (Tues)</a:t>
                      </a:r>
                      <a:endParaRPr lang="en-US" sz="1600" dirty="0"/>
                    </a:p>
                  </a:txBody>
                  <a:tcPr>
                    <a:cell3D prstMaterial="dkEdge">
                      <a:bevel w="77470" h="12700" prst="softRound"/>
                      <a:lightRig rig="flood" dir="t"/>
                    </a:cell3D>
                  </a:tcPr>
                </a:tc>
                <a:tc>
                  <a:txBody>
                    <a:bodyPr/>
                    <a:lstStyle/>
                    <a:p>
                      <a:pPr algn="ctr"/>
                      <a:r>
                        <a:rPr lang="en-US" sz="1600" dirty="0" smtClean="0"/>
                        <a:t>4</a:t>
                      </a:r>
                      <a:r>
                        <a:rPr lang="en-US" sz="1600" baseline="30000" dirty="0" smtClean="0"/>
                        <a:t>th</a:t>
                      </a:r>
                      <a:r>
                        <a:rPr lang="en-US" sz="1600" dirty="0" smtClean="0"/>
                        <a:t> (Wed)</a:t>
                      </a:r>
                      <a:endParaRPr lang="en-US" sz="1600" dirty="0"/>
                    </a:p>
                  </a:txBody>
                  <a:tcPr>
                    <a:cell3D prstMaterial="dkEdge">
                      <a:bevel w="77470" h="12700" prst="softRound"/>
                      <a:lightRig rig="flood" dir="t"/>
                    </a:cell3D>
                  </a:tcPr>
                </a:tc>
                <a:tc>
                  <a:txBody>
                    <a:bodyPr/>
                    <a:lstStyle/>
                    <a:p>
                      <a:pPr algn="ctr"/>
                      <a:r>
                        <a:rPr lang="en-US" sz="1600" dirty="0" smtClean="0"/>
                        <a:t>5</a:t>
                      </a:r>
                      <a:r>
                        <a:rPr lang="en-US" sz="1600" baseline="30000" dirty="0" smtClean="0"/>
                        <a:t>th</a:t>
                      </a:r>
                      <a:r>
                        <a:rPr lang="en-US" sz="1600" dirty="0" smtClean="0"/>
                        <a:t> (</a:t>
                      </a:r>
                      <a:r>
                        <a:rPr lang="en-US" sz="1600" dirty="0" err="1" smtClean="0"/>
                        <a:t>Thur</a:t>
                      </a:r>
                      <a:r>
                        <a:rPr lang="en-US" sz="1600" dirty="0" smtClean="0"/>
                        <a:t>)</a:t>
                      </a:r>
                      <a:endParaRPr lang="en-US" sz="1600" dirty="0"/>
                    </a:p>
                  </a:txBody>
                  <a:tcPr>
                    <a:cell3D prstMaterial="dkEdge">
                      <a:bevel w="77470" h="12700" prst="softRound"/>
                      <a:lightRig rig="flood" dir="t"/>
                    </a:cell3D>
                  </a:tcPr>
                </a:tc>
                <a:tc>
                  <a:txBody>
                    <a:bodyPr/>
                    <a:lstStyle/>
                    <a:p>
                      <a:pPr algn="ctr"/>
                      <a:r>
                        <a:rPr lang="en-US" sz="1600" dirty="0" smtClean="0"/>
                        <a:t>6</a:t>
                      </a:r>
                      <a:r>
                        <a:rPr lang="en-US" sz="1600" baseline="30000" dirty="0" smtClean="0"/>
                        <a:t>th</a:t>
                      </a:r>
                      <a:r>
                        <a:rPr lang="en-US" sz="1600" dirty="0" smtClean="0"/>
                        <a:t> (Fri)</a:t>
                      </a:r>
                      <a:endParaRPr lang="en-US" sz="1600" dirty="0"/>
                    </a:p>
                  </a:txBody>
                  <a:tcPr>
                    <a:cell3D prstMaterial="dkEdge">
                      <a:bevel w="77470" h="12700" prst="softRound"/>
                      <a:lightRig rig="flood" dir="t"/>
                    </a:cell3D>
                  </a:tcPr>
                </a:tc>
                <a:tc>
                  <a:txBody>
                    <a:bodyPr/>
                    <a:lstStyle/>
                    <a:p>
                      <a:pPr algn="ctr"/>
                      <a:r>
                        <a:rPr lang="en-US" sz="1600" dirty="0" smtClean="0"/>
                        <a:t>7</a:t>
                      </a:r>
                      <a:r>
                        <a:rPr lang="en-US" sz="1600" baseline="30000" dirty="0" smtClean="0"/>
                        <a:t>th</a:t>
                      </a:r>
                      <a:r>
                        <a:rPr lang="en-US" sz="1600" dirty="0" smtClean="0"/>
                        <a:t> (</a:t>
                      </a:r>
                      <a:r>
                        <a:rPr lang="en-US" sz="1600" dirty="0" err="1" smtClean="0"/>
                        <a:t>Sabb</a:t>
                      </a:r>
                      <a:r>
                        <a:rPr lang="en-US" sz="1600" dirty="0" smtClean="0"/>
                        <a:t>)</a:t>
                      </a:r>
                      <a:endParaRPr lang="en-US" sz="1600" dirty="0"/>
                    </a:p>
                  </a:txBody>
                  <a:tcPr>
                    <a:cell3D prstMaterial="dkEdge">
                      <a:bevel w="77470" h="12700" prst="softRound"/>
                      <a:lightRig rig="flood" dir="t"/>
                    </a:cell3D>
                  </a:tcPr>
                </a:tc>
              </a:tr>
              <a:tr h="372380">
                <a:tc>
                  <a:txBody>
                    <a:bodyPr/>
                    <a:lstStyle/>
                    <a:p>
                      <a:pPr algn="ctr"/>
                      <a:r>
                        <a:rPr lang="en-US" sz="1400" b="0" dirty="0" smtClean="0"/>
                        <a:t>4</a:t>
                      </a:r>
                      <a:endParaRPr lang="en-US" sz="1400" b="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77470" h="12700" prst="softRound"/>
                      <a:lightRig rig="flood" dir="t"/>
                    </a:cell3D>
                    <a:solidFill>
                      <a:srgbClr val="DCE5EE"/>
                    </a:solidFill>
                  </a:tcPr>
                </a:tc>
                <a:tc>
                  <a:txBody>
                    <a:bodyPr/>
                    <a:lstStyle/>
                    <a:p>
                      <a:pPr algn="ctr"/>
                      <a:r>
                        <a:rPr lang="en-US" sz="1400" dirty="0" smtClean="0"/>
                        <a:t>5</a:t>
                      </a:r>
                      <a:endParaRPr lang="en-US" sz="1400" dirty="0"/>
                    </a:p>
                  </a:txBody>
                  <a:tcPr>
                    <a:lnL w="12700" cmpd="sng">
                      <a:noFill/>
                    </a:lnL>
                    <a:cell3D prstMaterial="dkEdge">
                      <a:bevel w="77470" h="12700" prst="softRound"/>
                      <a:lightRig rig="flood" dir="t"/>
                    </a:cell3D>
                    <a:solidFill>
                      <a:srgbClr val="DCE5EE"/>
                    </a:solidFill>
                  </a:tcPr>
                </a:tc>
                <a:tc>
                  <a:txBody>
                    <a:bodyPr/>
                    <a:lstStyle/>
                    <a:p>
                      <a:pPr algn="ctr"/>
                      <a:r>
                        <a:rPr lang="en-US" sz="1400" dirty="0" smtClean="0"/>
                        <a:t>6</a:t>
                      </a:r>
                      <a:endParaRPr lang="en-US" sz="1400" dirty="0"/>
                    </a:p>
                  </a:txBody>
                  <a:tcPr>
                    <a:cell3D prstMaterial="dkEdge">
                      <a:bevel w="77470" h="12700" prst="softRound"/>
                      <a:lightRig rig="flood" dir="t"/>
                    </a:cell3D>
                  </a:tcPr>
                </a:tc>
                <a:tc>
                  <a:txBody>
                    <a:bodyPr/>
                    <a:lstStyle/>
                    <a:p>
                      <a:pPr algn="ctr"/>
                      <a:r>
                        <a:rPr lang="en-US" sz="1400" dirty="0" smtClean="0"/>
                        <a:t>7</a:t>
                      </a:r>
                      <a:endParaRPr lang="en-US" sz="1400" dirty="0"/>
                    </a:p>
                  </a:txBody>
                  <a:tcPr>
                    <a:cell3D prstMaterial="dkEdge">
                      <a:bevel w="77470" h="12700" prst="softRound"/>
                      <a:lightRig rig="flood" dir="t"/>
                    </a:cell3D>
                  </a:tcPr>
                </a:tc>
                <a:tc>
                  <a:txBody>
                    <a:bodyPr/>
                    <a:lstStyle/>
                    <a:p>
                      <a:pPr algn="ctr"/>
                      <a:r>
                        <a:rPr lang="en-US" sz="1400" dirty="0" smtClean="0"/>
                        <a:t>8</a:t>
                      </a:r>
                      <a:endParaRPr lang="en-US" sz="1400" dirty="0"/>
                    </a:p>
                  </a:txBody>
                  <a:tcPr>
                    <a:cell3D prstMaterial="dkEdge">
                      <a:bevel w="77470" h="12700" prst="softRound"/>
                      <a:lightRig rig="flood" dir="t"/>
                    </a:cell3D>
                  </a:tcPr>
                </a:tc>
                <a:tc>
                  <a:txBody>
                    <a:bodyPr/>
                    <a:lstStyle/>
                    <a:p>
                      <a:pPr algn="ctr"/>
                      <a:r>
                        <a:rPr lang="en-US" sz="1400" dirty="0" smtClean="0"/>
                        <a:t>9</a:t>
                      </a:r>
                      <a:endParaRPr lang="en-US" sz="1400" dirty="0"/>
                    </a:p>
                  </a:txBody>
                  <a:tcPr>
                    <a:cell3D prstMaterial="dkEdge">
                      <a:bevel w="77470" h="12700" prst="softRound"/>
                      <a:lightRig rig="flood" dir="t"/>
                    </a:cell3D>
                  </a:tcPr>
                </a:tc>
                <a:tc>
                  <a:txBody>
                    <a:bodyPr/>
                    <a:lstStyle/>
                    <a:p>
                      <a:pPr algn="ctr"/>
                      <a:r>
                        <a:rPr lang="en-US" sz="1400" dirty="0" smtClean="0"/>
                        <a:t>10</a:t>
                      </a:r>
                      <a:endParaRPr lang="en-US" sz="1400" dirty="0"/>
                    </a:p>
                  </a:txBody>
                  <a:tcPr>
                    <a:cell3D prstMaterial="dkEdge">
                      <a:bevel w="77470" h="12700" prst="softRound"/>
                      <a:lightRig rig="flood" dir="t"/>
                    </a:cell3D>
                  </a:tcPr>
                </a:tc>
              </a:tr>
              <a:tr h="372380">
                <a:tc>
                  <a:txBody>
                    <a:bodyPr/>
                    <a:lstStyle/>
                    <a:p>
                      <a:pPr algn="ctr"/>
                      <a:r>
                        <a:rPr lang="en-US" sz="1400" dirty="0" smtClean="0"/>
                        <a:t>11</a:t>
                      </a:r>
                      <a:endParaRPr lang="en-US" sz="1400" dirty="0"/>
                    </a:p>
                  </a:txBody>
                  <a:tcPr>
                    <a:lnT w="12700" cmpd="sng">
                      <a:noFill/>
                    </a:lnT>
                    <a:lnB w="12700" cmpd="sng">
                      <a:noFill/>
                    </a:lnB>
                    <a:cell3D prstMaterial="dkEdge">
                      <a:bevel w="77470" h="12700" prst="softRound"/>
                      <a:lightRig rig="flood" dir="t"/>
                    </a:cell3D>
                  </a:tcPr>
                </a:tc>
                <a:tc>
                  <a:txBody>
                    <a:bodyPr/>
                    <a:lstStyle/>
                    <a:p>
                      <a:pPr algn="ctr"/>
                      <a:r>
                        <a:rPr lang="en-US" sz="1400" dirty="0" smtClean="0"/>
                        <a:t>12</a:t>
                      </a:r>
                      <a:endParaRPr lang="en-US" sz="1400" dirty="0"/>
                    </a:p>
                  </a:txBody>
                  <a:tcPr>
                    <a:cell3D prstMaterial="dkEdge">
                      <a:bevel w="77470" h="12700" prst="softRound"/>
                      <a:lightRig rig="flood" dir="t"/>
                    </a:cell3D>
                  </a:tcPr>
                </a:tc>
                <a:tc>
                  <a:txBody>
                    <a:bodyPr/>
                    <a:lstStyle/>
                    <a:p>
                      <a:pPr algn="ctr"/>
                      <a:r>
                        <a:rPr lang="en-US" sz="1400" dirty="0" smtClean="0"/>
                        <a:t>13</a:t>
                      </a:r>
                      <a:endParaRPr lang="en-US" sz="1400" dirty="0"/>
                    </a:p>
                  </a:txBody>
                  <a:tcPr>
                    <a:cell3D prstMaterial="dkEdge">
                      <a:bevel w="77470" h="12700" prst="softRound"/>
                      <a:lightRig rig="flood" dir="t"/>
                    </a:cell3D>
                  </a:tcPr>
                </a:tc>
                <a:tc>
                  <a:txBody>
                    <a:bodyPr/>
                    <a:lstStyle/>
                    <a:p>
                      <a:pPr algn="ctr"/>
                      <a:r>
                        <a:rPr lang="en-US" sz="1600" b="1" dirty="0" smtClean="0">
                          <a:solidFill>
                            <a:schemeClr val="bg1"/>
                          </a:solidFill>
                        </a:rPr>
                        <a:t>14 P/O</a:t>
                      </a:r>
                      <a:endParaRPr lang="en-US" sz="1100"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1400" dirty="0" smtClean="0"/>
                        <a:t>15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16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800" b="1" dirty="0" smtClean="0"/>
                        <a:t>17 </a:t>
                      </a:r>
                      <a:r>
                        <a:rPr lang="en-US" sz="1800" b="1" dirty="0" err="1" smtClean="0"/>
                        <a:t>Ress</a:t>
                      </a:r>
                      <a:r>
                        <a:rPr lang="en-US" sz="1800" b="1" dirty="0" smtClean="0"/>
                        <a:t>.</a:t>
                      </a:r>
                      <a:endParaRPr lang="en-US" sz="1800" b="1" dirty="0"/>
                    </a:p>
                  </a:txBody>
                  <a:tcPr>
                    <a:cell3D prstMaterial="dkEdge">
                      <a:bevel w="77470" h="12700" prst="softRound"/>
                      <a:lightRig rig="flood" dir="t"/>
                    </a:cell3D>
                    <a:solidFill>
                      <a:srgbClr val="66CCFF"/>
                    </a:solidFill>
                  </a:tcPr>
                </a:tc>
              </a:tr>
              <a:tr h="372380">
                <a:tc>
                  <a:txBody>
                    <a:bodyPr/>
                    <a:lstStyle/>
                    <a:p>
                      <a:pPr algn="ctr"/>
                      <a:r>
                        <a:rPr lang="en-US" sz="2000" b="1" dirty="0" smtClean="0"/>
                        <a:t>18  W/S</a:t>
                      </a:r>
                      <a:endParaRPr lang="en-US" sz="1400" b="1" dirty="0"/>
                    </a:p>
                  </a:txBody>
                  <a:tcPr>
                    <a:lnT w="12700" cmpd="sng">
                      <a:noFill/>
                    </a:lnT>
                    <a:cell3D prstMaterial="dkEdge">
                      <a:bevel w="77470" h="12700" prst="softRound"/>
                      <a:lightRig rig="flood" dir="t"/>
                    </a:cell3D>
                    <a:solidFill>
                      <a:srgbClr val="00FF00"/>
                    </a:solidFill>
                  </a:tcPr>
                </a:tc>
                <a:tc>
                  <a:txBody>
                    <a:bodyPr/>
                    <a:lstStyle/>
                    <a:p>
                      <a:pPr algn="ctr"/>
                      <a:r>
                        <a:rPr lang="en-US" sz="1400" dirty="0" smtClean="0"/>
                        <a:t>19</a:t>
                      </a:r>
                      <a:r>
                        <a:rPr lang="en-US" sz="1400" baseline="0" dirty="0" smtClean="0"/>
                        <a:t>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20 ULB</a:t>
                      </a:r>
                      <a:endParaRPr lang="en-US" sz="1400" dirty="0"/>
                    </a:p>
                  </a:txBody>
                  <a:tcPr>
                    <a:cell3D prstMaterial="dkEdge">
                      <a:bevel w="77470" h="12700" prst="softRound"/>
                      <a:lightRig rig="flood" dir="t"/>
                    </a:cell3D>
                    <a:solidFill>
                      <a:schemeClr val="bg2">
                        <a:lumMod val="90000"/>
                      </a:schemeClr>
                    </a:solidFill>
                  </a:tcPr>
                </a:tc>
                <a:tc>
                  <a:txBody>
                    <a:bodyPr/>
                    <a:lstStyle/>
                    <a:p>
                      <a:pPr algn="ctr"/>
                      <a:r>
                        <a:rPr lang="en-US" sz="1400" b="0" dirty="0" smtClean="0"/>
                        <a:t>21 ULB</a:t>
                      </a:r>
                      <a:endParaRPr lang="en-US" sz="1400" b="0" dirty="0"/>
                    </a:p>
                  </a:txBody>
                  <a:tcPr>
                    <a:cell3D prstMaterial="dkEdge">
                      <a:bevel w="77470" h="12700" prst="softRound"/>
                      <a:lightRig rig="flood" dir="t"/>
                    </a:cell3D>
                    <a:solidFill>
                      <a:schemeClr val="bg2">
                        <a:lumMod val="90000"/>
                      </a:schemeClr>
                    </a:solidFill>
                  </a:tcPr>
                </a:tc>
                <a:tc>
                  <a:txBody>
                    <a:bodyPr/>
                    <a:lstStyle/>
                    <a:p>
                      <a:pPr algn="ctr"/>
                      <a:r>
                        <a:rPr lang="en-US" sz="1400" dirty="0" smtClean="0"/>
                        <a:t>22</a:t>
                      </a:r>
                      <a:endParaRPr lang="en-US" sz="1400" dirty="0"/>
                    </a:p>
                  </a:txBody>
                  <a:tcPr>
                    <a:cell3D prstMaterial="dkEdge">
                      <a:bevel w="77470" h="12700" prst="softRound"/>
                      <a:lightRig rig="flood" dir="t"/>
                    </a:cell3D>
                  </a:tcPr>
                </a:tc>
                <a:tc>
                  <a:txBody>
                    <a:bodyPr/>
                    <a:lstStyle/>
                    <a:p>
                      <a:pPr algn="ctr"/>
                      <a:r>
                        <a:rPr lang="en-US" sz="1400" dirty="0" smtClean="0"/>
                        <a:t>23</a:t>
                      </a:r>
                      <a:endParaRPr lang="en-US" sz="1400" dirty="0"/>
                    </a:p>
                  </a:txBody>
                  <a:tcPr>
                    <a:cell3D prstMaterial="dkEdge">
                      <a:bevel w="77470" h="12700" prst="softRound"/>
                      <a:lightRig rig="flood" dir="t"/>
                    </a:cell3D>
                  </a:tcPr>
                </a:tc>
                <a:tc>
                  <a:txBody>
                    <a:bodyPr/>
                    <a:lstStyle/>
                    <a:p>
                      <a:pPr algn="ctr"/>
                      <a:r>
                        <a:rPr lang="en-US" sz="1400" b="0" dirty="0" smtClean="0"/>
                        <a:t>24</a:t>
                      </a:r>
                      <a:endParaRPr lang="en-US" sz="1400" b="0" dirty="0"/>
                    </a:p>
                  </a:txBody>
                  <a:tcPr>
                    <a:cell3D prstMaterial="dkEdge">
                      <a:bevel w="77470" h="12700" prst="softRound"/>
                      <a:lightRig rig="flood" dir="t"/>
                    </a:cell3D>
                    <a:solidFill>
                      <a:srgbClr val="DCE5EE"/>
                    </a:solidFill>
                  </a:tcPr>
                </a:tc>
              </a:tr>
            </a:tbl>
          </a:graphicData>
        </a:graphic>
      </p:graphicFrame>
      <p:cxnSp>
        <p:nvCxnSpPr>
          <p:cNvPr id="24" name="Straight Arrow Connector 23"/>
          <p:cNvCxnSpPr/>
          <p:nvPr/>
        </p:nvCxnSpPr>
        <p:spPr>
          <a:xfrm>
            <a:off x="2843298" y="2940844"/>
            <a:ext cx="0" cy="640556"/>
          </a:xfrm>
          <a:prstGeom prst="straightConnector1">
            <a:avLst/>
          </a:prstGeom>
          <a:ln w="76200">
            <a:solidFill>
              <a:srgbClr val="00B050"/>
            </a:solidFill>
            <a:headEnd type="diamond" w="med" len="med"/>
            <a:tailEnd type="triangle" w="med" len="med"/>
          </a:ln>
          <a:effectLst>
            <a:glow rad="101600">
              <a:schemeClr val="bg1"/>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71558" y="1412776"/>
            <a:ext cx="720080" cy="4777687"/>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smtClean="0">
                <a:ln w="28575">
                  <a:solidFill>
                    <a:srgbClr val="0000FF"/>
                  </a:solidFill>
                </a:ln>
                <a:solidFill>
                  <a:srgbClr val="00FF00"/>
                </a:solidFill>
                <a:latin typeface="Arial Rounded MT Bold" pitchFamily="34" charset="0"/>
              </a:rPr>
              <a:t>CONS</a:t>
            </a:r>
            <a:br>
              <a:rPr lang="en-CA" sz="3600" dirty="0" smtClean="0">
                <a:ln w="28575">
                  <a:solidFill>
                    <a:srgbClr val="0000FF"/>
                  </a:solidFill>
                </a:ln>
                <a:solidFill>
                  <a:srgbClr val="00FF00"/>
                </a:solidFill>
                <a:latin typeface="Arial Rounded MT Bold" pitchFamily="34" charset="0"/>
              </a:rPr>
            </a:br>
            <a:r>
              <a:rPr lang="en-CA" sz="3600" dirty="0" smtClean="0">
                <a:ln w="28575">
                  <a:solidFill>
                    <a:srgbClr val="0000FF"/>
                  </a:solidFill>
                </a:ln>
                <a:solidFill>
                  <a:srgbClr val="00FF00"/>
                </a:solidFill>
                <a:latin typeface="Arial Rounded MT Bold" pitchFamily="34" charset="0"/>
              </a:rPr>
              <a:t>IDER</a:t>
            </a:r>
            <a:endParaRPr lang="en-CA" sz="3600" dirty="0">
              <a:ln w="28575">
                <a:solidFill>
                  <a:srgbClr val="0000FF"/>
                </a:solidFill>
              </a:ln>
              <a:solidFill>
                <a:srgbClr val="00FF00"/>
              </a:solidFill>
              <a:latin typeface="Arial Rounded MT Bold" pitchFamily="34" charset="0"/>
            </a:endParaRPr>
          </a:p>
        </p:txBody>
      </p:sp>
      <p:sp>
        <p:nvSpPr>
          <p:cNvPr id="27" name="Rounded Rectangular Callout 26"/>
          <p:cNvSpPr/>
          <p:nvPr/>
        </p:nvSpPr>
        <p:spPr>
          <a:xfrm>
            <a:off x="1191638" y="260648"/>
            <a:ext cx="10303373" cy="838937"/>
          </a:xfrm>
          <a:prstGeom prst="wedgeRoundRectCallout">
            <a:avLst>
              <a:gd name="adj1" fmla="val -22365"/>
              <a:gd name="adj2" fmla="val 50453"/>
              <a:gd name="adj3" fmla="val 16667"/>
            </a:avLst>
          </a:prstGeom>
          <a:solidFill>
            <a:srgbClr val="002060"/>
          </a:solidFill>
          <a:ln w="38100">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smtClean="0">
                <a:ln>
                  <a:solidFill>
                    <a:srgbClr val="0000FF"/>
                  </a:solidFill>
                </a:ln>
                <a:solidFill>
                  <a:srgbClr val="0000FF"/>
                </a:solidFill>
                <a:effectLst>
                  <a:glow rad="127000">
                    <a:srgbClr val="00FFFF"/>
                  </a:glow>
                </a:effectLst>
                <a:latin typeface="Comic Sans MS" pitchFamily="66" charset="0"/>
              </a:rPr>
              <a:t>Yahusha</a:t>
            </a:r>
            <a:r>
              <a:rPr lang="en-CA" sz="4800" b="1" dirty="0" smtClean="0">
                <a:ln>
                  <a:solidFill>
                    <a:srgbClr val="0000FF"/>
                  </a:solidFill>
                </a:ln>
                <a:solidFill>
                  <a:srgbClr val="0000FF"/>
                </a:solidFill>
                <a:latin typeface="Comic Sans MS" pitchFamily="66" charset="0"/>
              </a:rPr>
              <a:t> </a:t>
            </a:r>
            <a:r>
              <a:rPr lang="en-CA" sz="4800" b="1" dirty="0" smtClean="0">
                <a:ln>
                  <a:solidFill>
                    <a:srgbClr val="FF99FF"/>
                  </a:solidFill>
                </a:ln>
                <a:solidFill>
                  <a:srgbClr val="FFFFCC"/>
                </a:solidFill>
                <a:latin typeface="Comic Sans MS" pitchFamily="66" charset="0"/>
              </a:rPr>
              <a:t>as a Kernel of Wheat</a:t>
            </a:r>
            <a:endParaRPr lang="en-CA" sz="4800" b="1" dirty="0" smtClean="0">
              <a:ln>
                <a:solidFill>
                  <a:srgbClr val="FF33CC"/>
                </a:solidFill>
              </a:ln>
              <a:solidFill>
                <a:srgbClr val="FFFF00"/>
              </a:solidFill>
              <a:latin typeface="Comic Sans MS" pitchFamily="66" charset="0"/>
              <a:cs typeface="Calibri" pitchFamily="34" charset="0"/>
            </a:endParaRPr>
          </a:p>
        </p:txBody>
      </p:sp>
      <p:cxnSp>
        <p:nvCxnSpPr>
          <p:cNvPr id="13" name="Straight Arrow Connector 12"/>
          <p:cNvCxnSpPr/>
          <p:nvPr/>
        </p:nvCxnSpPr>
        <p:spPr>
          <a:xfrm>
            <a:off x="7246540" y="2468166"/>
            <a:ext cx="0" cy="945356"/>
          </a:xfrm>
          <a:prstGeom prst="straightConnector1">
            <a:avLst/>
          </a:prstGeom>
          <a:ln w="76200">
            <a:solidFill>
              <a:srgbClr val="FF0000"/>
            </a:solidFill>
            <a:headEnd type="diamond" w="med" len="med"/>
            <a:tailEnd type="triangle" w="med" len="med"/>
          </a:ln>
          <a:effectLst>
            <a:glow rad="101600">
              <a:schemeClr val="bg1"/>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10236" y="3401817"/>
            <a:ext cx="3890949" cy="3231654"/>
          </a:xfrm>
          <a:prstGeom prst="rect">
            <a:avLst/>
          </a:prstGeom>
          <a:ln>
            <a:noFill/>
          </a:ln>
        </p:spPr>
        <p:txBody>
          <a:bodyPr wrap="square">
            <a:spAutoFit/>
            <a:scene3d>
              <a:camera prst="orthographicFront"/>
              <a:lightRig rig="threePt" dir="t"/>
            </a:scene3d>
            <a:sp3d extrusionH="57150">
              <a:bevelT h="25400" prst="softRound"/>
            </a:sp3d>
          </a:bodyPr>
          <a:lstStyle/>
          <a:p>
            <a:r>
              <a:rPr lang="en-US" sz="2400" b="1" dirty="0">
                <a:solidFill>
                  <a:srgbClr val="002060"/>
                </a:solidFill>
                <a:effectLst>
                  <a:outerShdw blurRad="38100" dist="38100" dir="2700000" algn="tl">
                    <a:srgbClr val="000000">
                      <a:alpha val="43137"/>
                    </a:srgbClr>
                  </a:outerShdw>
                </a:effectLst>
                <a:latin typeface="Comic Sans MS" pitchFamily="66" charset="0"/>
              </a:rPr>
              <a:t>John</a:t>
            </a:r>
            <a:r>
              <a:rPr lang="en-US" sz="2400" b="1" dirty="0">
                <a:solidFill>
                  <a:srgbClr val="002060"/>
                </a:solidFill>
                <a:latin typeface="Comic Sans MS" pitchFamily="66" charset="0"/>
              </a:rPr>
              <a:t> </a:t>
            </a:r>
            <a:r>
              <a:rPr lang="en-US" sz="2400" b="1" dirty="0" smtClean="0">
                <a:solidFill>
                  <a:srgbClr val="002060"/>
                </a:solidFill>
                <a:effectLst>
                  <a:outerShdw blurRad="38100" dist="38100" dir="2700000" algn="tl">
                    <a:srgbClr val="000000">
                      <a:alpha val="43137"/>
                    </a:srgbClr>
                  </a:outerShdw>
                </a:effectLst>
                <a:latin typeface="Comic Sans MS" pitchFamily="66" charset="0"/>
              </a:rPr>
              <a:t>12:23-24  </a:t>
            </a:r>
            <a:r>
              <a:rPr lang="en-US" sz="2400" b="1" dirty="0" smtClean="0">
                <a:solidFill>
                  <a:srgbClr val="002060"/>
                </a:solidFill>
                <a:latin typeface="Comic Sans MS" pitchFamily="66" charset="0"/>
              </a:rPr>
              <a:t/>
            </a:r>
            <a:br>
              <a:rPr lang="en-US" sz="2400" b="1" dirty="0" smtClean="0">
                <a:solidFill>
                  <a:srgbClr val="002060"/>
                </a:solidFill>
                <a:latin typeface="Comic Sans MS" pitchFamily="66" charset="0"/>
              </a:rPr>
            </a:br>
            <a:r>
              <a:rPr lang="en-US" sz="2000" dirty="0" smtClean="0">
                <a:latin typeface="Comic Sans MS" pitchFamily="66" charset="0"/>
              </a:rPr>
              <a:t>And </a:t>
            </a:r>
            <a:r>
              <a:rPr lang="en-US" sz="2000" dirty="0" smtClean="0">
                <a:solidFill>
                  <a:srgbClr val="0000FF"/>
                </a:solidFill>
                <a:latin typeface="Comic Sans MS" pitchFamily="66" charset="0"/>
              </a:rPr>
              <a:t>Yahusha</a:t>
            </a:r>
            <a:r>
              <a:rPr lang="en-US" sz="2000" dirty="0" smtClean="0">
                <a:latin typeface="Comic Sans MS" pitchFamily="66" charset="0"/>
              </a:rPr>
              <a:t> </a:t>
            </a:r>
            <a:r>
              <a:rPr lang="en-US" sz="2000" dirty="0">
                <a:latin typeface="Comic Sans MS" pitchFamily="66" charset="0"/>
              </a:rPr>
              <a:t>answered them, saying, </a:t>
            </a:r>
            <a:r>
              <a:rPr lang="en-US" sz="2000" b="1" dirty="0">
                <a:solidFill>
                  <a:srgbClr val="FF0000"/>
                </a:solidFill>
                <a:latin typeface="Comic Sans MS" pitchFamily="66" charset="0"/>
              </a:rPr>
              <a:t>The hour is come, </a:t>
            </a:r>
            <a:r>
              <a:rPr lang="en-US" sz="2000" b="1" dirty="0" smtClean="0">
                <a:solidFill>
                  <a:srgbClr val="FF0000"/>
                </a:solidFill>
                <a:latin typeface="Comic Sans MS" pitchFamily="66" charset="0"/>
              </a:rPr>
              <a:t/>
            </a:r>
            <a:br>
              <a:rPr lang="en-US" sz="2000" b="1" dirty="0" smtClean="0">
                <a:solidFill>
                  <a:srgbClr val="FF0000"/>
                </a:solidFill>
                <a:latin typeface="Comic Sans MS" pitchFamily="66" charset="0"/>
              </a:rPr>
            </a:br>
            <a:r>
              <a:rPr lang="en-US" sz="2000" b="1" dirty="0" smtClean="0">
                <a:solidFill>
                  <a:srgbClr val="FF0000"/>
                </a:solidFill>
                <a:latin typeface="Comic Sans MS" pitchFamily="66" charset="0"/>
              </a:rPr>
              <a:t>that the </a:t>
            </a:r>
            <a:r>
              <a:rPr lang="en-US" sz="2000" b="1" dirty="0">
                <a:solidFill>
                  <a:srgbClr val="FF0000"/>
                </a:solidFill>
                <a:latin typeface="Comic Sans MS" pitchFamily="66" charset="0"/>
              </a:rPr>
              <a:t>Son of man should </a:t>
            </a:r>
            <a:r>
              <a:rPr lang="en-US" sz="2000" b="1" dirty="0" smtClean="0">
                <a:solidFill>
                  <a:srgbClr val="FF0000"/>
                </a:solidFill>
                <a:latin typeface="Comic Sans MS" pitchFamily="66" charset="0"/>
              </a:rPr>
              <a:t/>
            </a:r>
            <a:br>
              <a:rPr lang="en-US" sz="2000" b="1" dirty="0" smtClean="0">
                <a:solidFill>
                  <a:srgbClr val="FF0000"/>
                </a:solidFill>
                <a:latin typeface="Comic Sans MS" pitchFamily="66" charset="0"/>
              </a:rPr>
            </a:br>
            <a:r>
              <a:rPr lang="en-US" sz="2000" b="1" dirty="0" smtClean="0">
                <a:solidFill>
                  <a:srgbClr val="FF0000"/>
                </a:solidFill>
                <a:latin typeface="Comic Sans MS" pitchFamily="66" charset="0"/>
              </a:rPr>
              <a:t>be </a:t>
            </a:r>
            <a:r>
              <a:rPr lang="en-US" sz="2000" b="1" dirty="0">
                <a:solidFill>
                  <a:srgbClr val="FF0000"/>
                </a:solidFill>
                <a:latin typeface="Comic Sans MS" pitchFamily="66" charset="0"/>
              </a:rPr>
              <a:t>glorified</a:t>
            </a:r>
            <a:r>
              <a:rPr lang="en-US" sz="2000" b="1" dirty="0" smtClean="0">
                <a:solidFill>
                  <a:srgbClr val="FF0000"/>
                </a:solidFill>
                <a:latin typeface="Comic Sans MS" pitchFamily="66" charset="0"/>
              </a:rPr>
              <a:t>.  </a:t>
            </a:r>
            <a:r>
              <a:rPr lang="en-US" sz="2000" b="1" dirty="0" smtClean="0">
                <a:solidFill>
                  <a:srgbClr val="002060"/>
                </a:solidFill>
                <a:latin typeface="Comic Sans MS" pitchFamily="66" charset="0"/>
              </a:rPr>
              <a:t>24</a:t>
            </a:r>
            <a:r>
              <a:rPr lang="en-US" sz="2000" b="1" dirty="0" smtClean="0">
                <a:latin typeface="Comic Sans MS" pitchFamily="66" charset="0"/>
              </a:rPr>
              <a:t> </a:t>
            </a:r>
            <a:r>
              <a:rPr lang="en-US" sz="2000" dirty="0" smtClean="0">
                <a:latin typeface="Comic Sans MS" pitchFamily="66" charset="0"/>
              </a:rPr>
              <a:t> </a:t>
            </a:r>
            <a:r>
              <a:rPr lang="en-US" sz="2000" b="1" dirty="0">
                <a:solidFill>
                  <a:srgbClr val="FF0000"/>
                </a:solidFill>
                <a:latin typeface="Comic Sans MS" pitchFamily="66" charset="0"/>
              </a:rPr>
              <a:t>Verily, </a:t>
            </a:r>
            <a:r>
              <a:rPr lang="en-US" sz="2000" b="1" dirty="0" smtClean="0">
                <a:solidFill>
                  <a:srgbClr val="FF0000"/>
                </a:solidFill>
                <a:latin typeface="Comic Sans MS" pitchFamily="66" charset="0"/>
              </a:rPr>
              <a:t/>
            </a:r>
            <a:br>
              <a:rPr lang="en-US" sz="2000" b="1" dirty="0" smtClean="0">
                <a:solidFill>
                  <a:srgbClr val="FF0000"/>
                </a:solidFill>
                <a:latin typeface="Comic Sans MS" pitchFamily="66" charset="0"/>
              </a:rPr>
            </a:br>
            <a:r>
              <a:rPr lang="en-US" sz="2000" b="1" dirty="0" smtClean="0">
                <a:solidFill>
                  <a:srgbClr val="FF0000"/>
                </a:solidFill>
                <a:latin typeface="Comic Sans MS" pitchFamily="66" charset="0"/>
              </a:rPr>
              <a:t>verily</a:t>
            </a:r>
            <a:r>
              <a:rPr lang="en-US" sz="2000" b="1" dirty="0">
                <a:solidFill>
                  <a:srgbClr val="FF0000"/>
                </a:solidFill>
                <a:latin typeface="Comic Sans MS" pitchFamily="66" charset="0"/>
              </a:rPr>
              <a:t>, I say unto you, </a:t>
            </a:r>
            <a:r>
              <a:rPr lang="en-US" sz="2000" b="1" dirty="0" smtClean="0">
                <a:solidFill>
                  <a:srgbClr val="C00000"/>
                </a:solidFill>
                <a:latin typeface="Comic Sans MS" pitchFamily="66" charset="0"/>
              </a:rPr>
              <a:t>Except </a:t>
            </a:r>
            <a:r>
              <a:rPr lang="en-US" sz="2000" b="1" dirty="0">
                <a:solidFill>
                  <a:srgbClr val="C00000"/>
                </a:solidFill>
                <a:latin typeface="Comic Sans MS" pitchFamily="66" charset="0"/>
              </a:rPr>
              <a:t>a corn of </a:t>
            </a:r>
            <a:r>
              <a:rPr lang="en-US" sz="2000" b="1" u="sng" dirty="0">
                <a:ln>
                  <a:solidFill>
                    <a:srgbClr val="0000FF"/>
                  </a:solidFill>
                </a:ln>
                <a:solidFill>
                  <a:srgbClr val="C00000"/>
                </a:solidFill>
                <a:latin typeface="Comic Sans MS" pitchFamily="66" charset="0"/>
              </a:rPr>
              <a:t>wheat</a:t>
            </a:r>
            <a:r>
              <a:rPr lang="en-US" sz="2000" b="1" dirty="0">
                <a:solidFill>
                  <a:srgbClr val="C00000"/>
                </a:solidFill>
                <a:latin typeface="Comic Sans MS" pitchFamily="66" charset="0"/>
              </a:rPr>
              <a:t> fall into </a:t>
            </a:r>
            <a:r>
              <a:rPr lang="en-US" sz="2000" b="1" dirty="0" smtClean="0">
                <a:solidFill>
                  <a:srgbClr val="C00000"/>
                </a:solidFill>
                <a:latin typeface="Comic Sans MS" pitchFamily="66" charset="0"/>
              </a:rPr>
              <a:t>the </a:t>
            </a:r>
            <a:r>
              <a:rPr lang="en-US" sz="2000" b="1" dirty="0">
                <a:solidFill>
                  <a:srgbClr val="C00000"/>
                </a:solidFill>
                <a:latin typeface="Comic Sans MS" pitchFamily="66" charset="0"/>
              </a:rPr>
              <a:t>ground and die,</a:t>
            </a:r>
            <a:r>
              <a:rPr lang="en-US" sz="2000" b="1" dirty="0">
                <a:solidFill>
                  <a:srgbClr val="FF0000"/>
                </a:solidFill>
                <a:latin typeface="Comic Sans MS" pitchFamily="66" charset="0"/>
              </a:rPr>
              <a:t> it </a:t>
            </a:r>
            <a:r>
              <a:rPr lang="en-US" sz="2000" b="1" dirty="0" err="1">
                <a:solidFill>
                  <a:srgbClr val="FF0000"/>
                </a:solidFill>
                <a:latin typeface="Comic Sans MS" pitchFamily="66" charset="0"/>
              </a:rPr>
              <a:t>abideth</a:t>
            </a:r>
            <a:r>
              <a:rPr lang="en-US" sz="2000" b="1" dirty="0">
                <a:solidFill>
                  <a:srgbClr val="FF0000"/>
                </a:solidFill>
                <a:latin typeface="Comic Sans MS" pitchFamily="66" charset="0"/>
              </a:rPr>
              <a:t> alone: </a:t>
            </a:r>
            <a:r>
              <a:rPr lang="en-US" sz="2000" b="1" dirty="0" smtClean="0">
                <a:solidFill>
                  <a:srgbClr val="FF0000"/>
                </a:solidFill>
                <a:latin typeface="Comic Sans MS" pitchFamily="66" charset="0"/>
              </a:rPr>
              <a:t>but </a:t>
            </a:r>
            <a:r>
              <a:rPr lang="en-US" sz="2000" b="1" dirty="0">
                <a:solidFill>
                  <a:srgbClr val="FF0000"/>
                </a:solidFill>
                <a:latin typeface="Comic Sans MS" pitchFamily="66" charset="0"/>
              </a:rPr>
              <a:t>if it die, it </a:t>
            </a:r>
            <a:r>
              <a:rPr lang="en-US" sz="2000" b="1" dirty="0" err="1">
                <a:solidFill>
                  <a:srgbClr val="FF0000"/>
                </a:solidFill>
                <a:latin typeface="Comic Sans MS" pitchFamily="66" charset="0"/>
              </a:rPr>
              <a:t>bringeth</a:t>
            </a:r>
            <a:r>
              <a:rPr lang="en-US" sz="2000" b="1" dirty="0">
                <a:solidFill>
                  <a:srgbClr val="FF0000"/>
                </a:solidFill>
                <a:latin typeface="Comic Sans MS" pitchFamily="66" charset="0"/>
              </a:rPr>
              <a:t> forth much fruit</a:t>
            </a:r>
            <a:r>
              <a:rPr lang="en-US" sz="2000" b="1" dirty="0" smtClean="0">
                <a:solidFill>
                  <a:srgbClr val="FF0000"/>
                </a:solidFill>
                <a:latin typeface="Comic Sans MS" pitchFamily="66" charset="0"/>
              </a:rPr>
              <a:t>.  </a:t>
            </a:r>
            <a:endParaRPr lang="en-US" sz="2000" b="1" dirty="0">
              <a:solidFill>
                <a:srgbClr val="FF0000"/>
              </a:solidFill>
              <a:latin typeface="Comic Sans MS" pitchFamily="66" charset="0"/>
            </a:endParaRPr>
          </a:p>
        </p:txBody>
      </p:sp>
      <p:pic>
        <p:nvPicPr>
          <p:cNvPr id="14" name="Picture 3" descr="C:\Users\Rae\Desktop\grain wheat clear.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7564370" y="2699525"/>
            <a:ext cx="1589210" cy="255914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a:endCxn id="21" idx="0"/>
          </p:cNvCxnSpPr>
          <p:nvPr/>
        </p:nvCxnSpPr>
        <p:spPr>
          <a:xfrm>
            <a:off x="10349765" y="2506585"/>
            <a:ext cx="25868" cy="1113462"/>
          </a:xfrm>
          <a:prstGeom prst="straightConnector1">
            <a:avLst/>
          </a:prstGeom>
          <a:ln w="76200">
            <a:solidFill>
              <a:srgbClr val="0070C0"/>
            </a:solidFill>
            <a:headEnd type="diamond" w="med" len="med"/>
            <a:tailEnd type="triangle" w="med" len="med"/>
          </a:ln>
          <a:effectLst>
            <a:glow rad="101600">
              <a:schemeClr val="bg1"/>
            </a:glow>
          </a:effectLst>
          <a:scene3d>
            <a:camera prst="orthographicFront"/>
            <a:lightRig rig="threePt" dir="t"/>
          </a:scene3d>
          <a:sp3d>
            <a:bevelT prst="convex"/>
          </a:sp3d>
        </p:spPr>
        <p:style>
          <a:lnRef idx="1">
            <a:schemeClr val="accent1"/>
          </a:lnRef>
          <a:fillRef idx="0">
            <a:schemeClr val="accent1"/>
          </a:fillRef>
          <a:effectRef idx="0">
            <a:schemeClr val="accent1"/>
          </a:effectRef>
          <a:fontRef idx="minor">
            <a:schemeClr val="tx1"/>
          </a:fontRef>
        </p:style>
      </p:cxnSp>
      <p:pic>
        <p:nvPicPr>
          <p:cNvPr id="15" name="Picture 6" descr="C:\Users\Rae\Desktop\wheat 5 png.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333" l="0" r="87582"/>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flipH="1">
            <a:off x="3494023" y="4138872"/>
            <a:ext cx="1152128" cy="289052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686700" y="5458587"/>
            <a:ext cx="3328916"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2000" b="1" dirty="0" smtClean="0">
                <a:solidFill>
                  <a:srgbClr val="8F0040"/>
                </a:solidFill>
                <a:latin typeface="MV Boli" pitchFamily="2" charset="0"/>
                <a:cs typeface="MV Boli" pitchFamily="2" charset="0"/>
              </a:rPr>
              <a:t>70 weeks of ministry ~ He’s the Wheat of the 49</a:t>
            </a:r>
            <a:r>
              <a:rPr lang="en-US" sz="2000" b="1" baseline="30000" dirty="0" smtClean="0">
                <a:solidFill>
                  <a:srgbClr val="8F0040"/>
                </a:solidFill>
                <a:latin typeface="MV Boli" pitchFamily="2" charset="0"/>
                <a:cs typeface="MV Boli" pitchFamily="2" charset="0"/>
              </a:rPr>
              <a:t>th</a:t>
            </a:r>
            <a:r>
              <a:rPr lang="en-US" sz="2000" b="1" dirty="0" smtClean="0">
                <a:solidFill>
                  <a:srgbClr val="8F0040"/>
                </a:solidFill>
                <a:latin typeface="MV Boli" pitchFamily="2" charset="0"/>
                <a:cs typeface="MV Boli" pitchFamily="2" charset="0"/>
              </a:rPr>
              <a:t> year, and the Wave Sheaf of the 50</a:t>
            </a:r>
            <a:r>
              <a:rPr lang="en-US" sz="2000" b="1" baseline="30000" dirty="0" smtClean="0">
                <a:solidFill>
                  <a:srgbClr val="8F0040"/>
                </a:solidFill>
                <a:latin typeface="MV Boli" pitchFamily="2" charset="0"/>
                <a:cs typeface="MV Boli" pitchFamily="2" charset="0"/>
              </a:rPr>
              <a:t>th</a:t>
            </a:r>
            <a:r>
              <a:rPr lang="en-US" sz="2000" b="1" dirty="0" smtClean="0">
                <a:solidFill>
                  <a:srgbClr val="8F0040"/>
                </a:solidFill>
                <a:latin typeface="MV Boli" pitchFamily="2" charset="0"/>
                <a:cs typeface="MV Boli" pitchFamily="2" charset="0"/>
              </a:rPr>
              <a:t> year!</a:t>
            </a:r>
            <a:endParaRPr lang="en-US" sz="2000" b="1" dirty="0">
              <a:solidFill>
                <a:srgbClr val="8F0040"/>
              </a:solidFill>
              <a:latin typeface="MV Boli" pitchFamily="2" charset="0"/>
              <a:cs typeface="MV Boli" pitchFamily="2" charset="0"/>
            </a:endParaRPr>
          </a:p>
        </p:txBody>
      </p:sp>
      <p:pic>
        <p:nvPicPr>
          <p:cNvPr id="21" name="Picture 3" descr="C:\Users\Rae\Desktop\tomb 3.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18109" y="3620047"/>
            <a:ext cx="2315047" cy="1733713"/>
          </a:xfrm>
          <a:prstGeom prst="rect">
            <a:avLst/>
          </a:prstGeom>
          <a:ln w="76200">
            <a:solidFill>
              <a:srgbClr val="8C4C64"/>
            </a:solidFill>
          </a:ln>
          <a:effectLst>
            <a:glow rad="228600">
              <a:schemeClr val="accent6">
                <a:satMod val="175000"/>
                <a:alpha val="40000"/>
              </a:schemeClr>
            </a:glow>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52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2250"/>
                                        <p:tgtEl>
                                          <p:spTgt spid="26"/>
                                        </p:tgtEl>
                                      </p:cBhvr>
                                    </p:animEffect>
                                  </p:childTnLst>
                                </p:cTn>
                              </p:par>
                            </p:childTnLst>
                          </p:cTn>
                        </p:par>
                        <p:par>
                          <p:cTn id="8" fill="hold">
                            <p:stCondLst>
                              <p:cond delay="2250"/>
                            </p:stCondLst>
                            <p:childTnLst>
                              <p:par>
                                <p:cTn id="9" presetID="22" presetClass="entr" presetSubtype="1"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250"/>
                                        <p:tgtEl>
                                          <p:spTgt spid="13"/>
                                        </p:tgtEl>
                                      </p:cBhvr>
                                    </p:animEffect>
                                  </p:childTnLst>
                                </p:cTn>
                              </p:par>
                            </p:childTnLst>
                          </p:cTn>
                        </p:par>
                        <p:par>
                          <p:cTn id="12" fill="hold">
                            <p:stCondLst>
                              <p:cond delay="45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wipe(left)">
                                      <p:cBhvr>
                                        <p:cTn id="22" dur="1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angle 13"/>
          <p:cNvSpPr/>
          <p:nvPr/>
        </p:nvSpPr>
        <p:spPr>
          <a:xfrm>
            <a:off x="117748" y="2996952"/>
            <a:ext cx="3744415" cy="1569660"/>
          </a:xfrm>
          <a:prstGeom prst="rect">
            <a:avLst/>
          </a:prstGeom>
          <a:noFill/>
        </p:spPr>
        <p:txBody>
          <a:bodyPr wrap="square" lIns="91440" tIns="45720" rIns="91440" bIns="45720">
            <a:spAutoFit/>
          </a:bodyPr>
          <a:lstStyle/>
          <a:p>
            <a:pPr algn="ctr"/>
            <a:r>
              <a:rPr lang="en-US" sz="9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Count</a:t>
            </a:r>
            <a:r>
              <a:rPr lang="en-US" sz="6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 </a:t>
            </a:r>
            <a:endParaRPr lang="en-US" sz="6600" b="1" cap="none" spc="0"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endParaRPr>
          </a:p>
        </p:txBody>
      </p:sp>
      <p:sp>
        <p:nvSpPr>
          <p:cNvPr id="20" name="Rectangle 19"/>
          <p:cNvSpPr/>
          <p:nvPr/>
        </p:nvSpPr>
        <p:spPr>
          <a:xfrm>
            <a:off x="405779" y="4437112"/>
            <a:ext cx="11460079" cy="2431435"/>
          </a:xfrm>
          <a:prstGeom prst="rect">
            <a:avLst/>
          </a:prstGeom>
          <a:noFill/>
        </p:spPr>
        <p:txBody>
          <a:bodyPr wrap="square" lIns="91440" tIns="45720" rIns="91440" bIns="45720">
            <a:spAutoFit/>
            <a:scene3d>
              <a:camera prst="perspectiveFront"/>
              <a:lightRig rig="threePt" dir="t"/>
            </a:scene3d>
            <a:sp3d/>
          </a:bodyPr>
          <a:lstStyle/>
          <a:p>
            <a:pPr algn="ctr"/>
            <a:r>
              <a:rPr lang="en-US" sz="2400" b="1" dirty="0" smtClean="0">
                <a:ln w="1905"/>
                <a:solidFill>
                  <a:srgbClr val="FFFF00"/>
                </a:solidFill>
                <a:effectLst>
                  <a:glow rad="177800">
                    <a:srgbClr val="361B00"/>
                  </a:glow>
                  <a:outerShdw blurRad="38100" dist="38100" dir="2700000" algn="tl">
                    <a:srgbClr val="000000">
                      <a:alpha val="43137"/>
                    </a:srgbClr>
                  </a:outerShdw>
                </a:effectLst>
                <a:latin typeface="MV Boli" pitchFamily="2" charset="0"/>
                <a:cs typeface="MV Boli" pitchFamily="2" charset="0"/>
              </a:rPr>
              <a:t>Why</a:t>
            </a:r>
            <a:r>
              <a:rPr lang="en-US" sz="2400" b="1" dirty="0" smtClean="0">
                <a:ln w="1905"/>
                <a:solidFill>
                  <a:srgbClr val="FFFF00"/>
                </a:solidFill>
                <a:effectLst>
                  <a:glow rad="177800">
                    <a:srgbClr val="361B00"/>
                  </a:glow>
                  <a:innerShdw blurRad="69850" dist="43180" dir="5400000">
                    <a:srgbClr val="000000">
                      <a:alpha val="65000"/>
                    </a:srgbClr>
                  </a:innerShdw>
                </a:effectLst>
                <a:latin typeface="MV Boli" pitchFamily="2" charset="0"/>
                <a:cs typeface="MV Boli" pitchFamily="2" charset="0"/>
              </a:rPr>
              <a:t>?  Because they can only report what was happening in the corrupt priesthood of Jerusalem and Judea – as eye-witnesses [Josephus], or hearsay witnesses [Philo].  These witnesses are NOT a guarantee of </a:t>
            </a:r>
            <a:br>
              <a:rPr lang="en-US" sz="2400" b="1" dirty="0" smtClean="0">
                <a:ln w="1905"/>
                <a:solidFill>
                  <a:srgbClr val="FFFF00"/>
                </a:solidFill>
                <a:effectLst>
                  <a:glow rad="177800">
                    <a:srgbClr val="361B00"/>
                  </a:glow>
                  <a:innerShdw blurRad="69850" dist="43180" dir="5400000">
                    <a:srgbClr val="000000">
                      <a:alpha val="65000"/>
                    </a:srgbClr>
                  </a:innerShdw>
                </a:effectLst>
                <a:latin typeface="MV Boli" pitchFamily="2" charset="0"/>
                <a:cs typeface="MV Boli" pitchFamily="2" charset="0"/>
              </a:rPr>
            </a:br>
            <a:r>
              <a:rPr lang="en-US" sz="2400" b="1" dirty="0" smtClean="0">
                <a:ln w="1905"/>
                <a:solidFill>
                  <a:srgbClr val="FFFF00"/>
                </a:solidFill>
                <a:effectLst>
                  <a:glow rad="177800">
                    <a:srgbClr val="361B00"/>
                  </a:glow>
                  <a:innerShdw blurRad="69850" dist="43180" dir="5400000">
                    <a:srgbClr val="000000">
                      <a:alpha val="65000"/>
                    </a:srgbClr>
                  </a:innerShdw>
                </a:effectLst>
                <a:latin typeface="MV Boli" pitchFamily="2" charset="0"/>
                <a:cs typeface="MV Boli" pitchFamily="2" charset="0"/>
              </a:rPr>
              <a:t>Torah Truth!  They just report what they see happening.  And what is </a:t>
            </a:r>
            <a:br>
              <a:rPr lang="en-US" sz="2400" b="1" dirty="0" smtClean="0">
                <a:ln w="1905"/>
                <a:solidFill>
                  <a:srgbClr val="FFFF00"/>
                </a:solidFill>
                <a:effectLst>
                  <a:glow rad="177800">
                    <a:srgbClr val="361B00"/>
                  </a:glow>
                  <a:innerShdw blurRad="69850" dist="43180" dir="5400000">
                    <a:srgbClr val="000000">
                      <a:alpha val="65000"/>
                    </a:srgbClr>
                  </a:innerShdw>
                </a:effectLst>
                <a:latin typeface="MV Boli" pitchFamily="2" charset="0"/>
                <a:cs typeface="MV Boli" pitchFamily="2" charset="0"/>
              </a:rPr>
            </a:br>
            <a:r>
              <a:rPr lang="en-US" sz="2400" b="1" dirty="0" smtClean="0">
                <a:ln w="1905"/>
                <a:solidFill>
                  <a:srgbClr val="FFFF00"/>
                </a:solidFill>
                <a:effectLst>
                  <a:glow rad="177800">
                    <a:srgbClr val="361B00"/>
                  </a:glow>
                  <a:innerShdw blurRad="69850" dist="43180" dir="5400000">
                    <a:srgbClr val="000000">
                      <a:alpha val="65000"/>
                    </a:srgbClr>
                  </a:innerShdw>
                </a:effectLst>
                <a:latin typeface="MV Boli" pitchFamily="2" charset="0"/>
                <a:cs typeface="MV Boli" pitchFamily="2" charset="0"/>
              </a:rPr>
              <a:t>the great event that happened on the 99</a:t>
            </a:r>
            <a:r>
              <a:rPr lang="en-US" sz="2400" b="1" baseline="30000" dirty="0" smtClean="0">
                <a:ln w="1905"/>
                <a:solidFill>
                  <a:srgbClr val="FFFF00"/>
                </a:solidFill>
                <a:effectLst>
                  <a:glow rad="177800">
                    <a:srgbClr val="361B00"/>
                  </a:glow>
                  <a:innerShdw blurRad="69850" dist="43180" dir="5400000">
                    <a:srgbClr val="000000">
                      <a:alpha val="65000"/>
                    </a:srgbClr>
                  </a:innerShdw>
                </a:effectLst>
                <a:latin typeface="MV Boli" pitchFamily="2" charset="0"/>
                <a:cs typeface="MV Boli" pitchFamily="2" charset="0"/>
              </a:rPr>
              <a:t>th</a:t>
            </a:r>
            <a:r>
              <a:rPr lang="en-US" sz="2400" b="1" dirty="0" smtClean="0">
                <a:ln w="1905"/>
                <a:solidFill>
                  <a:srgbClr val="FFFF00"/>
                </a:solidFill>
                <a:effectLst>
                  <a:glow rad="177800">
                    <a:srgbClr val="361B00"/>
                  </a:glow>
                  <a:innerShdw blurRad="69850" dist="43180" dir="5400000">
                    <a:srgbClr val="000000">
                      <a:alpha val="65000"/>
                    </a:srgbClr>
                  </a:innerShdw>
                </a:effectLst>
                <a:latin typeface="MV Boli" pitchFamily="2" charset="0"/>
                <a:cs typeface="MV Boli" pitchFamily="2" charset="0"/>
              </a:rPr>
              <a:t> day of the Omer Count?? </a:t>
            </a:r>
            <a:br>
              <a:rPr lang="en-US" sz="2400" b="1" dirty="0" smtClean="0">
                <a:ln w="1905"/>
                <a:solidFill>
                  <a:srgbClr val="FFFF00"/>
                </a:solidFill>
                <a:effectLst>
                  <a:glow rad="177800">
                    <a:srgbClr val="361B00"/>
                  </a:glow>
                  <a:innerShdw blurRad="69850" dist="43180" dir="5400000">
                    <a:srgbClr val="000000">
                      <a:alpha val="65000"/>
                    </a:srgbClr>
                  </a:innerShdw>
                </a:effectLst>
                <a:latin typeface="MV Boli" pitchFamily="2" charset="0"/>
                <a:cs typeface="MV Boli" pitchFamily="2" charset="0"/>
              </a:rPr>
            </a:br>
            <a:r>
              <a:rPr lang="en-US" sz="3200" b="1" dirty="0" smtClean="0">
                <a:ln w="1905"/>
                <a:solidFill>
                  <a:schemeClr val="bg1"/>
                </a:solidFill>
                <a:effectLst>
                  <a:glow rad="177800">
                    <a:srgbClr val="361B00"/>
                  </a:glow>
                  <a:innerShdw blurRad="69850" dist="43180" dir="5400000">
                    <a:srgbClr val="000000">
                      <a:alpha val="65000"/>
                    </a:srgbClr>
                  </a:innerShdw>
                </a:effectLst>
                <a:latin typeface="MV Boli" pitchFamily="2" charset="0"/>
                <a:cs typeface="MV Boli" pitchFamily="2" charset="0"/>
              </a:rPr>
              <a:t>Has anyone heard of “the” great event for celebration?</a:t>
            </a:r>
            <a:r>
              <a:rPr lang="en-US" sz="2400" b="1" dirty="0" smtClean="0">
                <a:ln w="1905"/>
                <a:solidFill>
                  <a:schemeClr val="bg1"/>
                </a:solidFill>
                <a:effectLst>
                  <a:glow rad="177800">
                    <a:srgbClr val="361B00"/>
                  </a:glow>
                  <a:innerShdw blurRad="69850" dist="43180" dir="5400000">
                    <a:srgbClr val="000000">
                      <a:alpha val="65000"/>
                    </a:srgbClr>
                  </a:innerShdw>
                </a:effectLst>
                <a:latin typeface="MV Boli" pitchFamily="2" charset="0"/>
                <a:cs typeface="MV Boli" pitchFamily="2" charset="0"/>
              </a:rPr>
              <a:t> </a:t>
            </a:r>
            <a:endParaRPr lang="en-US" sz="2400" b="1" cap="none" spc="0" dirty="0">
              <a:ln w="1905"/>
              <a:solidFill>
                <a:schemeClr val="bg1"/>
              </a:solidFill>
              <a:effectLst>
                <a:glow rad="177800">
                  <a:srgbClr val="361B00"/>
                </a:glow>
                <a:innerShdw blurRad="69850" dist="43180" dir="5400000">
                  <a:srgbClr val="000000">
                    <a:alpha val="65000"/>
                  </a:srgbClr>
                </a:innerShdw>
              </a:effectLst>
              <a:latin typeface="MV Boli" pitchFamily="2" charset="0"/>
              <a:cs typeface="MV Boli" pitchFamily="2" charset="0"/>
            </a:endParaRPr>
          </a:p>
        </p:txBody>
      </p:sp>
      <p:sp>
        <p:nvSpPr>
          <p:cNvPr id="16" name="Rectangle 15"/>
          <p:cNvSpPr/>
          <p:nvPr/>
        </p:nvSpPr>
        <p:spPr>
          <a:xfrm>
            <a:off x="3718148" y="3179914"/>
            <a:ext cx="5730039" cy="1200329"/>
          </a:xfrm>
          <a:prstGeom prst="rect">
            <a:avLst/>
          </a:prstGeom>
          <a:noFill/>
        </p:spPr>
        <p:txBody>
          <a:bodyPr wrap="square" lIns="91440" tIns="45720" rIns="91440" bIns="45720">
            <a:spAutoFit/>
            <a:scene3d>
              <a:camera prst="obliqueBottomLeft"/>
              <a:lightRig rig="threePt" dir="t"/>
            </a:scene3d>
            <a:sp3d extrusionH="57150">
              <a:bevelT w="38100" h="38100" prst="angle"/>
            </a:sp3d>
          </a:bodyPr>
          <a:lstStyle/>
          <a:p>
            <a:pPr algn="ctr"/>
            <a:r>
              <a:rPr lang="en-US" sz="3600" dirty="0" smtClean="0">
                <a:ln w="1905">
                  <a:solidFill>
                    <a:srgbClr val="FFFFCC"/>
                  </a:solidFill>
                </a:ln>
                <a:solidFill>
                  <a:srgbClr val="5D2D2D"/>
                </a:solidFill>
                <a:latin typeface="Comic Sans MS" pitchFamily="66" charset="0"/>
              </a:rPr>
              <a:t>… is also being taught by </a:t>
            </a:r>
            <a:br>
              <a:rPr lang="en-US" sz="3600" dirty="0" smtClean="0">
                <a:ln w="1905">
                  <a:solidFill>
                    <a:srgbClr val="FFFFCC"/>
                  </a:solidFill>
                </a:ln>
                <a:solidFill>
                  <a:srgbClr val="5D2D2D"/>
                </a:solidFill>
                <a:latin typeface="Comic Sans MS" pitchFamily="66" charset="0"/>
              </a:rPr>
            </a:br>
            <a:r>
              <a:rPr lang="en-US" sz="3600" dirty="0" smtClean="0">
                <a:ln w="1905">
                  <a:solidFill>
                    <a:srgbClr val="FFFFCC"/>
                  </a:solidFill>
                </a:ln>
                <a:solidFill>
                  <a:srgbClr val="5D2D2D"/>
                </a:solidFill>
                <a:latin typeface="Comic Sans MS" pitchFamily="66" charset="0"/>
              </a:rPr>
              <a:t>many </a:t>
            </a:r>
            <a:r>
              <a:rPr lang="en-US" sz="3600" dirty="0" smtClean="0">
                <a:ln w="1905">
                  <a:solidFill>
                    <a:srgbClr val="FFFFCC"/>
                  </a:solidFill>
                </a:ln>
                <a:solidFill>
                  <a:srgbClr val="FF99FF"/>
                </a:solidFill>
                <a:latin typeface="Comic Sans MS" pitchFamily="66" charset="0"/>
              </a:rPr>
              <a:t>Jewish historians. </a:t>
            </a:r>
            <a:r>
              <a:rPr lang="en-US" sz="3600" dirty="0" smtClean="0">
                <a:ln w="1905">
                  <a:solidFill>
                    <a:srgbClr val="FFFFCC"/>
                  </a:solidFill>
                </a:ln>
                <a:solidFill>
                  <a:srgbClr val="5D2D2D"/>
                </a:solidFill>
                <a:latin typeface="Comic Sans MS" pitchFamily="66" charset="0"/>
              </a:rPr>
              <a:t> </a:t>
            </a:r>
            <a:endParaRPr lang="en-US" sz="3600" cap="none" spc="0" dirty="0">
              <a:ln w="1905">
                <a:solidFill>
                  <a:srgbClr val="FFFFCC"/>
                </a:solidFill>
              </a:ln>
              <a:solidFill>
                <a:srgbClr val="5D2D2D"/>
              </a:solidFill>
              <a:effectLst/>
              <a:latin typeface="Comic Sans MS" pitchFamily="66" charset="0"/>
            </a:endParaRPr>
          </a:p>
        </p:txBody>
      </p:sp>
      <p:sp>
        <p:nvSpPr>
          <p:cNvPr id="5" name="Rectangle 4"/>
          <p:cNvSpPr/>
          <p:nvPr/>
        </p:nvSpPr>
        <p:spPr>
          <a:xfrm>
            <a:off x="117748" y="419180"/>
            <a:ext cx="6461654" cy="1569660"/>
          </a:xfrm>
          <a:prstGeom prst="rect">
            <a:avLst/>
          </a:prstGeom>
          <a:noFill/>
        </p:spPr>
        <p:txBody>
          <a:bodyPr wrap="square" lIns="91440" tIns="45720" rIns="91440" bIns="45720">
            <a:spAutoFit/>
          </a:bodyPr>
          <a:lstStyle/>
          <a:p>
            <a:pPr algn="ctr"/>
            <a:r>
              <a:rPr lang="en-US" sz="9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The 99 Day</a:t>
            </a:r>
            <a:endParaRPr lang="en-US" sz="9600" b="1" cap="none" spc="0"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endParaRPr>
          </a:p>
        </p:txBody>
      </p:sp>
      <p:sp>
        <p:nvSpPr>
          <p:cNvPr id="10" name="Slide Number Placeholder 1"/>
          <p:cNvSpPr>
            <a:spLocks noGrp="1"/>
          </p:cNvSpPr>
          <p:nvPr>
            <p:ph type="sldNum" sz="quarter" idx="12"/>
          </p:nvPr>
        </p:nvSpPr>
        <p:spPr>
          <a:xfrm>
            <a:off x="9312979" y="6462671"/>
            <a:ext cx="2844059" cy="365125"/>
          </a:xfrm>
        </p:spPr>
        <p:txBody>
          <a:bodyPr/>
          <a:lstStyle/>
          <a:p>
            <a:fld id="{81FEFA0A-2F20-4B60-98C6-5FFDA469AA1C}" type="slidenum">
              <a:rPr lang="en-US" b="1" smtClean="0">
                <a:solidFill>
                  <a:srgbClr val="FFFFCC"/>
                </a:solidFill>
              </a:rPr>
              <a:pPr/>
              <a:t>81</a:t>
            </a:fld>
            <a:endParaRPr lang="en-US" b="1" dirty="0">
              <a:solidFill>
                <a:srgbClr val="FFFFCC"/>
              </a:solidFill>
            </a:endParaRPr>
          </a:p>
        </p:txBody>
      </p:sp>
    </p:spTree>
    <p:extLst>
      <p:ext uri="{BB962C8B-B14F-4D97-AF65-F5344CB8AC3E}">
        <p14:creationId xmlns:p14="http://schemas.microsoft.com/office/powerpoint/2010/main" val="105053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a:xfrm>
            <a:off x="8051225" y="6356351"/>
            <a:ext cx="4019851" cy="365125"/>
          </a:xfrm>
        </p:spPr>
        <p:txBody>
          <a:bodyPr/>
          <a:lstStyle/>
          <a:p>
            <a:fld id="{81FEFA0A-2F20-4B60-98C6-5FFDA469AA1C}" type="slidenum">
              <a:rPr lang="en-US" smtClean="0">
                <a:solidFill>
                  <a:schemeClr val="bg1"/>
                </a:solidFill>
              </a:rPr>
              <a:pPr/>
              <a:t>82</a:t>
            </a:fld>
            <a:endParaRPr lang="en-US" dirty="0">
              <a:solidFill>
                <a:schemeClr val="bg1"/>
              </a:solidFill>
            </a:endParaRPr>
          </a:p>
        </p:txBody>
      </p:sp>
      <p:pic>
        <p:nvPicPr>
          <p:cNvPr id="5122" name="Picture 2" descr="D:\1. Art - Main File\Torah Trees\Jer 6 old path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3501" y="346046"/>
            <a:ext cx="11247536" cy="611281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765820" y="2204864"/>
            <a:ext cx="8712968" cy="1446550"/>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400" b="1" cap="none" spc="0" dirty="0" smtClean="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t>Reason </a:t>
            </a:r>
            <a:r>
              <a:rPr lang="en-US" sz="4400" b="1" cap="none" spc="0" dirty="0" smtClean="0">
                <a:ln w="1905">
                  <a:solidFill>
                    <a:schemeClr val="tx2"/>
                  </a:solidFill>
                </a:ln>
                <a:solidFill>
                  <a:srgbClr val="FF99FF"/>
                </a:solidFill>
                <a:effectLst>
                  <a:glow rad="127000">
                    <a:srgbClr val="361B00"/>
                  </a:glow>
                  <a:innerShdw blurRad="69850" dist="43180" dir="5400000">
                    <a:srgbClr val="000000">
                      <a:alpha val="65000"/>
                    </a:srgbClr>
                  </a:innerShdw>
                </a:effectLst>
                <a:latin typeface="Rockwell Extra Bold" pitchFamily="18" charset="0"/>
              </a:rPr>
              <a:t>#4</a:t>
            </a:r>
            <a:r>
              <a:rPr lang="en-US" sz="4400" b="1" cap="none" spc="0" dirty="0" smtClean="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t> to say “no” to </a:t>
            </a:r>
            <a:br>
              <a:rPr lang="en-US" sz="4400" b="1" cap="none" spc="0" dirty="0" smtClean="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br>
            <a:r>
              <a:rPr lang="en-US" sz="4400" b="1" dirty="0" smtClean="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t>the 99 day Omer count ~ </a:t>
            </a:r>
            <a:endParaRPr lang="en-US" sz="4400" b="1" cap="none" spc="0" dirty="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endParaRPr>
          </a:p>
        </p:txBody>
      </p:sp>
      <p:sp>
        <p:nvSpPr>
          <p:cNvPr id="7" name="Rectangle 6"/>
          <p:cNvSpPr/>
          <p:nvPr/>
        </p:nvSpPr>
        <p:spPr>
          <a:xfrm>
            <a:off x="671335" y="3904861"/>
            <a:ext cx="8007176" cy="2308324"/>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800" b="1" dirty="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t>~ it does not honor  </a:t>
            </a:r>
            <a:br>
              <a:rPr lang="en-US" sz="4800" b="1" dirty="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br>
            <a:r>
              <a:rPr lang="en-US" sz="4800" b="1" dirty="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t>the </a:t>
            </a:r>
            <a:r>
              <a:rPr lang="en-US" sz="4800" b="1" dirty="0">
                <a:ln w="1905">
                  <a:solidFill>
                    <a:schemeClr val="tx2"/>
                  </a:solidFill>
                </a:ln>
                <a:solidFill>
                  <a:schemeClr val="accent1">
                    <a:lumMod val="40000"/>
                    <a:lumOff val="60000"/>
                  </a:schemeClr>
                </a:solidFill>
                <a:effectLst>
                  <a:glow rad="127000">
                    <a:srgbClr val="361B00"/>
                  </a:glow>
                  <a:innerShdw blurRad="69850" dist="43180" dir="5400000">
                    <a:srgbClr val="000000">
                      <a:alpha val="65000"/>
                    </a:srgbClr>
                  </a:innerShdw>
                </a:effectLst>
                <a:latin typeface="Rockwell Extra Bold" pitchFamily="18" charset="0"/>
              </a:rPr>
              <a:t>Old Paths </a:t>
            </a:r>
            <a:r>
              <a:rPr lang="en-US" sz="4800" b="1" dirty="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t>of</a:t>
            </a:r>
            <a:br>
              <a:rPr lang="en-US" sz="4800" b="1" dirty="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br>
            <a:r>
              <a:rPr lang="en-US" sz="4800" b="1" dirty="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t>the </a:t>
            </a:r>
            <a:r>
              <a:rPr lang="en-US" sz="4800" b="1" dirty="0">
                <a:ln w="1905">
                  <a:solidFill>
                    <a:schemeClr val="tx2"/>
                  </a:solidFill>
                </a:ln>
                <a:solidFill>
                  <a:schemeClr val="accent1">
                    <a:lumMod val="40000"/>
                    <a:lumOff val="60000"/>
                  </a:schemeClr>
                </a:solidFill>
                <a:effectLst>
                  <a:glow rad="127000">
                    <a:srgbClr val="361B00"/>
                  </a:glow>
                  <a:innerShdw blurRad="69850" dist="43180" dir="5400000">
                    <a:srgbClr val="000000">
                      <a:alpha val="65000"/>
                    </a:srgbClr>
                  </a:innerShdw>
                </a:effectLst>
                <a:latin typeface="Rockwell Extra Bold" pitchFamily="18" charset="0"/>
              </a:rPr>
              <a:t>Prophets</a:t>
            </a:r>
            <a:r>
              <a:rPr lang="en-US" sz="4800" b="1" dirty="0">
                <a:ln w="1905">
                  <a:solidFill>
                    <a:schemeClr val="tx2"/>
                  </a:solidFill>
                </a:ln>
                <a:solidFill>
                  <a:srgbClr val="FF9933"/>
                </a:solidFill>
                <a:effectLst>
                  <a:glow rad="127000">
                    <a:srgbClr val="361B00"/>
                  </a:glow>
                  <a:innerShdw blurRad="69850" dist="43180" dir="5400000">
                    <a:srgbClr val="000000">
                      <a:alpha val="65000"/>
                    </a:srgbClr>
                  </a:innerShdw>
                </a:effectLst>
                <a:latin typeface="Rockwell Extra Bold" pitchFamily="18" charset="0"/>
              </a:rPr>
              <a:t>!</a:t>
            </a:r>
          </a:p>
        </p:txBody>
      </p:sp>
      <p:pic>
        <p:nvPicPr>
          <p:cNvPr id="5123" name="Picture 3" descr="D:\1. Art - Main File\Torah Trees\rooted in torah p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1582" y="3651414"/>
            <a:ext cx="3643675" cy="252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27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2764" y="6453336"/>
            <a:ext cx="2844059" cy="365125"/>
          </a:xfrm>
        </p:spPr>
        <p:txBody>
          <a:bodyPr/>
          <a:lstStyle/>
          <a:p>
            <a:fld id="{81FEFA0A-2F20-4B60-98C6-5FFDA469AA1C}" type="slidenum">
              <a:rPr lang="en-US" b="1" smtClean="0">
                <a:solidFill>
                  <a:schemeClr val="tx2"/>
                </a:solidFill>
              </a:rPr>
              <a:pPr/>
              <a:t>83</a:t>
            </a:fld>
            <a:endParaRPr lang="en-US" b="1" dirty="0">
              <a:solidFill>
                <a:schemeClr val="tx2"/>
              </a:solidFill>
            </a:endParaRPr>
          </a:p>
        </p:txBody>
      </p:sp>
      <p:sp>
        <p:nvSpPr>
          <p:cNvPr id="5" name="Rectangle 4"/>
          <p:cNvSpPr/>
          <p:nvPr/>
        </p:nvSpPr>
        <p:spPr>
          <a:xfrm>
            <a:off x="1197868" y="44624"/>
            <a:ext cx="9721080" cy="1446550"/>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Reason </a:t>
            </a:r>
            <a:r>
              <a:rPr lang="en-US" sz="4400" b="1" cap="none" spc="0" dirty="0" smtClean="0">
                <a:ln w="1905">
                  <a:solidFill>
                    <a:schemeClr val="tx2"/>
                  </a:solidFill>
                </a:ln>
                <a:solidFill>
                  <a:srgbClr val="FF99FF"/>
                </a:solidFill>
                <a:effectLst>
                  <a:innerShdw blurRad="69850" dist="43180" dir="5400000">
                    <a:srgbClr val="000000">
                      <a:alpha val="65000"/>
                    </a:srgbClr>
                  </a:innerShdw>
                </a:effectLst>
                <a:latin typeface="Rockwell Extra Bold" pitchFamily="18" charset="0"/>
              </a:rPr>
              <a:t>#5 </a:t>
            </a: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to say “no” </a:t>
            </a:r>
            <a:b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to </a:t>
            </a:r>
            <a:r>
              <a:rPr lang="en-US" sz="4400" b="1" dirty="0" smtClean="0">
                <a:ln w="1905">
                  <a:solidFill>
                    <a:schemeClr val="tx2"/>
                  </a:solidFill>
                </a:ln>
                <a:solidFill>
                  <a:srgbClr val="FF9933"/>
                </a:solidFill>
                <a:effectLst>
                  <a:innerShdw blurRad="69850" dist="43180" dir="5400000">
                    <a:srgbClr val="000000">
                      <a:alpha val="65000"/>
                    </a:srgbClr>
                  </a:innerShdw>
                  <a:reflection blurRad="6350" stA="55000" endA="300" endPos="45500" dir="5400000" sy="-100000" algn="bl" rotWithShape="0"/>
                </a:effectLst>
                <a:latin typeface="Rockwell Extra Bold" pitchFamily="18" charset="0"/>
              </a:rPr>
              <a:t>the 99 day Omer count ~ </a:t>
            </a:r>
            <a:endParaRPr lang="en-US" sz="4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
        <p:nvSpPr>
          <p:cNvPr id="6" name="Rectangle 5"/>
          <p:cNvSpPr/>
          <p:nvPr/>
        </p:nvSpPr>
        <p:spPr>
          <a:xfrm>
            <a:off x="189756" y="1737390"/>
            <a:ext cx="11783045" cy="2123658"/>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it does not honor the </a:t>
            </a:r>
            <a:r>
              <a:rPr lang="en-US" sz="4400" b="1" cap="none" spc="0" dirty="0" smtClean="0">
                <a:ln w="1905">
                  <a:solidFill>
                    <a:schemeClr val="tx2"/>
                  </a:solidFill>
                </a:ln>
                <a:solidFill>
                  <a:schemeClr val="accent1">
                    <a:lumMod val="40000"/>
                    <a:lumOff val="60000"/>
                  </a:schemeClr>
                </a:solidFill>
                <a:effectLst>
                  <a:innerShdw blurRad="69850" dist="43180" dir="5400000">
                    <a:srgbClr val="000000">
                      <a:alpha val="65000"/>
                    </a:srgbClr>
                  </a:innerShdw>
                </a:effectLst>
                <a:latin typeface="Rockwell Extra Bold" pitchFamily="18" charset="0"/>
              </a:rPr>
              <a:t>Wave Sheaf, </a:t>
            </a: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the </a:t>
            </a:r>
            <a:r>
              <a:rPr lang="en-US" sz="4400" b="1" cap="none" spc="0" dirty="0" smtClean="0">
                <a:ln w="1905">
                  <a:solidFill>
                    <a:schemeClr val="tx2"/>
                  </a:solidFill>
                </a:ln>
                <a:solidFill>
                  <a:schemeClr val="accent1">
                    <a:lumMod val="40000"/>
                    <a:lumOff val="60000"/>
                  </a:schemeClr>
                </a:solidFill>
                <a:effectLst>
                  <a:innerShdw blurRad="69850" dist="43180" dir="5400000">
                    <a:srgbClr val="000000">
                      <a:alpha val="65000"/>
                    </a:srgbClr>
                  </a:innerShdw>
                </a:effectLst>
                <a:latin typeface="Rockwell Extra Bold" pitchFamily="18" charset="0"/>
              </a:rPr>
              <a:t>Wheat Harvest </a:t>
            </a: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OR – </a:t>
            </a:r>
          </a:p>
          <a:p>
            <a:pPr algn="ctr"/>
            <a:r>
              <a:rPr lang="en-US" sz="4400" b="1"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a:t>
            </a:r>
            <a:r>
              <a:rPr lang="en-US" sz="4400" b="1"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he words of Moses in </a:t>
            </a:r>
            <a:r>
              <a:rPr lang="en-US" sz="4400" b="1" dirty="0" smtClean="0">
                <a:ln w="1905">
                  <a:solidFill>
                    <a:schemeClr val="tx2"/>
                  </a:solidFill>
                </a:ln>
                <a:solidFill>
                  <a:schemeClr val="accent1">
                    <a:lumMod val="40000"/>
                    <a:lumOff val="60000"/>
                  </a:schemeClr>
                </a:solidFill>
                <a:effectLst>
                  <a:innerShdw blurRad="69850" dist="43180" dir="5400000">
                    <a:srgbClr val="000000">
                      <a:alpha val="65000"/>
                    </a:srgbClr>
                  </a:innerShdw>
                </a:effectLst>
                <a:latin typeface="Rockwell Extra Bold" pitchFamily="18" charset="0"/>
              </a:rPr>
              <a:t>Torah</a:t>
            </a: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a:t>
            </a:r>
            <a:endParaRPr lang="en-US" sz="4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
        <p:nvSpPr>
          <p:cNvPr id="7" name="Rectangle 6"/>
          <p:cNvSpPr/>
          <p:nvPr/>
        </p:nvSpPr>
        <p:spPr>
          <a:xfrm>
            <a:off x="4366220" y="4410575"/>
            <a:ext cx="7749453" cy="938719"/>
          </a:xfrm>
          <a:prstGeom prst="rect">
            <a:avLst/>
          </a:prstGeom>
          <a:solidFill>
            <a:srgbClr val="5ED8E8"/>
          </a:solidFill>
          <a:scene3d>
            <a:camera prst="perspectiveAbove"/>
            <a:lightRig rig="threePt" dir="t"/>
          </a:scene3d>
          <a:sp3d>
            <a:bevelT w="165100" prst="coolSlant"/>
          </a:sp3d>
        </p:spPr>
        <p:txBody>
          <a:bodyPr wrap="square" lIns="91440" tIns="45720" rIns="91440" bIns="45720">
            <a:spAutoFit/>
            <a:sp3d extrusionH="57150">
              <a:bevelT w="38100" h="38100" prst="angle"/>
            </a:sp3d>
          </a:bodyPr>
          <a:lstStyle/>
          <a:p>
            <a:pPr algn="ctr"/>
            <a:r>
              <a:rPr lang="en-US" sz="5500" b="1"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W</a:t>
            </a:r>
            <a:r>
              <a:rPr lang="en-US" sz="55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heat Harvest!</a:t>
            </a:r>
            <a:endParaRPr lang="en-US" sz="55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pic>
        <p:nvPicPr>
          <p:cNvPr id="8" name="Picture 6" descr="C:\Users\Rae\Desktop\wheat 5 png.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3333" l="0" r="87582"/>
                    </a14:imgEffect>
                  </a14:imgLayer>
                </a14:imgProps>
              </a:ext>
              <a:ext uri="{28A0092B-C50C-407E-A947-70E740481C1C}">
                <a14:useLocalDpi xmlns:a14="http://schemas.microsoft.com/office/drawing/2010/main"/>
              </a:ext>
            </a:extLst>
          </a:blip>
          <a:srcRect/>
          <a:stretch>
            <a:fillRect/>
          </a:stretch>
        </p:blipFill>
        <p:spPr bwMode="auto">
          <a:xfrm>
            <a:off x="4133031" y="3140968"/>
            <a:ext cx="1457325" cy="314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52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3000"/>
                            </p:stCondLst>
                            <p:childTnLst>
                              <p:par>
                                <p:cTn id="11" presetID="22" presetClass="entr" presetSubtype="8" fill="hold" nodeType="afterEffect">
                                  <p:stCondLst>
                                    <p:cond delay="125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7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p:cNvSpPr txBox="1"/>
          <p:nvPr/>
        </p:nvSpPr>
        <p:spPr>
          <a:xfrm>
            <a:off x="2962018" y="1810536"/>
            <a:ext cx="4082753" cy="646331"/>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600" b="1" dirty="0" smtClean="0">
                <a:ln>
                  <a:solidFill>
                    <a:schemeClr val="tx2"/>
                  </a:solidFill>
                </a:ln>
                <a:solidFill>
                  <a:srgbClr val="FF0000"/>
                </a:solidFill>
                <a:effectLst>
                  <a:glow rad="127000">
                    <a:srgbClr val="FF99FF"/>
                  </a:glow>
                </a:effectLst>
                <a:latin typeface="MV Boli" pitchFamily="2" charset="0"/>
                <a:cs typeface="MV Boli" pitchFamily="2" charset="0"/>
              </a:rPr>
              <a:t>It removes </a:t>
            </a:r>
            <a:endParaRPr lang="en-US" sz="2000" b="1" dirty="0">
              <a:effectLst>
                <a:glow rad="127000">
                  <a:schemeClr val="accent2">
                    <a:lumMod val="60000"/>
                    <a:lumOff val="40000"/>
                  </a:schemeClr>
                </a:glow>
              </a:effectLst>
              <a:latin typeface="Comic Sans MS" pitchFamily="66" charset="0"/>
              <a:cs typeface="MV Boli" pitchFamily="2" charset="0"/>
            </a:endParaRPr>
          </a:p>
        </p:txBody>
      </p:sp>
      <p:sp>
        <p:nvSpPr>
          <p:cNvPr id="5" name="Slide Number Placeholder 1"/>
          <p:cNvSpPr>
            <a:spLocks noGrp="1"/>
          </p:cNvSpPr>
          <p:nvPr>
            <p:ph type="sldNum" sz="quarter" idx="12"/>
          </p:nvPr>
        </p:nvSpPr>
        <p:spPr>
          <a:xfrm>
            <a:off x="11639028" y="6525344"/>
            <a:ext cx="480392" cy="260648"/>
          </a:xfrm>
        </p:spPr>
        <p:txBody>
          <a:bodyPr/>
          <a:lstStyle/>
          <a:p>
            <a:fld id="{81FEFA0A-2F20-4B60-98C6-5FFDA469AA1C}" type="slidenum">
              <a:rPr lang="en-US" sz="1200" b="1" smtClean="0">
                <a:solidFill>
                  <a:srgbClr val="000000"/>
                </a:solidFill>
              </a:rPr>
              <a:pPr/>
              <a:t>84</a:t>
            </a:fld>
            <a:endParaRPr lang="en-US" sz="1200" b="1" dirty="0">
              <a:solidFill>
                <a:srgbClr val="000000"/>
              </a:solidFill>
            </a:endParaRPr>
          </a:p>
        </p:txBody>
      </p:sp>
      <p:grpSp>
        <p:nvGrpSpPr>
          <p:cNvPr id="2" name="Group 1"/>
          <p:cNvGrpSpPr/>
          <p:nvPr/>
        </p:nvGrpSpPr>
        <p:grpSpPr>
          <a:xfrm>
            <a:off x="-218182" y="1807607"/>
            <a:ext cx="10417050" cy="3421594"/>
            <a:chOff x="-218182" y="1807607"/>
            <a:chExt cx="10345042" cy="3421594"/>
          </a:xfrm>
        </p:grpSpPr>
        <p:sp>
          <p:nvSpPr>
            <p:cNvPr id="9" name="Rounded Rectangle 8"/>
            <p:cNvSpPr/>
            <p:nvPr/>
          </p:nvSpPr>
          <p:spPr>
            <a:xfrm>
              <a:off x="2962019" y="2523149"/>
              <a:ext cx="4082752" cy="914400"/>
            </a:xfrm>
            <a:prstGeom prst="roundRect">
              <a:avLst/>
            </a:prstGeom>
            <a:solidFill>
              <a:srgbClr val="FFFF00"/>
            </a:solidFill>
            <a:ln w="762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r>
                <a:rPr lang="en-CA" sz="6000" b="1" i="1" dirty="0" smtClean="0">
                  <a:ln w="19050">
                    <a:solidFill>
                      <a:srgbClr val="0000FF"/>
                    </a:solidFill>
                  </a:ln>
                  <a:solidFill>
                    <a:srgbClr val="CCFF99"/>
                  </a:solidFill>
                  <a:latin typeface="Comic Sans MS" panose="030F0702030302020204" pitchFamily="66" charset="0"/>
                </a:rPr>
                <a:t>Eh-</a:t>
              </a:r>
              <a:r>
                <a:rPr lang="en-CA" sz="6000" b="1" i="1" dirty="0" err="1" smtClean="0">
                  <a:ln w="19050">
                    <a:solidFill>
                      <a:srgbClr val="0000FF"/>
                    </a:solidFill>
                  </a:ln>
                  <a:solidFill>
                    <a:srgbClr val="CCFF99"/>
                  </a:solidFill>
                  <a:latin typeface="Comic Sans MS" panose="030F0702030302020204" pitchFamily="66" charset="0"/>
                </a:rPr>
                <a:t>Tzem</a:t>
              </a:r>
              <a:endParaRPr lang="en-CA" sz="6000" b="1" i="1" dirty="0">
                <a:ln w="19050">
                  <a:solidFill>
                    <a:srgbClr val="0000FF"/>
                  </a:solidFill>
                </a:ln>
                <a:solidFill>
                  <a:srgbClr val="CCFF99"/>
                </a:solidFill>
                <a:latin typeface="Comic Sans MS" panose="030F0702030302020204" pitchFamily="66" charset="0"/>
              </a:endParaRPr>
            </a:p>
          </p:txBody>
        </p:sp>
        <p:grpSp>
          <p:nvGrpSpPr>
            <p:cNvPr id="19" name="Group 18"/>
            <p:cNvGrpSpPr/>
            <p:nvPr/>
          </p:nvGrpSpPr>
          <p:grpSpPr>
            <a:xfrm>
              <a:off x="7420779" y="1807607"/>
              <a:ext cx="2706081" cy="3421594"/>
              <a:chOff x="7102524" y="3031742"/>
              <a:chExt cx="3019232" cy="3695933"/>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02524" y="3031742"/>
                <a:ext cx="3019232" cy="3695933"/>
              </a:xfrm>
              <a:prstGeom prst="rect">
                <a:avLst/>
              </a:prstGeom>
              <a:ln w="38100">
                <a:solidFill>
                  <a:schemeClr val="tx1"/>
                </a:solidFill>
              </a:ln>
              <a:effectLst>
                <a:glow rad="127000">
                  <a:schemeClr val="accent1">
                    <a:alpha val="95000"/>
                  </a:schemeClr>
                </a:glow>
                <a:softEdge rad="266700"/>
              </a:effectLst>
            </p:spPr>
          </p:pic>
          <p:pic>
            <p:nvPicPr>
              <p:cNvPr id="15" name="Picture 14"/>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7757378" y="4335086"/>
                <a:ext cx="2051227" cy="1758210"/>
              </a:xfrm>
              <a:prstGeom prst="rect">
                <a:avLst/>
              </a:prstGeom>
              <a:ln w="19050">
                <a:noFill/>
              </a:ln>
              <a:effectLst>
                <a:outerShdw blurRad="50800" dist="38100" dir="2700000" algn="tl" rotWithShape="0">
                  <a:prstClr val="black">
                    <a:alpha val="40000"/>
                  </a:prstClr>
                </a:outerShdw>
                <a:softEdge rad="12700"/>
              </a:effectLst>
            </p:spPr>
          </p:pic>
        </p:grpSp>
        <p:sp>
          <p:nvSpPr>
            <p:cNvPr id="11" name="Explosion 2 10"/>
            <p:cNvSpPr/>
            <p:nvPr/>
          </p:nvSpPr>
          <p:spPr>
            <a:xfrm rot="20966731">
              <a:off x="-218182" y="1891838"/>
              <a:ext cx="3912773" cy="2755117"/>
            </a:xfrm>
            <a:prstGeom prst="irregularSeal2">
              <a:avLst/>
            </a:prstGeom>
            <a:solidFill>
              <a:srgbClr val="BCFFDE"/>
            </a:solidFill>
            <a:ln>
              <a:solidFill>
                <a:schemeClr val="bg2">
                  <a:lumMod val="25000"/>
                </a:schemeClr>
              </a:solidFill>
            </a:ln>
            <a:effectLst>
              <a:glow rad="228600">
                <a:schemeClr val="accent3">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6600" b="1" u="sng" dirty="0" smtClean="0">
                  <a:ln>
                    <a:solidFill>
                      <a:sysClr val="windowText" lastClr="000000"/>
                    </a:solidFill>
                  </a:ln>
                  <a:solidFill>
                    <a:srgbClr val="00FF00"/>
                  </a:solidFill>
                  <a:effectLst>
                    <a:glow rad="127000">
                      <a:srgbClr val="FFFF00"/>
                    </a:glow>
                  </a:effectLst>
                  <a:latin typeface="MV Boli" pitchFamily="2" charset="0"/>
                  <a:cs typeface="MV Boli" pitchFamily="2" charset="0"/>
                </a:rPr>
                <a:t>The</a:t>
              </a:r>
              <a:endParaRPr lang="en-CA" sz="6600" b="1" u="sng" dirty="0">
                <a:ln>
                  <a:solidFill>
                    <a:sysClr val="windowText" lastClr="000000"/>
                  </a:solidFill>
                </a:ln>
                <a:solidFill>
                  <a:srgbClr val="00FF00"/>
                </a:solidFill>
                <a:effectLst>
                  <a:glow rad="127000">
                    <a:srgbClr val="FFFF00"/>
                  </a:glow>
                </a:effectLst>
                <a:latin typeface="MV Boli" pitchFamily="2" charset="0"/>
                <a:cs typeface="MV Boli" pitchFamily="2" charset="0"/>
              </a:endParaRPr>
            </a:p>
          </p:txBody>
        </p:sp>
        <p:sp>
          <p:nvSpPr>
            <p:cNvPr id="13" name="Notched Right Arrow 12"/>
            <p:cNvSpPr/>
            <p:nvPr/>
          </p:nvSpPr>
          <p:spPr>
            <a:xfrm rot="768067">
              <a:off x="6672032" y="2833835"/>
              <a:ext cx="1523311" cy="706240"/>
            </a:xfrm>
            <a:prstGeom prst="notchedRightArrow">
              <a:avLst>
                <a:gd name="adj1" fmla="val 38670"/>
                <a:gd name="adj2" fmla="val 67959"/>
              </a:avLst>
            </a:prstGeom>
            <a:solidFill>
              <a:srgbClr val="CCFF99"/>
            </a:solidFill>
            <a:ln>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sp>
        <p:nvSpPr>
          <p:cNvPr id="22" name="Rectangle 21"/>
          <p:cNvSpPr/>
          <p:nvPr/>
        </p:nvSpPr>
        <p:spPr>
          <a:xfrm>
            <a:off x="593844" y="44624"/>
            <a:ext cx="9461008" cy="1446550"/>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Reason #6 to say “no” </a:t>
            </a:r>
            <a:b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b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to </a:t>
            </a:r>
            <a:r>
              <a:rPr lang="en-US" sz="4400" b="1" dirty="0" smtClean="0">
                <a:ln w="1905">
                  <a:solidFill>
                    <a:schemeClr val="tx2"/>
                  </a:solidFill>
                </a:ln>
                <a:solidFill>
                  <a:srgbClr val="FF9933"/>
                </a:solidFill>
                <a:effectLst>
                  <a:innerShdw blurRad="69850" dist="43180" dir="5400000">
                    <a:srgbClr val="000000">
                      <a:alpha val="65000"/>
                    </a:srgbClr>
                  </a:innerShdw>
                  <a:reflection blurRad="6350" stA="55000" endA="300" endPos="45500" dir="5400000" sy="-100000" algn="bl" rotWithShape="0"/>
                </a:effectLst>
                <a:latin typeface="Rockwell Extra Bold" pitchFamily="18" charset="0"/>
              </a:rPr>
              <a:t>the 99 day Omer count ~ </a:t>
            </a:r>
            <a:endParaRPr lang="en-US" sz="4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sp>
        <p:nvSpPr>
          <p:cNvPr id="25" name="TextBox 24"/>
          <p:cNvSpPr txBox="1"/>
          <p:nvPr/>
        </p:nvSpPr>
        <p:spPr>
          <a:xfrm>
            <a:off x="2270626" y="3645024"/>
            <a:ext cx="5191938" cy="646331"/>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600" b="1" dirty="0" smtClean="0">
                <a:ln>
                  <a:solidFill>
                    <a:schemeClr val="tx2"/>
                  </a:solidFill>
                </a:ln>
                <a:solidFill>
                  <a:srgbClr val="FF0000"/>
                </a:solidFill>
                <a:effectLst>
                  <a:glow rad="127000">
                    <a:srgbClr val="FF99FF"/>
                  </a:glow>
                </a:effectLst>
                <a:latin typeface="MV Boli" pitchFamily="2" charset="0"/>
                <a:cs typeface="MV Boli" pitchFamily="2" charset="0"/>
              </a:rPr>
              <a:t>from the Wave Sheaf</a:t>
            </a:r>
            <a:endParaRPr lang="en-US" sz="2000" b="1" dirty="0">
              <a:effectLst>
                <a:glow rad="127000">
                  <a:schemeClr val="accent2">
                    <a:lumMod val="60000"/>
                    <a:lumOff val="40000"/>
                  </a:schemeClr>
                </a:glow>
              </a:effectLst>
              <a:latin typeface="Comic Sans MS" pitchFamily="66" charset="0"/>
              <a:cs typeface="MV Boli" pitchFamily="2" charset="0"/>
            </a:endParaRPr>
          </a:p>
        </p:txBody>
      </p:sp>
      <p:sp>
        <p:nvSpPr>
          <p:cNvPr id="28" name="Rectangle 27"/>
          <p:cNvSpPr/>
          <p:nvPr/>
        </p:nvSpPr>
        <p:spPr>
          <a:xfrm>
            <a:off x="1655463" y="6093296"/>
            <a:ext cx="7920880" cy="584775"/>
          </a:xfrm>
          <a:prstGeom prst="rect">
            <a:avLst/>
          </a:prstGeom>
          <a:noFill/>
        </p:spPr>
        <p:txBody>
          <a:bodyPr wrap="square" lIns="91440" tIns="45720" rIns="91440" bIns="45720">
            <a:spAutoFit/>
            <a:scene3d>
              <a:camera prst="obliqueBottomLeft"/>
              <a:lightRig rig="threePt" dir="t"/>
            </a:scene3d>
            <a:sp3d extrusionH="57150">
              <a:bevelT w="38100" h="38100" prst="angle"/>
            </a:sp3d>
          </a:bodyPr>
          <a:lstStyle/>
          <a:p>
            <a:pPr algn="ctr"/>
            <a:r>
              <a:rPr lang="en-US" sz="3200" b="1" dirty="0" smtClean="0">
                <a:ln w="1905">
                  <a:solidFill>
                    <a:srgbClr val="FFFFCC"/>
                  </a:solidFill>
                </a:ln>
                <a:solidFill>
                  <a:srgbClr val="002060"/>
                </a:solidFill>
                <a:latin typeface="Comic Sans MS" pitchFamily="66" charset="0"/>
              </a:rPr>
              <a:t>Rev 18:4  Come out of her my people!  </a:t>
            </a:r>
            <a:endParaRPr lang="en-US" sz="3200" b="1" cap="none" spc="0" dirty="0">
              <a:ln w="1905">
                <a:solidFill>
                  <a:srgbClr val="FFFFCC"/>
                </a:solidFill>
              </a:ln>
              <a:solidFill>
                <a:srgbClr val="002060"/>
              </a:solidFill>
              <a:effectLst/>
              <a:latin typeface="Comic Sans MS" pitchFamily="66" charset="0"/>
            </a:endParaRPr>
          </a:p>
        </p:txBody>
      </p:sp>
      <p:sp>
        <p:nvSpPr>
          <p:cNvPr id="17" name="Rounded Rectangle 16"/>
          <p:cNvSpPr/>
          <p:nvPr/>
        </p:nvSpPr>
        <p:spPr>
          <a:xfrm>
            <a:off x="4154992" y="5383284"/>
            <a:ext cx="2457731" cy="572947"/>
          </a:xfrm>
          <a:prstGeom prst="roundRect">
            <a:avLst>
              <a:gd name="adj" fmla="val 50000"/>
            </a:avLst>
          </a:prstGeom>
          <a:gradFill>
            <a:gsLst>
              <a:gs pos="52000">
                <a:srgbClr val="FFFF00">
                  <a:lumMod val="89000"/>
                  <a:lumOff val="11000"/>
                </a:srgbClr>
              </a:gs>
              <a:gs pos="2000">
                <a:srgbClr val="6600FF"/>
              </a:gs>
              <a:gs pos="97000">
                <a:schemeClr val="accent6">
                  <a:lumMod val="40000"/>
                  <a:lumOff val="60000"/>
                </a:schemeClr>
              </a:gs>
            </a:gsLst>
            <a:lin ang="16200000" scaled="1"/>
          </a:gradFill>
          <a:ln>
            <a:solidFill>
              <a:schemeClr val="tx2"/>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b="1" i="1" dirty="0" smtClean="0">
                <a:ln>
                  <a:solidFill>
                    <a:srgbClr val="D60093"/>
                  </a:solidFill>
                </a:ln>
                <a:solidFill>
                  <a:srgbClr val="00FFFF"/>
                </a:solidFill>
                <a:latin typeface="Comic Sans MS" panose="030F0702030302020204" pitchFamily="66" charset="0"/>
              </a:rPr>
              <a:t>Mo-edim  </a:t>
            </a:r>
            <a:endParaRPr lang="en-CA" sz="3600" b="1" i="1" dirty="0">
              <a:ln>
                <a:solidFill>
                  <a:srgbClr val="D60093"/>
                </a:solidFill>
              </a:ln>
              <a:solidFill>
                <a:srgbClr val="00FFFF"/>
              </a:solidFill>
              <a:latin typeface="Comic Sans MS" panose="030F0702030302020204" pitchFamily="66" charset="0"/>
            </a:endParaRPr>
          </a:p>
        </p:txBody>
      </p:sp>
      <p:sp>
        <p:nvSpPr>
          <p:cNvPr id="23" name="Rectangle 22"/>
          <p:cNvSpPr/>
          <p:nvPr/>
        </p:nvSpPr>
        <p:spPr>
          <a:xfrm>
            <a:off x="-26268" y="4246637"/>
            <a:ext cx="11428358" cy="1846659"/>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by </a:t>
            </a:r>
            <a:r>
              <a:rPr lang="en-US" sz="5400" b="1" u="sng"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not</a:t>
            </a: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honoring every Torah    </a:t>
            </a:r>
            <a:r>
              <a:rPr lang="en-US" sz="60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a:t>
            </a: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a:t>
            </a:r>
            <a:r>
              <a:rPr lang="en-US" sz="60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a:t>
            </a: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statute. </a:t>
            </a:r>
            <a:endParaRPr lang="en-US" sz="5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pic>
        <p:nvPicPr>
          <p:cNvPr id="27" name="Picture 4" descr="C:\Users\Rae\AppData\Local\Temp\Rar$DRa0.942\stick_figure_holding_exclamation_mark_400_clr_7801 (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20288" y="3953837"/>
            <a:ext cx="1874724" cy="269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7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1000" fill="hold"/>
                                        <p:tgtEl>
                                          <p:spTgt spid="23"/>
                                        </p:tgtEl>
                                        <p:attrNameLst>
                                          <p:attrName>ppt_w</p:attrName>
                                        </p:attrNameLst>
                                      </p:cBhvr>
                                      <p:tavLst>
                                        <p:tav tm="0">
                                          <p:val>
                                            <p:fltVal val="0"/>
                                          </p:val>
                                        </p:tav>
                                        <p:tav tm="100000">
                                          <p:val>
                                            <p:strVal val="#ppt_w"/>
                                          </p:val>
                                        </p:tav>
                                      </p:tavLst>
                                    </p:anim>
                                    <p:anim calcmode="lin" valueType="num">
                                      <p:cBhvr>
                                        <p:cTn id="27" dur="1000" fill="hold"/>
                                        <p:tgtEl>
                                          <p:spTgt spid="23"/>
                                        </p:tgtEl>
                                        <p:attrNameLst>
                                          <p:attrName>ppt_h</p:attrName>
                                        </p:attrNameLst>
                                      </p:cBhvr>
                                      <p:tavLst>
                                        <p:tav tm="0">
                                          <p:val>
                                            <p:fltVal val="0"/>
                                          </p:val>
                                        </p:tav>
                                        <p:tav tm="100000">
                                          <p:val>
                                            <p:strVal val="#ppt_h"/>
                                          </p:val>
                                        </p:tav>
                                      </p:tavLst>
                                    </p:anim>
                                    <p:animEffect transition="in" filter="fade">
                                      <p:cBhvr>
                                        <p:cTn id="28" dur="1000"/>
                                        <p:tgtEl>
                                          <p:spTgt spid="23"/>
                                        </p:tgtEl>
                                      </p:cBhvr>
                                    </p:animEffect>
                                  </p:childTnLst>
                                </p:cTn>
                              </p:par>
                            </p:childTnLst>
                          </p:cTn>
                        </p:par>
                        <p:par>
                          <p:cTn id="29" fill="hold">
                            <p:stCondLst>
                              <p:cond delay="1000"/>
                            </p:stCondLst>
                            <p:childTnLst>
                              <p:par>
                                <p:cTn id="30" presetID="53" presetClass="entr" presetSubtype="16" fill="hold" grpId="0" nodeType="afterEffect">
                                  <p:stCondLst>
                                    <p:cond delay="5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Effect transition="in" filter="fade">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8" grpId="0"/>
      <p:bldP spid="17" grpId="0" animBg="1"/>
      <p:bldP spid="2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7" name="Picture 5" descr="C:\Users\Rae\Desktop\Aust  99 Omer count\question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9" y="-459432"/>
            <a:ext cx="12202584" cy="763284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8051225" y="6356351"/>
            <a:ext cx="3947843" cy="365125"/>
          </a:xfrm>
        </p:spPr>
        <p:txBody>
          <a:bodyPr/>
          <a:lstStyle/>
          <a:p>
            <a:fld id="{81FEFA0A-2F20-4B60-98C6-5FFDA469AA1C}" type="slidenum">
              <a:rPr lang="en-US" b="1" smtClean="0">
                <a:solidFill>
                  <a:schemeClr val="tx2"/>
                </a:solidFill>
              </a:rPr>
              <a:pPr/>
              <a:t>85</a:t>
            </a:fld>
            <a:endParaRPr lang="en-US" b="1" dirty="0">
              <a:solidFill>
                <a:schemeClr val="tx2"/>
              </a:solidFill>
            </a:endParaRPr>
          </a:p>
        </p:txBody>
      </p:sp>
      <p:sp>
        <p:nvSpPr>
          <p:cNvPr id="5" name="Rectangle 4"/>
          <p:cNvSpPr/>
          <p:nvPr/>
        </p:nvSpPr>
        <p:spPr>
          <a:xfrm>
            <a:off x="506913" y="1282712"/>
            <a:ext cx="11161240" cy="1754326"/>
          </a:xfrm>
          <a:prstGeom prst="rect">
            <a:avLst/>
          </a:prstGeom>
        </p:spPr>
        <p:txBody>
          <a:bodyPr wrap="square">
            <a:spAutoFit/>
            <a:scene3d>
              <a:camera prst="orthographicFront"/>
              <a:lightRig rig="threePt" dir="t"/>
            </a:scene3d>
            <a:sp3d extrusionH="57150">
              <a:bevelT w="38100" h="38100"/>
            </a:sp3d>
          </a:bodyPr>
          <a:lstStyle/>
          <a:p>
            <a:pPr algn="ctr"/>
            <a:r>
              <a:rPr lang="en-US" sz="3600" b="1" dirty="0" smtClean="0">
                <a:effectLst>
                  <a:glow rad="127000">
                    <a:schemeClr val="bg1"/>
                  </a:glow>
                </a:effectLst>
                <a:latin typeface="Comic Sans MS" pitchFamily="66" charset="0"/>
              </a:rPr>
              <a:t>Why </a:t>
            </a:r>
            <a:r>
              <a:rPr lang="en-US" sz="3600" b="1" dirty="0">
                <a:effectLst>
                  <a:glow rad="127000">
                    <a:schemeClr val="bg1"/>
                  </a:glow>
                </a:effectLst>
                <a:latin typeface="Comic Sans MS" pitchFamily="66" charset="0"/>
              </a:rPr>
              <a:t>is it that </a:t>
            </a:r>
            <a:r>
              <a:rPr lang="en-US" sz="3600" b="1" dirty="0" smtClean="0">
                <a:effectLst>
                  <a:glow rad="127000">
                    <a:schemeClr val="bg1"/>
                  </a:glow>
                </a:effectLst>
                <a:latin typeface="Comic Sans MS" pitchFamily="66" charset="0"/>
              </a:rPr>
              <a:t>the statute of </a:t>
            </a:r>
            <a:r>
              <a:rPr lang="en-US" sz="3600" b="1" dirty="0">
                <a:effectLst>
                  <a:glow rad="127000">
                    <a:schemeClr val="bg1"/>
                  </a:glow>
                </a:effectLst>
                <a:latin typeface="Comic Sans MS" pitchFamily="66" charset="0"/>
              </a:rPr>
              <a:t>7 completed </a:t>
            </a:r>
            <a:r>
              <a:rPr lang="en-US" sz="3600" b="1" dirty="0" smtClean="0">
                <a:effectLst>
                  <a:glow rad="127000">
                    <a:schemeClr val="bg1"/>
                  </a:glow>
                </a:effectLst>
                <a:latin typeface="Comic Sans MS" pitchFamily="66" charset="0"/>
              </a:rPr>
              <a:t>Shabbats seems </a:t>
            </a:r>
            <a:r>
              <a:rPr lang="en-US" sz="3600" b="1" dirty="0">
                <a:effectLst>
                  <a:glow rad="127000">
                    <a:schemeClr val="bg1"/>
                  </a:glow>
                </a:effectLst>
                <a:latin typeface="Comic Sans MS" pitchFamily="66" charset="0"/>
              </a:rPr>
              <a:t>to lack any type of reason or fulfillment pertaining to our </a:t>
            </a:r>
            <a:r>
              <a:rPr lang="en-US" sz="3600" b="1" dirty="0" smtClean="0">
                <a:effectLst>
                  <a:glow rad="127000">
                    <a:schemeClr val="bg1"/>
                  </a:glow>
                </a:effectLst>
                <a:latin typeface="Comic Sans MS" pitchFamily="66" charset="0"/>
              </a:rPr>
              <a:t>Salvation ~</a:t>
            </a:r>
            <a:endParaRPr lang="en-US" sz="3600" b="1" dirty="0">
              <a:effectLst>
                <a:glow rad="127000">
                  <a:schemeClr val="bg1"/>
                </a:glow>
              </a:effectLst>
              <a:latin typeface="Comic Sans MS" pitchFamily="66" charset="0"/>
            </a:endParaRPr>
          </a:p>
        </p:txBody>
      </p:sp>
      <p:sp>
        <p:nvSpPr>
          <p:cNvPr id="2" name="Title 1"/>
          <p:cNvSpPr>
            <a:spLocks noGrp="1"/>
          </p:cNvSpPr>
          <p:nvPr>
            <p:ph type="title"/>
          </p:nvPr>
        </p:nvSpPr>
        <p:spPr>
          <a:xfrm>
            <a:off x="189756" y="116632"/>
            <a:ext cx="11593288" cy="1143000"/>
          </a:xfrm>
        </p:spPr>
        <p:txBody>
          <a:bodyPr>
            <a:scene3d>
              <a:camera prst="orthographicFront"/>
              <a:lightRig rig="threePt" dir="t"/>
            </a:scene3d>
            <a:sp3d extrusionH="57150">
              <a:bevelT w="38100" h="38100"/>
            </a:sp3d>
          </a:bodyPr>
          <a:lstStyle/>
          <a:p>
            <a:r>
              <a:rPr lang="en-US" b="1" dirty="0">
                <a:solidFill>
                  <a:srgbClr val="0070C0"/>
                </a:solidFill>
              </a:rPr>
              <a:t>EVERY word and concept in </a:t>
            </a:r>
            <a:r>
              <a:rPr lang="en-US" b="1" dirty="0" smtClean="0">
                <a:solidFill>
                  <a:srgbClr val="0070C0"/>
                </a:solidFill>
              </a:rPr>
              <a:t>Scripture has  </a:t>
            </a:r>
            <a:r>
              <a:rPr lang="en-US" b="1" dirty="0">
                <a:solidFill>
                  <a:srgbClr val="0070C0"/>
                </a:solidFill>
              </a:rPr>
              <a:t>DEFINITE PURPOSE.</a:t>
            </a:r>
          </a:p>
        </p:txBody>
      </p:sp>
      <p:sp>
        <p:nvSpPr>
          <p:cNvPr id="12" name="Rectangle 11"/>
          <p:cNvSpPr/>
          <p:nvPr/>
        </p:nvSpPr>
        <p:spPr>
          <a:xfrm>
            <a:off x="1773932" y="5661248"/>
            <a:ext cx="10387522" cy="1200329"/>
          </a:xfrm>
          <a:prstGeom prst="rect">
            <a:avLst/>
          </a:prstGeom>
        </p:spPr>
        <p:txBody>
          <a:bodyPr wrap="square">
            <a:spAutoFit/>
            <a:scene3d>
              <a:camera prst="orthographicFront"/>
              <a:lightRig rig="threePt" dir="t"/>
            </a:scene3d>
            <a:sp3d extrusionH="57150">
              <a:bevelT w="38100" h="38100"/>
            </a:sp3d>
          </a:bodyPr>
          <a:lstStyle/>
          <a:p>
            <a:pPr algn="ctr"/>
            <a:r>
              <a:rPr lang="en-US" sz="3600" b="1" dirty="0" smtClean="0">
                <a:solidFill>
                  <a:srgbClr val="C00000"/>
                </a:solidFill>
                <a:effectLst>
                  <a:glow rad="127000">
                    <a:schemeClr val="bg1"/>
                  </a:glow>
                </a:effectLst>
                <a:latin typeface="Comic Sans MS" pitchFamily="66" charset="0"/>
              </a:rPr>
              <a:t>… when the additional Omer Count takes precedence </a:t>
            </a:r>
            <a:r>
              <a:rPr lang="en-US" sz="2800" dirty="0" smtClean="0">
                <a:solidFill>
                  <a:srgbClr val="C00000"/>
                </a:solidFill>
                <a:effectLst>
                  <a:glow rad="127000">
                    <a:schemeClr val="bg1"/>
                  </a:glow>
                </a:effectLst>
                <a:latin typeface="Comic Sans MS" pitchFamily="66" charset="0"/>
              </a:rPr>
              <a:t>[be it 92-99 days]</a:t>
            </a:r>
            <a:r>
              <a:rPr lang="en-US" sz="3600" b="1" dirty="0" smtClean="0">
                <a:solidFill>
                  <a:srgbClr val="C00000"/>
                </a:solidFill>
                <a:effectLst>
                  <a:glow rad="127000">
                    <a:schemeClr val="bg1"/>
                  </a:glow>
                </a:effectLst>
                <a:latin typeface="Comic Sans MS" pitchFamily="66" charset="0"/>
              </a:rPr>
              <a:t>?</a:t>
            </a:r>
            <a:endParaRPr lang="en-US" sz="3600" b="1" dirty="0">
              <a:solidFill>
                <a:srgbClr val="C00000"/>
              </a:solidFill>
              <a:effectLst>
                <a:glow rad="127000">
                  <a:schemeClr val="bg1"/>
                </a:glow>
              </a:effectLst>
              <a:latin typeface="Comic Sans MS" pitchFamily="66" charset="0"/>
            </a:endParaRPr>
          </a:p>
        </p:txBody>
      </p:sp>
    </p:spTree>
    <p:extLst>
      <p:ext uri="{BB962C8B-B14F-4D97-AF65-F5344CB8AC3E}">
        <p14:creationId xmlns:p14="http://schemas.microsoft.com/office/powerpoint/2010/main" val="380323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60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500" fill="hold"/>
                                        <p:tgtEl>
                                          <p:spTgt spid="12"/>
                                        </p:tgtEl>
                                        <p:attrNameLst>
                                          <p:attrName>ppt_w</p:attrName>
                                        </p:attrNameLst>
                                      </p:cBhvr>
                                      <p:tavLst>
                                        <p:tav tm="0">
                                          <p:val>
                                            <p:fltVal val="0"/>
                                          </p:val>
                                        </p:tav>
                                        <p:tav tm="100000">
                                          <p:val>
                                            <p:strVal val="#ppt_w"/>
                                          </p:val>
                                        </p:tav>
                                      </p:tavLst>
                                    </p:anim>
                                    <p:anim calcmode="lin" valueType="num">
                                      <p:cBhvr>
                                        <p:cTn id="14" dur="1500" fill="hold"/>
                                        <p:tgtEl>
                                          <p:spTgt spid="12"/>
                                        </p:tgtEl>
                                        <p:attrNameLst>
                                          <p:attrName>ppt_h</p:attrName>
                                        </p:attrNameLst>
                                      </p:cBhvr>
                                      <p:tavLst>
                                        <p:tav tm="0">
                                          <p:val>
                                            <p:fltVal val="0"/>
                                          </p:val>
                                        </p:tav>
                                        <p:tav tm="100000">
                                          <p:val>
                                            <p:strVal val="#ppt_h"/>
                                          </p:val>
                                        </p:tav>
                                      </p:tavLst>
                                    </p:anim>
                                    <p:animEffect transition="in" filter="fade">
                                      <p:cBhvr>
                                        <p:cTn id="15"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ae\Desktop\gospel calendar.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58508" y="-747464"/>
            <a:ext cx="4992687" cy="5976664"/>
          </a:xfrm>
        </p:spPr>
        <p:txBody>
          <a:bodyPr>
            <a:normAutofit/>
            <a:scene3d>
              <a:camera prst="orthographicFront"/>
              <a:lightRig rig="threePt" dir="t"/>
            </a:scene3d>
            <a:sp3d extrusionH="57150">
              <a:bevelT w="38100" h="38100" prst="angle"/>
            </a:sp3d>
          </a:bodyPr>
          <a:lstStyle/>
          <a:p>
            <a:pPr algn="r"/>
            <a:r>
              <a:rPr lang="en-US" sz="2800" b="1" dirty="0" smtClean="0">
                <a:solidFill>
                  <a:srgbClr val="0070C0"/>
                </a:solidFill>
              </a:rPr>
              <a:t>Yahusha’s</a:t>
            </a:r>
            <a:r>
              <a:rPr lang="en-US" sz="2800" dirty="0" smtClean="0">
                <a:solidFill>
                  <a:srgbClr val="660033"/>
                </a:solidFill>
              </a:rPr>
              <a:t> 40</a:t>
            </a:r>
            <a:r>
              <a:rPr lang="en-US" sz="2800" baseline="30000" dirty="0" smtClean="0">
                <a:solidFill>
                  <a:srgbClr val="660033"/>
                </a:solidFill>
              </a:rPr>
              <a:t>th</a:t>
            </a:r>
            <a:r>
              <a:rPr lang="en-US" sz="2800" dirty="0" smtClean="0">
                <a:solidFill>
                  <a:srgbClr val="660033"/>
                </a:solidFill>
              </a:rPr>
              <a:t> </a:t>
            </a:r>
            <a:br>
              <a:rPr lang="en-US" sz="2800" dirty="0" smtClean="0">
                <a:solidFill>
                  <a:srgbClr val="660033"/>
                </a:solidFill>
              </a:rPr>
            </a:br>
            <a:r>
              <a:rPr lang="en-US" sz="2800" dirty="0" smtClean="0">
                <a:solidFill>
                  <a:srgbClr val="660033"/>
                </a:solidFill>
              </a:rPr>
              <a:t>day of the Omer </a:t>
            </a:r>
            <a:br>
              <a:rPr lang="en-US" sz="2800" dirty="0" smtClean="0">
                <a:solidFill>
                  <a:srgbClr val="660033"/>
                </a:solidFill>
              </a:rPr>
            </a:br>
            <a:r>
              <a:rPr lang="en-US" sz="2800" dirty="0" smtClean="0">
                <a:solidFill>
                  <a:srgbClr val="660033"/>
                </a:solidFill>
              </a:rPr>
              <a:t>count – </a:t>
            </a:r>
            <a:r>
              <a:rPr lang="en-US" sz="2800" dirty="0" smtClean="0">
                <a:solidFill>
                  <a:srgbClr val="0070C0"/>
                </a:solidFill>
              </a:rPr>
              <a:t>the day He</a:t>
            </a:r>
            <a:br>
              <a:rPr lang="en-US" sz="2800" dirty="0" smtClean="0">
                <a:solidFill>
                  <a:srgbClr val="0070C0"/>
                </a:solidFill>
              </a:rPr>
            </a:br>
            <a:r>
              <a:rPr lang="en-US" sz="2800" dirty="0" smtClean="0">
                <a:solidFill>
                  <a:srgbClr val="0070C0"/>
                </a:solidFill>
              </a:rPr>
              <a:t> ascended to heaven</a:t>
            </a:r>
            <a:r>
              <a:rPr lang="en-US" sz="2800" dirty="0" smtClean="0">
                <a:solidFill>
                  <a:srgbClr val="660033"/>
                </a:solidFill>
              </a:rPr>
              <a:t/>
            </a:r>
            <a:br>
              <a:rPr lang="en-US" sz="2800" dirty="0" smtClean="0">
                <a:solidFill>
                  <a:srgbClr val="660033"/>
                </a:solidFill>
              </a:rPr>
            </a:br>
            <a:r>
              <a:rPr lang="en-US" sz="2800" dirty="0" smtClean="0">
                <a:solidFill>
                  <a:srgbClr val="660033"/>
                </a:solidFill>
              </a:rPr>
              <a:t> - was the 27</a:t>
            </a:r>
            <a:r>
              <a:rPr lang="en-US" sz="2800" baseline="30000" dirty="0" smtClean="0">
                <a:solidFill>
                  <a:srgbClr val="660033"/>
                </a:solidFill>
              </a:rPr>
              <a:t>th</a:t>
            </a:r>
            <a:r>
              <a:rPr lang="en-US" sz="2800" dirty="0" smtClean="0">
                <a:solidFill>
                  <a:srgbClr val="660033"/>
                </a:solidFill>
              </a:rPr>
              <a:t> day of </a:t>
            </a:r>
            <a:br>
              <a:rPr lang="en-US" sz="2800" dirty="0" smtClean="0">
                <a:solidFill>
                  <a:srgbClr val="660033"/>
                </a:solidFill>
              </a:rPr>
            </a:br>
            <a:r>
              <a:rPr lang="en-US" sz="2800" dirty="0" smtClean="0">
                <a:solidFill>
                  <a:srgbClr val="660033"/>
                </a:solidFill>
              </a:rPr>
              <a:t>the 2</a:t>
            </a:r>
            <a:r>
              <a:rPr lang="en-US" sz="2800" baseline="30000" dirty="0" smtClean="0">
                <a:solidFill>
                  <a:srgbClr val="660033"/>
                </a:solidFill>
              </a:rPr>
              <a:t>nd</a:t>
            </a:r>
            <a:r>
              <a:rPr lang="en-US" sz="2800" dirty="0" smtClean="0">
                <a:solidFill>
                  <a:srgbClr val="660033"/>
                </a:solidFill>
              </a:rPr>
              <a:t> month, the</a:t>
            </a:r>
            <a:br>
              <a:rPr lang="en-US" sz="2800" dirty="0" smtClean="0">
                <a:solidFill>
                  <a:srgbClr val="660033"/>
                </a:solidFill>
              </a:rPr>
            </a:br>
            <a:r>
              <a:rPr lang="en-US" sz="2800" dirty="0" smtClean="0">
                <a:solidFill>
                  <a:srgbClr val="660033"/>
                </a:solidFill>
              </a:rPr>
              <a:t> exact same date as </a:t>
            </a:r>
            <a:br>
              <a:rPr lang="en-US" sz="2800" dirty="0" smtClean="0">
                <a:solidFill>
                  <a:srgbClr val="660033"/>
                </a:solidFill>
              </a:rPr>
            </a:br>
            <a:r>
              <a:rPr lang="en-US" sz="2800" dirty="0" smtClean="0">
                <a:solidFill>
                  <a:srgbClr val="660033"/>
                </a:solidFill>
              </a:rPr>
              <a:t>Noah leaving the ark.  </a:t>
            </a:r>
            <a:br>
              <a:rPr lang="en-US" sz="2800" dirty="0" smtClean="0">
                <a:solidFill>
                  <a:srgbClr val="660033"/>
                </a:solidFill>
              </a:rPr>
            </a:br>
            <a:r>
              <a:rPr lang="en-US" sz="2800" dirty="0" smtClean="0">
                <a:solidFill>
                  <a:srgbClr val="660033"/>
                </a:solidFill>
              </a:rPr>
              <a:t>There is nothing in the Gospels for us to take note of a 99</a:t>
            </a:r>
            <a:r>
              <a:rPr lang="en-US" sz="2800" baseline="30000" dirty="0" smtClean="0">
                <a:solidFill>
                  <a:srgbClr val="660033"/>
                </a:solidFill>
              </a:rPr>
              <a:t>th</a:t>
            </a:r>
            <a:r>
              <a:rPr lang="en-US" sz="2800" dirty="0" smtClean="0">
                <a:solidFill>
                  <a:srgbClr val="660033"/>
                </a:solidFill>
              </a:rPr>
              <a:t> day for the Omer count, or another count past </a:t>
            </a:r>
            <a:br>
              <a:rPr lang="en-US" sz="2800" dirty="0" smtClean="0">
                <a:solidFill>
                  <a:srgbClr val="660033"/>
                </a:solidFill>
              </a:rPr>
            </a:br>
            <a:r>
              <a:rPr lang="en-US" sz="2800" dirty="0" smtClean="0">
                <a:solidFill>
                  <a:srgbClr val="660033"/>
                </a:solidFill>
              </a:rPr>
              <a:t>Shavuot as the 50</a:t>
            </a:r>
            <a:r>
              <a:rPr lang="en-US" sz="2800" baseline="30000" dirty="0" smtClean="0">
                <a:solidFill>
                  <a:srgbClr val="660033"/>
                </a:solidFill>
              </a:rPr>
              <a:t>th</a:t>
            </a:r>
            <a:r>
              <a:rPr lang="en-US" sz="2800" dirty="0" smtClean="0">
                <a:solidFill>
                  <a:srgbClr val="660033"/>
                </a:solidFill>
              </a:rPr>
              <a:t> Day!</a:t>
            </a:r>
            <a:endParaRPr lang="en-US" sz="2800" dirty="0">
              <a:solidFill>
                <a:srgbClr val="660033"/>
              </a:solidFill>
            </a:endParaRPr>
          </a:p>
        </p:txBody>
      </p:sp>
      <p:sp>
        <p:nvSpPr>
          <p:cNvPr id="4" name="Slide Number Placeholder 3"/>
          <p:cNvSpPr>
            <a:spLocks noGrp="1"/>
          </p:cNvSpPr>
          <p:nvPr>
            <p:ph type="sldNum" sz="quarter" idx="12"/>
          </p:nvPr>
        </p:nvSpPr>
        <p:spPr>
          <a:xfrm>
            <a:off x="8051225" y="6356351"/>
            <a:ext cx="4019851" cy="365125"/>
          </a:xfrm>
        </p:spPr>
        <p:txBody>
          <a:bodyPr/>
          <a:lstStyle/>
          <a:p>
            <a:fld id="{81FEFA0A-2F20-4B60-98C6-5FFDA469AA1C}" type="slidenum">
              <a:rPr lang="en-US" b="1" smtClean="0">
                <a:solidFill>
                  <a:schemeClr val="tx1"/>
                </a:solidFill>
              </a:rPr>
              <a:pPr/>
              <a:t>86</a:t>
            </a:fld>
            <a:endParaRPr lang="en-US" b="1" dirty="0">
              <a:solidFill>
                <a:schemeClr val="tx1"/>
              </a:solidFill>
            </a:endParaRPr>
          </a:p>
        </p:txBody>
      </p:sp>
      <p:sp>
        <p:nvSpPr>
          <p:cNvPr id="6" name="Rectangle 5"/>
          <p:cNvSpPr/>
          <p:nvPr/>
        </p:nvSpPr>
        <p:spPr>
          <a:xfrm>
            <a:off x="0" y="-56974"/>
            <a:ext cx="8614692" cy="2123658"/>
          </a:xfrm>
          <a:prstGeom prst="rect">
            <a:avLst/>
          </a:prstGeom>
          <a:noFill/>
        </p:spPr>
        <p:txBody>
          <a:bodyPr wrap="square" lIns="91440" tIns="45720" rIns="91440" bIns="45720">
            <a:spAutoFit/>
            <a:scene3d>
              <a:camera prst="perspectiveAbove"/>
              <a:lightRig rig="threePt" dir="t"/>
            </a:scene3d>
            <a:sp3d extrusionH="57150">
              <a:bevelT w="38100" h="38100" prst="angle"/>
            </a:sp3d>
          </a:bodyPr>
          <a:lstStyle/>
          <a:p>
            <a:pPr algn="ct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Reason </a:t>
            </a:r>
            <a:r>
              <a:rPr lang="en-US" sz="4400" b="1" cap="none" spc="0" dirty="0" smtClean="0">
                <a:ln w="1905">
                  <a:solidFill>
                    <a:schemeClr val="tx2"/>
                  </a:solidFill>
                </a:ln>
                <a:solidFill>
                  <a:srgbClr val="FF99FF"/>
                </a:solidFill>
                <a:effectLst>
                  <a:innerShdw blurRad="69850" dist="43180" dir="5400000">
                    <a:srgbClr val="000000">
                      <a:alpha val="65000"/>
                    </a:srgbClr>
                  </a:innerShdw>
                </a:effectLst>
                <a:latin typeface="Rockwell Extra Bold" pitchFamily="18" charset="0"/>
              </a:rPr>
              <a:t>#7</a:t>
            </a:r>
            <a:r>
              <a:rPr lang="en-US" sz="4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to say “no”  to </a:t>
            </a:r>
            <a:r>
              <a:rPr lang="en-US" sz="4400" b="1"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the 99 day Omer count ~</a:t>
            </a:r>
          </a:p>
          <a:p>
            <a:pPr algn="ctr"/>
            <a:r>
              <a:rPr lang="en-US" sz="4400" b="1"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a:t>
            </a:r>
            <a:endParaRPr lang="en-US" sz="4400" b="1" cap="none" spc="0" dirty="0">
              <a:ln w="1905">
                <a:solidFill>
                  <a:schemeClr val="tx2"/>
                </a:solidFill>
              </a:ln>
              <a:solidFill>
                <a:srgbClr val="FF9933"/>
              </a:solidFill>
              <a:effectLst>
                <a:innerShdw blurRad="69850" dist="43180" dir="5400000">
                  <a:srgbClr val="000000">
                    <a:alpha val="65000"/>
                  </a:srgbClr>
                </a:innerShdw>
              </a:effectLst>
              <a:latin typeface="Rockwell Extra Bold" pitchFamily="18" charset="0"/>
            </a:endParaRPr>
          </a:p>
        </p:txBody>
      </p:sp>
      <p:pic>
        <p:nvPicPr>
          <p:cNvPr id="6147" name="Picture 3" descr="D:\1. Art - Main File\Art 2.25  Josh Pt 6 Passion WS\ART for Passion\ascension bes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17948" y="4172632"/>
            <a:ext cx="5273823" cy="2636912"/>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8" name="Picture 3" descr="C:\Users\Rae\Desktop\coming soon.jpg"/>
          <p:cNvPicPr>
            <a:picLocks noChangeAspect="1" noChangeArrowheads="1"/>
          </p:cNvPicPr>
          <p:nvPr/>
        </p:nvPicPr>
        <p:blipFill>
          <a:blip r:embed="rId5" cstate="email">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0" y="4172632"/>
            <a:ext cx="2736304" cy="18224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C:\Users\Rae\Desktop\COME &amp; SEE.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54452" y="5083842"/>
            <a:ext cx="3235070" cy="1822422"/>
          </a:xfrm>
          <a:prstGeom prst="rect">
            <a:avLst/>
          </a:prstGeom>
          <a:noFill/>
          <a:effectLst>
            <a:softEdge rad="393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78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fltVal val="0"/>
                                          </p:val>
                                        </p:tav>
                                        <p:tav tm="100000">
                                          <p:val>
                                            <p:strVal val="#ppt_w"/>
                                          </p:val>
                                        </p:tav>
                                      </p:tavLst>
                                    </p:anim>
                                    <p:anim calcmode="lin" valueType="num">
                                      <p:cBhvr>
                                        <p:cTn id="8" dur="1250" fill="hold"/>
                                        <p:tgtEl>
                                          <p:spTgt spid="8"/>
                                        </p:tgtEl>
                                        <p:attrNameLst>
                                          <p:attrName>ppt_h</p:attrName>
                                        </p:attrNameLst>
                                      </p:cBhvr>
                                      <p:tavLst>
                                        <p:tav tm="0">
                                          <p:val>
                                            <p:fltVal val="0"/>
                                          </p:val>
                                        </p:tav>
                                        <p:tav tm="100000">
                                          <p:val>
                                            <p:strVal val="#ppt_h"/>
                                          </p:val>
                                        </p:tav>
                                      </p:tavLst>
                                    </p:anim>
                                    <p:anim calcmode="lin" valueType="num">
                                      <p:cBhvr>
                                        <p:cTn id="9" dur="1250" fill="hold"/>
                                        <p:tgtEl>
                                          <p:spTgt spid="8"/>
                                        </p:tgtEl>
                                        <p:attrNameLst>
                                          <p:attrName>style.rotation</p:attrName>
                                        </p:attrNameLst>
                                      </p:cBhvr>
                                      <p:tavLst>
                                        <p:tav tm="0">
                                          <p:val>
                                            <p:fltVal val="90"/>
                                          </p:val>
                                        </p:tav>
                                        <p:tav tm="100000">
                                          <p:val>
                                            <p:fltVal val="0"/>
                                          </p:val>
                                        </p:tav>
                                      </p:tavLst>
                                    </p:anim>
                                    <p:animEffect transition="in" filter="fade">
                                      <p:cBhvr>
                                        <p:cTn id="10" dur="1250"/>
                                        <p:tgtEl>
                                          <p:spTgt spid="8"/>
                                        </p:tgtEl>
                                      </p:cBhvr>
                                    </p:animEffect>
                                  </p:childTnLst>
                                </p:cTn>
                              </p:par>
                            </p:childTnLst>
                          </p:cTn>
                        </p:par>
                        <p:par>
                          <p:cTn id="11" fill="hold">
                            <p:stCondLst>
                              <p:cond delay="1250"/>
                            </p:stCondLst>
                            <p:childTnLst>
                              <p:par>
                                <p:cTn id="12" presetID="42" presetClass="entr" presetSubtype="0" fill="hold" grpId="0"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4250"/>
                            </p:stCondLst>
                            <p:childTnLst>
                              <p:par>
                                <p:cTn id="18" presetID="6" presetClass="entr" presetSubtype="16" fill="hold" nodeType="afterEffect">
                                  <p:stCondLst>
                                    <p:cond delay="3000"/>
                                  </p:stCondLst>
                                  <p:childTnLst>
                                    <p:set>
                                      <p:cBhvr>
                                        <p:cTn id="19" dur="1" fill="hold">
                                          <p:stCondLst>
                                            <p:cond delay="0"/>
                                          </p:stCondLst>
                                        </p:cTn>
                                        <p:tgtEl>
                                          <p:spTgt spid="6148"/>
                                        </p:tgtEl>
                                        <p:attrNameLst>
                                          <p:attrName>style.visibility</p:attrName>
                                        </p:attrNameLst>
                                      </p:cBhvr>
                                      <p:to>
                                        <p:strVal val="visible"/>
                                      </p:to>
                                    </p:set>
                                    <p:animEffect transition="in" filter="circle(in)">
                                      <p:cBhvr>
                                        <p:cTn id="20"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8000"/>
          </a:blip>
          <a:srcRect/>
          <a:stretch>
            <a:fillRect/>
          </a:stretch>
        </a:blipFill>
        <a:effectLst/>
      </p:bgPr>
    </p:bg>
    <p:spTree>
      <p:nvGrpSpPr>
        <p:cNvPr id="1" name=""/>
        <p:cNvGrpSpPr/>
        <p:nvPr/>
      </p:nvGrpSpPr>
      <p:grpSpPr>
        <a:xfrm>
          <a:off x="0" y="0"/>
          <a:ext cx="0" cy="0"/>
          <a:chOff x="0" y="0"/>
          <a:chExt cx="0" cy="0"/>
        </a:xfrm>
      </p:grpSpPr>
      <p:sp>
        <p:nvSpPr>
          <p:cNvPr id="22" name="Slide Number Placeholder 1"/>
          <p:cNvSpPr>
            <a:spLocks noGrp="1"/>
          </p:cNvSpPr>
          <p:nvPr>
            <p:ph type="sldNum" sz="quarter" idx="12"/>
          </p:nvPr>
        </p:nvSpPr>
        <p:spPr>
          <a:xfrm>
            <a:off x="9227017" y="6448251"/>
            <a:ext cx="2844059" cy="365125"/>
          </a:xfrm>
        </p:spPr>
        <p:txBody>
          <a:bodyPr/>
          <a:lstStyle/>
          <a:p>
            <a:fld id="{81FEFA0A-2F20-4B60-98C6-5FFDA469AA1C}" type="slidenum">
              <a:rPr lang="en-US" sz="1200" b="1" smtClean="0">
                <a:solidFill>
                  <a:srgbClr val="5D2D2D"/>
                </a:solidFill>
              </a:rPr>
              <a:pPr/>
              <a:t>87</a:t>
            </a:fld>
            <a:endParaRPr lang="en-US" b="1" dirty="0">
              <a:solidFill>
                <a:srgbClr val="5D2D2D"/>
              </a:solidFill>
            </a:endParaRPr>
          </a:p>
        </p:txBody>
      </p:sp>
      <p:sp>
        <p:nvSpPr>
          <p:cNvPr id="3" name="TextBox 2"/>
          <p:cNvSpPr txBox="1"/>
          <p:nvPr/>
        </p:nvSpPr>
        <p:spPr>
          <a:xfrm>
            <a:off x="2503284" y="332656"/>
            <a:ext cx="6264696" cy="837462"/>
          </a:xfrm>
          <a:prstGeom prst="snip2DiagRect">
            <a:avLst/>
          </a:prstGeom>
          <a:solidFill>
            <a:srgbClr val="660033"/>
          </a:solidFill>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lnSpc>
                <a:spcPct val="90000"/>
              </a:lnSpc>
            </a:pPr>
            <a:r>
              <a:rPr lang="en-US" sz="4400" b="1" spc="150" dirty="0" smtClean="0">
                <a:ln w="11430"/>
                <a:solidFill>
                  <a:srgbClr val="F8F8F8"/>
                </a:solidFill>
                <a:effectLst>
                  <a:outerShdw blurRad="25400" algn="tl" rotWithShape="0">
                    <a:srgbClr val="000000">
                      <a:alpha val="43000"/>
                    </a:srgbClr>
                  </a:outerShdw>
                </a:effectLst>
                <a:latin typeface="Comic Sans MS" pitchFamily="66" charset="0"/>
              </a:rPr>
              <a:t>Are You Amazed?</a:t>
            </a:r>
            <a:endParaRPr lang="en-US" sz="4400"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20" name="Picture 3" descr="F:\Art on Desktop - 1\All white man clip art\3d white people\ques mark sitting on.jpg"/>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350" b="99126" l="0" r="100000"/>
                    </a14:imgEffect>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9838828" y="764704"/>
            <a:ext cx="1935896" cy="2227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45940" y="1340768"/>
            <a:ext cx="7992888" cy="5539978"/>
          </a:xfrm>
          <a:prstGeom prst="rect">
            <a:avLst/>
          </a:prstGeom>
        </p:spPr>
        <p:txBody>
          <a:bodyPr wrap="square">
            <a:spAutoFit/>
            <a:scene3d>
              <a:camera prst="orthographicFront"/>
              <a:lightRig rig="threePt" dir="t"/>
            </a:scene3d>
            <a:sp3d extrusionH="57150">
              <a:bevelT w="38100" h="38100"/>
            </a:sp3d>
          </a:bodyPr>
          <a:lstStyle/>
          <a:p>
            <a:pPr algn="ctr"/>
            <a:r>
              <a:rPr lang="en-US" sz="2800" b="1" dirty="0">
                <a:solidFill>
                  <a:srgbClr val="660033"/>
                </a:solidFill>
                <a:latin typeface="Arial Rounded MT Bold" pitchFamily="34" charset="0"/>
              </a:rPr>
              <a:t>Are you amazed at </a:t>
            </a:r>
            <a:r>
              <a:rPr lang="en-US" sz="2800" b="1" dirty="0" smtClean="0">
                <a:solidFill>
                  <a:srgbClr val="660033"/>
                </a:solidFill>
                <a:latin typeface="Arial Rounded MT Bold" pitchFamily="34" charset="0"/>
              </a:rPr>
              <a:t>how some of the most popular Jewish historians actually believed Wave Sheaf is dated to Abib 16 and that Shavuot could be from 92-99 days later?</a:t>
            </a:r>
          </a:p>
          <a:p>
            <a:pPr algn="ctr"/>
            <a:endParaRPr lang="en-US" sz="1400" b="1" dirty="0" smtClean="0">
              <a:solidFill>
                <a:srgbClr val="660033"/>
              </a:solidFill>
              <a:latin typeface="Arial Rounded MT Bold" pitchFamily="34" charset="0"/>
            </a:endParaRPr>
          </a:p>
          <a:p>
            <a:pPr algn="ctr"/>
            <a:r>
              <a:rPr lang="en-US" sz="2800" b="1" dirty="0" smtClean="0">
                <a:solidFill>
                  <a:srgbClr val="660033"/>
                </a:solidFill>
                <a:latin typeface="Arial Rounded MT Bold" pitchFamily="34" charset="0"/>
              </a:rPr>
              <a:t>Why </a:t>
            </a:r>
            <a:r>
              <a:rPr lang="en-US" sz="2800" b="1" dirty="0">
                <a:solidFill>
                  <a:srgbClr val="660033"/>
                </a:solidFill>
                <a:latin typeface="Arial Rounded MT Bold" pitchFamily="34" charset="0"/>
              </a:rPr>
              <a:t>would they </a:t>
            </a:r>
            <a:r>
              <a:rPr lang="en-US" sz="2800" b="1" dirty="0" smtClean="0">
                <a:solidFill>
                  <a:srgbClr val="660033"/>
                </a:solidFill>
                <a:latin typeface="Arial Rounded MT Bold" pitchFamily="34" charset="0"/>
              </a:rPr>
              <a:t>believe such, except they </a:t>
            </a:r>
            <a:br>
              <a:rPr lang="en-US" sz="2800" b="1" dirty="0" smtClean="0">
                <a:solidFill>
                  <a:srgbClr val="660033"/>
                </a:solidFill>
                <a:latin typeface="Arial Rounded MT Bold" pitchFamily="34" charset="0"/>
              </a:rPr>
            </a:br>
            <a:r>
              <a:rPr lang="en-US" sz="2800" b="1" dirty="0" smtClean="0">
                <a:solidFill>
                  <a:srgbClr val="660033"/>
                </a:solidFill>
                <a:latin typeface="Arial Rounded MT Bold" pitchFamily="34" charset="0"/>
              </a:rPr>
              <a:t>are </a:t>
            </a:r>
            <a:r>
              <a:rPr lang="en-US" sz="2800" b="1" dirty="0">
                <a:solidFill>
                  <a:srgbClr val="660033"/>
                </a:solidFill>
                <a:latin typeface="Arial Rounded MT Bold" pitchFamily="34" charset="0"/>
              </a:rPr>
              <a:t>following a </a:t>
            </a:r>
            <a:r>
              <a:rPr lang="en-US" sz="2800" b="1" dirty="0" smtClean="0">
                <a:solidFill>
                  <a:srgbClr val="660033"/>
                </a:solidFill>
                <a:latin typeface="Arial Rounded MT Bold" pitchFamily="34" charset="0"/>
              </a:rPr>
              <a:t>corrupt Jewish system?</a:t>
            </a:r>
            <a:r>
              <a:rPr lang="en-US" sz="2800" b="1" dirty="0">
                <a:solidFill>
                  <a:srgbClr val="660033"/>
                </a:solidFill>
                <a:latin typeface="Arial Rounded MT Bold" pitchFamily="34" charset="0"/>
              </a:rPr>
              <a:t>  </a:t>
            </a:r>
            <a:endParaRPr lang="en-US" sz="2800" b="1" dirty="0" smtClean="0">
              <a:solidFill>
                <a:srgbClr val="660033"/>
              </a:solidFill>
              <a:latin typeface="Arial Rounded MT Bold" pitchFamily="34" charset="0"/>
            </a:endParaRPr>
          </a:p>
          <a:p>
            <a:pPr algn="ctr"/>
            <a:endParaRPr lang="en-US" sz="1400" b="1" dirty="0" smtClean="0">
              <a:solidFill>
                <a:srgbClr val="660033"/>
              </a:solidFill>
              <a:latin typeface="Arial Rounded MT Bold" pitchFamily="34" charset="0"/>
            </a:endParaRPr>
          </a:p>
          <a:p>
            <a:pPr algn="ctr"/>
            <a:r>
              <a:rPr lang="en-US" sz="2800" b="1" dirty="0" smtClean="0">
                <a:solidFill>
                  <a:srgbClr val="660033"/>
                </a:solidFill>
                <a:latin typeface="Arial Rounded MT Bold" pitchFamily="34" charset="0"/>
              </a:rPr>
              <a:t>Do </a:t>
            </a:r>
            <a:r>
              <a:rPr lang="en-US" sz="2800" b="1" dirty="0">
                <a:solidFill>
                  <a:srgbClr val="660033"/>
                </a:solidFill>
                <a:latin typeface="Arial Rounded MT Bold" pitchFamily="34" charset="0"/>
              </a:rPr>
              <a:t>you think they were consulting Judaism and the </a:t>
            </a:r>
            <a:r>
              <a:rPr lang="en-US" sz="2800" b="1" dirty="0" smtClean="0">
                <a:solidFill>
                  <a:srgbClr val="660033"/>
                </a:solidFill>
                <a:latin typeface="Arial Rounded MT Bold" pitchFamily="34" charset="0"/>
              </a:rPr>
              <a:t>Talmud, </a:t>
            </a:r>
            <a:r>
              <a:rPr lang="en-US" sz="2800" b="1" dirty="0">
                <a:solidFill>
                  <a:srgbClr val="660033"/>
                </a:solidFill>
                <a:latin typeface="Arial Rounded MT Bold" pitchFamily="34" charset="0"/>
              </a:rPr>
              <a:t>or is there another </a:t>
            </a:r>
            <a:r>
              <a:rPr lang="en-US" sz="2800" b="1" dirty="0" smtClean="0">
                <a:solidFill>
                  <a:srgbClr val="660033"/>
                </a:solidFill>
                <a:latin typeface="Arial Rounded MT Bold" pitchFamily="34" charset="0"/>
              </a:rPr>
              <a:t>reason? </a:t>
            </a:r>
          </a:p>
          <a:p>
            <a:pPr algn="ctr"/>
            <a:endParaRPr lang="en-US" b="1" dirty="0">
              <a:solidFill>
                <a:srgbClr val="660033"/>
              </a:solidFill>
              <a:latin typeface="Arial Rounded MT Bold" pitchFamily="34" charset="0"/>
            </a:endParaRPr>
          </a:p>
          <a:p>
            <a:pPr algn="ctr"/>
            <a:r>
              <a:rPr lang="en-US" sz="2800" b="1" dirty="0" smtClean="0">
                <a:solidFill>
                  <a:srgbClr val="660033"/>
                </a:solidFill>
                <a:latin typeface="Arial Rounded MT Bold" pitchFamily="34" charset="0"/>
              </a:rPr>
              <a:t>    Would this have anything to do with </a:t>
            </a:r>
            <a:br>
              <a:rPr lang="en-US" sz="2800" b="1" dirty="0" smtClean="0">
                <a:solidFill>
                  <a:srgbClr val="660033"/>
                </a:solidFill>
                <a:latin typeface="Arial Rounded MT Bold" pitchFamily="34" charset="0"/>
              </a:rPr>
            </a:br>
            <a:r>
              <a:rPr lang="en-US" sz="2800" b="1" dirty="0" smtClean="0">
                <a:solidFill>
                  <a:srgbClr val="660033"/>
                </a:solidFill>
                <a:latin typeface="Arial Rounded MT Bold" pitchFamily="34" charset="0"/>
              </a:rPr>
              <a:t>      “taking away the </a:t>
            </a:r>
            <a:r>
              <a:rPr lang="en-US" sz="2800" b="1" dirty="0" smtClean="0">
                <a:solidFill>
                  <a:srgbClr val="0000FF"/>
                </a:solidFill>
                <a:latin typeface="Arial Rounded MT Bold" pitchFamily="34" charset="0"/>
              </a:rPr>
              <a:t>key of knowledge </a:t>
            </a:r>
            <a:r>
              <a:rPr lang="en-US" sz="2800" b="1" dirty="0" smtClean="0">
                <a:solidFill>
                  <a:srgbClr val="660033"/>
                </a:solidFill>
                <a:latin typeface="Arial Rounded MT Bold" pitchFamily="34" charset="0"/>
              </a:rPr>
              <a:t/>
            </a:r>
            <a:br>
              <a:rPr lang="en-US" sz="2800" b="1" dirty="0" smtClean="0">
                <a:solidFill>
                  <a:srgbClr val="660033"/>
                </a:solidFill>
                <a:latin typeface="Arial Rounded MT Bold" pitchFamily="34" charset="0"/>
              </a:rPr>
            </a:br>
            <a:r>
              <a:rPr lang="en-US" sz="2800" b="1" dirty="0" smtClean="0">
                <a:solidFill>
                  <a:srgbClr val="660033"/>
                </a:solidFill>
                <a:latin typeface="Arial Rounded MT Bold" pitchFamily="34" charset="0"/>
              </a:rPr>
              <a:t>     and understanding”?  </a:t>
            </a:r>
            <a:r>
              <a:rPr lang="en-US" sz="2000" dirty="0" smtClean="0">
                <a:solidFill>
                  <a:schemeClr val="tx2"/>
                </a:solidFill>
                <a:latin typeface="Arial Rounded MT Bold" pitchFamily="34" charset="0"/>
              </a:rPr>
              <a:t>(Luke 11:52)</a:t>
            </a:r>
            <a:endParaRPr lang="en-US" sz="2000" dirty="0">
              <a:solidFill>
                <a:schemeClr val="tx2"/>
              </a:solidFill>
              <a:latin typeface="Arial Rounded MT Bold" pitchFamily="34" charset="0"/>
            </a:endParaRPr>
          </a:p>
        </p:txBody>
      </p:sp>
      <p:sp>
        <p:nvSpPr>
          <p:cNvPr id="15" name="Teardrop 14"/>
          <p:cNvSpPr/>
          <p:nvPr/>
        </p:nvSpPr>
        <p:spPr>
          <a:xfrm>
            <a:off x="631076" y="4408646"/>
            <a:ext cx="864096" cy="864096"/>
          </a:xfrm>
          <a:prstGeom prst="teardrop">
            <a:avLst/>
          </a:prstGeom>
          <a:solidFill>
            <a:srgbClr val="660033"/>
          </a:solidFill>
          <a:ln w="57150">
            <a:solidFill>
              <a:srgbClr val="FFFFCC"/>
            </a:solidFill>
            <a:prstDash val="sysDash"/>
          </a:ln>
          <a:effectLst>
            <a:glow rad="139700">
              <a:srgbClr val="660033">
                <a:alpha val="77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nvGrpSpPr>
          <p:cNvPr id="8" name="Group 7"/>
          <p:cNvGrpSpPr/>
          <p:nvPr/>
        </p:nvGrpSpPr>
        <p:grpSpPr>
          <a:xfrm>
            <a:off x="729372" y="1506880"/>
            <a:ext cx="968535" cy="864096"/>
            <a:chOff x="1152148" y="1506880"/>
            <a:chExt cx="968535" cy="864096"/>
          </a:xfrm>
        </p:grpSpPr>
        <p:sp>
          <p:nvSpPr>
            <p:cNvPr id="4" name="Teardrop 3"/>
            <p:cNvSpPr/>
            <p:nvPr/>
          </p:nvSpPr>
          <p:spPr>
            <a:xfrm>
              <a:off x="1152148" y="1506880"/>
              <a:ext cx="864096" cy="864096"/>
            </a:xfrm>
            <a:prstGeom prst="teardrop">
              <a:avLst/>
            </a:prstGeom>
            <a:solidFill>
              <a:srgbClr val="660033"/>
            </a:solidFill>
            <a:ln w="57150">
              <a:solidFill>
                <a:srgbClr val="FFFFCC"/>
              </a:solidFill>
              <a:prstDash val="sysDash"/>
            </a:ln>
            <a:effectLst>
              <a:glow rad="139700">
                <a:srgbClr val="660033">
                  <a:alpha val="77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7" name="Rectangle 6"/>
            <p:cNvSpPr/>
            <p:nvPr/>
          </p:nvSpPr>
          <p:spPr>
            <a:xfrm>
              <a:off x="1152148" y="1584985"/>
              <a:ext cx="968535" cy="707886"/>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a:contourClr>
                  <a:srgbClr val="DDDDDD"/>
                </a:contourClr>
              </a:sp3d>
            </a:bodyPr>
            <a:lstStyle/>
            <a:p>
              <a:pPr algn="ctr"/>
              <a:r>
                <a:rPr lang="en-US" sz="4000" b="1" spc="150" dirty="0" smtClean="0">
                  <a:ln w="11430"/>
                  <a:solidFill>
                    <a:srgbClr val="FFFFCC"/>
                  </a:solidFill>
                  <a:effectLst>
                    <a:outerShdw blurRad="25400" algn="tl" rotWithShape="0">
                      <a:srgbClr val="000000">
                        <a:alpha val="43000"/>
                      </a:srgbClr>
                    </a:outerShdw>
                  </a:effectLst>
                  <a:latin typeface="Comic Sans MS" pitchFamily="66" charset="0"/>
                </a:rPr>
                <a:t>#1</a:t>
              </a:r>
              <a:endParaRPr lang="en-US" sz="4000" b="1" spc="150" dirty="0">
                <a:ln w="11430"/>
                <a:solidFill>
                  <a:srgbClr val="FFFFCC"/>
                </a:solidFill>
                <a:effectLst>
                  <a:outerShdw blurRad="25400" algn="tl" rotWithShape="0">
                    <a:srgbClr val="000000">
                      <a:alpha val="43000"/>
                    </a:srgbClr>
                  </a:outerShdw>
                </a:effectLst>
                <a:latin typeface="Comic Sans MS" pitchFamily="66" charset="0"/>
              </a:endParaRPr>
            </a:p>
          </p:txBody>
        </p:sp>
      </p:grpSp>
      <p:grpSp>
        <p:nvGrpSpPr>
          <p:cNvPr id="5" name="Group 4"/>
          <p:cNvGrpSpPr/>
          <p:nvPr/>
        </p:nvGrpSpPr>
        <p:grpSpPr>
          <a:xfrm>
            <a:off x="665232" y="3284984"/>
            <a:ext cx="968535" cy="864096"/>
            <a:chOff x="1088008" y="2708920"/>
            <a:chExt cx="968535" cy="864096"/>
          </a:xfrm>
        </p:grpSpPr>
        <p:sp>
          <p:nvSpPr>
            <p:cNvPr id="14" name="Teardrop 13"/>
            <p:cNvSpPr/>
            <p:nvPr/>
          </p:nvSpPr>
          <p:spPr>
            <a:xfrm>
              <a:off x="1110620" y="2708920"/>
              <a:ext cx="864096" cy="864096"/>
            </a:xfrm>
            <a:prstGeom prst="teardrop">
              <a:avLst/>
            </a:prstGeom>
            <a:solidFill>
              <a:srgbClr val="660033"/>
            </a:solidFill>
            <a:ln w="57150">
              <a:solidFill>
                <a:srgbClr val="FFFFCC"/>
              </a:solidFill>
              <a:prstDash val="sysDash"/>
            </a:ln>
            <a:effectLst>
              <a:glow rad="139700">
                <a:srgbClr val="660033">
                  <a:alpha val="77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3" name="Rectangle 22"/>
            <p:cNvSpPr/>
            <p:nvPr/>
          </p:nvSpPr>
          <p:spPr>
            <a:xfrm>
              <a:off x="1088008" y="2780928"/>
              <a:ext cx="968535" cy="707886"/>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a:contourClr>
                  <a:srgbClr val="DDDDDD"/>
                </a:contourClr>
              </a:sp3d>
            </a:bodyPr>
            <a:lstStyle/>
            <a:p>
              <a:pPr algn="ctr"/>
              <a:r>
                <a:rPr lang="en-US" sz="4000" b="1" spc="150" dirty="0" smtClean="0">
                  <a:ln w="11430"/>
                  <a:solidFill>
                    <a:srgbClr val="FFFFCC"/>
                  </a:solidFill>
                  <a:effectLst>
                    <a:outerShdw blurRad="25400" algn="tl" rotWithShape="0">
                      <a:srgbClr val="000000">
                        <a:alpha val="43000"/>
                      </a:srgbClr>
                    </a:outerShdw>
                  </a:effectLst>
                  <a:latin typeface="Comic Sans MS" pitchFamily="66" charset="0"/>
                </a:rPr>
                <a:t>#2</a:t>
              </a:r>
              <a:endParaRPr lang="en-US" sz="4000" b="1" spc="150" dirty="0">
                <a:ln w="11430"/>
                <a:solidFill>
                  <a:srgbClr val="FFFFCC"/>
                </a:solidFill>
                <a:effectLst>
                  <a:outerShdw blurRad="25400" algn="tl" rotWithShape="0">
                    <a:srgbClr val="000000">
                      <a:alpha val="43000"/>
                    </a:srgbClr>
                  </a:outerShdw>
                </a:effectLst>
                <a:latin typeface="Comic Sans MS" pitchFamily="66" charset="0"/>
              </a:endParaRPr>
            </a:p>
          </p:txBody>
        </p:sp>
      </p:grpSp>
      <p:sp>
        <p:nvSpPr>
          <p:cNvPr id="24" name="Rectangle 23"/>
          <p:cNvSpPr/>
          <p:nvPr/>
        </p:nvSpPr>
        <p:spPr>
          <a:xfrm>
            <a:off x="621804" y="4441043"/>
            <a:ext cx="968535" cy="707886"/>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a:contourClr>
                <a:srgbClr val="DDDDDD"/>
              </a:contourClr>
            </a:sp3d>
          </a:bodyPr>
          <a:lstStyle/>
          <a:p>
            <a:pPr algn="ctr"/>
            <a:r>
              <a:rPr lang="en-US" sz="4000" b="1" spc="150" dirty="0" smtClean="0">
                <a:ln w="11430"/>
                <a:solidFill>
                  <a:srgbClr val="FFFFCC"/>
                </a:solidFill>
                <a:effectLst>
                  <a:outerShdw blurRad="25400" algn="tl" rotWithShape="0">
                    <a:srgbClr val="000000">
                      <a:alpha val="43000"/>
                    </a:srgbClr>
                  </a:outerShdw>
                </a:effectLst>
                <a:latin typeface="Comic Sans MS" pitchFamily="66" charset="0"/>
              </a:rPr>
              <a:t>#3</a:t>
            </a:r>
            <a:endParaRPr lang="en-US" sz="4000" b="1" spc="150" dirty="0">
              <a:ln w="11430"/>
              <a:solidFill>
                <a:srgbClr val="FFFFCC"/>
              </a:solidFill>
              <a:effectLst>
                <a:outerShdw blurRad="25400" algn="tl" rotWithShape="0">
                  <a:srgbClr val="000000">
                    <a:alpha val="43000"/>
                  </a:srgbClr>
                </a:outerShdw>
              </a:effectLst>
              <a:latin typeface="Comic Sans MS" pitchFamily="66" charset="0"/>
            </a:endParaRPr>
          </a:p>
        </p:txBody>
      </p:sp>
      <p:grpSp>
        <p:nvGrpSpPr>
          <p:cNvPr id="10" name="Group 9"/>
          <p:cNvGrpSpPr/>
          <p:nvPr/>
        </p:nvGrpSpPr>
        <p:grpSpPr>
          <a:xfrm>
            <a:off x="660493" y="5531715"/>
            <a:ext cx="968534" cy="864096"/>
            <a:chOff x="1083269" y="5323304"/>
            <a:chExt cx="968534" cy="864096"/>
          </a:xfrm>
        </p:grpSpPr>
        <p:sp>
          <p:nvSpPr>
            <p:cNvPr id="16" name="Teardrop 15"/>
            <p:cNvSpPr/>
            <p:nvPr/>
          </p:nvSpPr>
          <p:spPr>
            <a:xfrm>
              <a:off x="1099572" y="5323304"/>
              <a:ext cx="864096" cy="864096"/>
            </a:xfrm>
            <a:prstGeom prst="teardrop">
              <a:avLst/>
            </a:prstGeom>
            <a:solidFill>
              <a:srgbClr val="660033"/>
            </a:solidFill>
            <a:ln w="57150">
              <a:solidFill>
                <a:srgbClr val="FFFFCC"/>
              </a:solidFill>
              <a:prstDash val="sysDash"/>
            </a:ln>
            <a:effectLst>
              <a:glow rad="139700">
                <a:srgbClr val="660033">
                  <a:alpha val="77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25" name="Rectangle 24"/>
            <p:cNvSpPr/>
            <p:nvPr/>
          </p:nvSpPr>
          <p:spPr>
            <a:xfrm>
              <a:off x="1083269" y="5380829"/>
              <a:ext cx="968534" cy="707886"/>
            </a:xfrm>
            <a:prstGeom prst="rect">
              <a:avLst/>
            </a:prstGeom>
            <a:noFill/>
          </p:spPr>
          <p:txBody>
            <a:bodyPr wrap="none" lIns="91440" tIns="45720" rIns="91440" bIns="45720">
              <a:spAutoFit/>
              <a:scene3d>
                <a:camera prst="orthographicFront"/>
                <a:lightRig rig="soft" dir="t">
                  <a:rot lat="0" lon="0" rev="10800000"/>
                </a:lightRig>
              </a:scene3d>
              <a:sp3d extrusionH="57150">
                <a:bevelT w="27940" h="12700"/>
                <a:contourClr>
                  <a:srgbClr val="DDDDDD"/>
                </a:contourClr>
              </a:sp3d>
            </a:bodyPr>
            <a:lstStyle/>
            <a:p>
              <a:pPr algn="ctr"/>
              <a:r>
                <a:rPr lang="en-US" sz="4000" b="1" spc="150" dirty="0" smtClean="0">
                  <a:ln w="11430"/>
                  <a:solidFill>
                    <a:srgbClr val="FFFFCC"/>
                  </a:solidFill>
                  <a:effectLst>
                    <a:outerShdw blurRad="25400" algn="tl" rotWithShape="0">
                      <a:srgbClr val="000000">
                        <a:alpha val="43000"/>
                      </a:srgbClr>
                    </a:outerShdw>
                  </a:effectLst>
                  <a:latin typeface="Comic Sans MS" pitchFamily="66" charset="0"/>
                </a:rPr>
                <a:t>#4</a:t>
              </a:r>
              <a:endParaRPr lang="en-US" sz="4000" b="1" spc="150" dirty="0">
                <a:ln w="11430"/>
                <a:solidFill>
                  <a:srgbClr val="FFFFCC"/>
                </a:solidFill>
                <a:effectLst>
                  <a:outerShdw blurRad="25400" algn="tl" rotWithShape="0">
                    <a:srgbClr val="000000">
                      <a:alpha val="43000"/>
                    </a:srgbClr>
                  </a:outerShdw>
                </a:effectLst>
                <a:latin typeface="Comic Sans MS" pitchFamily="66" charset="0"/>
              </a:endParaRPr>
            </a:p>
          </p:txBody>
        </p:sp>
      </p:grpSp>
      <p:sp>
        <p:nvSpPr>
          <p:cNvPr id="12" name="TextBox 11"/>
          <p:cNvSpPr txBox="1"/>
          <p:nvPr/>
        </p:nvSpPr>
        <p:spPr>
          <a:xfrm>
            <a:off x="9902516" y="2823371"/>
            <a:ext cx="1872208" cy="3233047"/>
          </a:xfrm>
          <a:prstGeom prst="snip2SameRect">
            <a:avLst/>
          </a:prstGeom>
        </p:spPr>
        <p:style>
          <a:lnRef idx="0">
            <a:schemeClr val="dk1"/>
          </a:lnRef>
          <a:fillRef idx="3">
            <a:schemeClr val="dk1"/>
          </a:fillRef>
          <a:effectRef idx="3">
            <a:schemeClr val="dk1"/>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pPr algn="ctr">
              <a:lnSpc>
                <a:spcPct val="90000"/>
              </a:lnSpc>
            </a:pPr>
            <a:r>
              <a:rPr lang="en-US" b="1" spc="150" dirty="0" smtClean="0">
                <a:ln w="11430"/>
                <a:solidFill>
                  <a:srgbClr val="F8F8F8"/>
                </a:solidFill>
                <a:effectLst>
                  <a:outerShdw blurRad="25400" algn="tl" rotWithShape="0">
                    <a:srgbClr val="000000">
                      <a:alpha val="43000"/>
                    </a:srgbClr>
                  </a:outerShdw>
                </a:effectLst>
                <a:latin typeface="Comic Sans MS" pitchFamily="66" charset="0"/>
              </a:rPr>
              <a:t>Will you choose the Scripture witnesses or the Jewish historians who don’t have everything correct?</a:t>
            </a:r>
            <a:endParaRPr lang="en-US"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21" name="Picture 2" descr="C:\Users\Rae\Desktop\keys trask 70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463041" y="5361158"/>
            <a:ext cx="1612329" cy="1531133"/>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16888" y="1260396"/>
            <a:ext cx="7234020" cy="45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60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Horizontal)">
                                      <p:cBhvr>
                                        <p:cTn id="35"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62764" y="6453336"/>
            <a:ext cx="2844059" cy="365125"/>
          </a:xfrm>
        </p:spPr>
        <p:txBody>
          <a:bodyPr/>
          <a:lstStyle/>
          <a:p>
            <a:fld id="{81FEFA0A-2F20-4B60-98C6-5FFDA469AA1C}" type="slidenum">
              <a:rPr lang="en-US" b="1" smtClean="0">
                <a:solidFill>
                  <a:srgbClr val="660033"/>
                </a:solidFill>
              </a:rPr>
              <a:pPr/>
              <a:t>88</a:t>
            </a:fld>
            <a:endParaRPr lang="en-US" b="1" dirty="0">
              <a:solidFill>
                <a:srgbClr val="660033"/>
              </a:solidFill>
            </a:endParaRPr>
          </a:p>
        </p:txBody>
      </p:sp>
      <p:pic>
        <p:nvPicPr>
          <p:cNvPr id="11" name="Picture 3" descr="C:\Users\Rae\Documents\A CF Desktop Feb 2021\Art for CCC\1. Art - Main File\People\confused man 6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9875" y="155458"/>
            <a:ext cx="3961050" cy="24756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6" descr="C:\Users\Rae\Documents\A CF Desktop Feb 2021\Art for CCC\1. Art - Main File\People\learned so far 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0556" y="3964405"/>
            <a:ext cx="3771053" cy="2514036"/>
          </a:xfrm>
          <a:prstGeom prst="rect">
            <a:avLst/>
          </a:prstGeom>
          <a:noFill/>
          <a:ln>
            <a:noFill/>
          </a:ln>
          <a:effectLst>
            <a:glow rad="292100">
              <a:srgbClr val="FFFF00"/>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3" name="Picture 8" descr="C:\Users\Rae\Documents\A CF Desktop Feb 2021\Art for CCC\1. Art - Main File\People\rabbis know it al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70476" y="2264384"/>
            <a:ext cx="1577874" cy="2100720"/>
          </a:xfrm>
          <a:prstGeom prst="rect">
            <a:avLst/>
          </a:prstGeom>
          <a:noFill/>
          <a:ln>
            <a:noFill/>
          </a:ln>
          <a:effectLst>
            <a:glow rad="279400">
              <a:srgbClr val="FFC000"/>
            </a:glow>
            <a:outerShdw blurRad="190500" dist="228600" dir="2700000" algn="ctr">
              <a:srgbClr val="000000">
                <a:alpha val="30000"/>
              </a:srgbClr>
            </a:outerShdw>
          </a:effectLst>
          <a:scene3d>
            <a:camera prst="isometricOffAxis1Righ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4" name="Picture 3" descr="C:\Users\Rae\Desktop\Phil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80234" y="2228540"/>
            <a:ext cx="1405786" cy="1704515"/>
          </a:xfrm>
          <a:prstGeom prst="roundRect">
            <a:avLst>
              <a:gd name="adj" fmla="val 16667"/>
            </a:avLst>
          </a:prstGeom>
          <a:ln>
            <a:noFill/>
          </a:ln>
          <a:effectLst>
            <a:glow rad="279400">
              <a:srgbClr val="92D050"/>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 name="Picture 5" descr="C:\Users\Rae\Desktop\Josephus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8542684" y="2784775"/>
            <a:ext cx="1254348" cy="1724345"/>
          </a:xfrm>
          <a:prstGeom prst="roundRect">
            <a:avLst>
              <a:gd name="adj" fmla="val 16667"/>
            </a:avLst>
          </a:prstGeom>
          <a:ln>
            <a:noFill/>
          </a:ln>
          <a:effectLst>
            <a:glow rad="279400">
              <a:srgbClr val="92D050"/>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333772" y="2973523"/>
            <a:ext cx="6264696" cy="4495800"/>
          </a:xfrm>
          <a:prstGeom prst="rect">
            <a:avLst/>
          </a:prstGeom>
        </p:spPr>
        <p:txBody>
          <a:bodyPr vert="horz" lIns="91440" tIns="45720" rIns="91440" bIns="45720" rtlCol="0">
            <a:normAutofit/>
            <a:scene3d>
              <a:camera prst="orthographicFront"/>
              <a:lightRig rig="threePt" dir="t"/>
            </a:scene3d>
            <a:sp3d extrusionH="57150">
              <a:bevelT h="25400" prst="softRound"/>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smtClean="0">
                <a:solidFill>
                  <a:schemeClr val="bg1"/>
                </a:solidFill>
                <a:latin typeface="Comic Sans MS" pitchFamily="66" charset="0"/>
              </a:rPr>
              <a:t>Or is the truth like this?! …  </a:t>
            </a:r>
            <a:br>
              <a:rPr lang="en-US" sz="3200" b="1" dirty="0" smtClean="0">
                <a:solidFill>
                  <a:schemeClr val="bg1"/>
                </a:solidFill>
                <a:latin typeface="Comic Sans MS" pitchFamily="66" charset="0"/>
              </a:rPr>
            </a:br>
            <a:r>
              <a:rPr lang="en-US" sz="3200" b="1" dirty="0" smtClean="0">
                <a:solidFill>
                  <a:srgbClr val="FFC000"/>
                </a:solidFill>
                <a:latin typeface="Comic Sans MS" pitchFamily="66" charset="0"/>
              </a:rPr>
              <a:t>1)  Rabbis &amp; Jewish tradition;</a:t>
            </a:r>
            <a:r>
              <a:rPr lang="en-US" sz="3200" b="1" dirty="0" smtClean="0">
                <a:solidFill>
                  <a:schemeClr val="bg1"/>
                </a:solidFill>
                <a:latin typeface="Comic Sans MS" pitchFamily="66" charset="0"/>
              </a:rPr>
              <a:t>  </a:t>
            </a:r>
            <a:br>
              <a:rPr lang="en-US" sz="3200" b="1" dirty="0" smtClean="0">
                <a:solidFill>
                  <a:schemeClr val="bg1"/>
                </a:solidFill>
                <a:latin typeface="Comic Sans MS" pitchFamily="66" charset="0"/>
              </a:rPr>
            </a:br>
            <a:r>
              <a:rPr lang="en-US" sz="3200" b="1" dirty="0" smtClean="0">
                <a:solidFill>
                  <a:srgbClr val="FFFF00"/>
                </a:solidFill>
                <a:latin typeface="Comic Sans MS" pitchFamily="66" charset="0"/>
              </a:rPr>
              <a:t>2)  Historical documents &amp; </a:t>
            </a:r>
            <a:br>
              <a:rPr lang="en-US" sz="3200" b="1" dirty="0" smtClean="0">
                <a:solidFill>
                  <a:srgbClr val="FFFF00"/>
                </a:solidFill>
                <a:latin typeface="Comic Sans MS" pitchFamily="66" charset="0"/>
              </a:rPr>
            </a:br>
            <a:r>
              <a:rPr lang="en-US" sz="3200" b="1" dirty="0" smtClean="0">
                <a:solidFill>
                  <a:srgbClr val="92D050"/>
                </a:solidFill>
                <a:latin typeface="Comic Sans MS" pitchFamily="66" charset="0"/>
              </a:rPr>
              <a:t>3)  Historians or philosophers</a:t>
            </a:r>
            <a:r>
              <a:rPr lang="en-US" sz="3200" b="1" dirty="0" smtClean="0">
                <a:solidFill>
                  <a:srgbClr val="FFFF00"/>
                </a:solidFill>
                <a:latin typeface="Comic Sans MS" pitchFamily="66" charset="0"/>
              </a:rPr>
              <a:t> </a:t>
            </a:r>
            <a:br>
              <a:rPr lang="en-US" sz="3200" b="1" dirty="0" smtClean="0">
                <a:solidFill>
                  <a:srgbClr val="FFFF00"/>
                </a:solidFill>
                <a:latin typeface="Comic Sans MS" pitchFamily="66" charset="0"/>
              </a:rPr>
            </a:br>
            <a:r>
              <a:rPr lang="en-US" sz="3200" b="1" dirty="0" smtClean="0">
                <a:solidFill>
                  <a:srgbClr val="FFFF00"/>
                </a:solidFill>
                <a:latin typeface="Comic Sans MS" pitchFamily="66" charset="0"/>
              </a:rPr>
              <a:t>  ~ </a:t>
            </a:r>
            <a:r>
              <a:rPr lang="en-US" sz="3200" b="1" dirty="0" smtClean="0">
                <a:solidFill>
                  <a:schemeClr val="accent1">
                    <a:lumMod val="40000"/>
                    <a:lumOff val="60000"/>
                  </a:schemeClr>
                </a:solidFill>
                <a:latin typeface="Comic Sans MS" pitchFamily="66" charset="0"/>
              </a:rPr>
              <a:t>are no match for Torah if they are following philosophies and Jewish/Talmud traditions.</a:t>
            </a:r>
            <a:endParaRPr lang="en-US" sz="3200" dirty="0">
              <a:solidFill>
                <a:schemeClr val="accent1">
                  <a:lumMod val="40000"/>
                  <a:lumOff val="60000"/>
                </a:schemeClr>
              </a:solidFill>
              <a:latin typeface="Comic Sans MS" pitchFamily="66" charset="0"/>
            </a:endParaRPr>
          </a:p>
        </p:txBody>
      </p:sp>
      <p:sp>
        <p:nvSpPr>
          <p:cNvPr id="17" name="Title 1"/>
          <p:cNvSpPr txBox="1">
            <a:spLocks/>
          </p:cNvSpPr>
          <p:nvPr/>
        </p:nvSpPr>
        <p:spPr>
          <a:xfrm>
            <a:off x="4106890" y="83450"/>
            <a:ext cx="7920879" cy="2049406"/>
          </a:xfrm>
          <a:prstGeom prst="rect">
            <a:avLst/>
          </a:prstGeom>
        </p:spPr>
        <p:txBody>
          <a:bodyPr>
            <a:normAutofit fontScale="90000" lnSpcReduction="10000"/>
            <a:scene3d>
              <a:camera prst="orthographicFront"/>
              <a:lightRig rig="threePt" dir="t"/>
            </a:scene3d>
            <a:sp3d extrusionH="57150">
              <a:bevelT h="25400" prst="softRound"/>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b="1" dirty="0" smtClean="0">
                <a:solidFill>
                  <a:schemeClr val="bg1"/>
                </a:solidFill>
              </a:rPr>
              <a:t>What do you think?  </a:t>
            </a:r>
            <a:r>
              <a:rPr lang="en-US" b="1" dirty="0" smtClean="0">
                <a:solidFill>
                  <a:srgbClr val="FF9900"/>
                </a:solidFill>
                <a:effectLst>
                  <a:glow rad="190500">
                    <a:srgbClr val="002060"/>
                  </a:glow>
                </a:effectLst>
              </a:rPr>
              <a:t>Has Torah shown you what great event happened on </a:t>
            </a:r>
            <a:br>
              <a:rPr lang="en-US" b="1" dirty="0" smtClean="0">
                <a:solidFill>
                  <a:srgbClr val="FF9900"/>
                </a:solidFill>
                <a:effectLst>
                  <a:glow rad="190500">
                    <a:srgbClr val="002060"/>
                  </a:glow>
                </a:effectLst>
              </a:rPr>
            </a:br>
            <a:r>
              <a:rPr lang="en-US" b="1" dirty="0" smtClean="0">
                <a:solidFill>
                  <a:srgbClr val="FF9900"/>
                </a:solidFill>
                <a:effectLst>
                  <a:glow rad="190500">
                    <a:srgbClr val="002060"/>
                  </a:glow>
                </a:effectLst>
              </a:rPr>
              <a:t>the 99</a:t>
            </a:r>
            <a:r>
              <a:rPr lang="en-US" b="1" baseline="30000" dirty="0" smtClean="0">
                <a:solidFill>
                  <a:srgbClr val="FF9900"/>
                </a:solidFill>
                <a:effectLst>
                  <a:glow rad="190500">
                    <a:srgbClr val="002060"/>
                  </a:glow>
                </a:effectLst>
              </a:rPr>
              <a:t>th</a:t>
            </a:r>
            <a:r>
              <a:rPr lang="en-US" b="1" dirty="0" smtClean="0">
                <a:solidFill>
                  <a:srgbClr val="FF9900"/>
                </a:solidFill>
                <a:effectLst>
                  <a:glow rad="190500">
                    <a:srgbClr val="002060"/>
                  </a:glow>
                </a:effectLst>
              </a:rPr>
              <a:t> day of an Omer Count?</a:t>
            </a:r>
            <a:br>
              <a:rPr lang="en-US" b="1" dirty="0" smtClean="0">
                <a:solidFill>
                  <a:srgbClr val="FF9900"/>
                </a:solidFill>
                <a:effectLst>
                  <a:glow rad="190500">
                    <a:srgbClr val="002060"/>
                  </a:glow>
                </a:effectLst>
              </a:rPr>
            </a:br>
            <a:r>
              <a:rPr lang="en-US" b="1" dirty="0" smtClean="0">
                <a:solidFill>
                  <a:srgbClr val="FF0000"/>
                </a:solidFill>
                <a:effectLst>
                  <a:glow rad="190500">
                    <a:srgbClr val="002060"/>
                  </a:glow>
                </a:effectLst>
              </a:rPr>
              <a:t>Did Mosheh, the </a:t>
            </a:r>
            <a:r>
              <a:rPr lang="en-US" b="1" dirty="0" err="1" smtClean="0">
                <a:solidFill>
                  <a:srgbClr val="FF0000"/>
                </a:solidFill>
                <a:effectLst>
                  <a:glow rad="190500">
                    <a:srgbClr val="002060"/>
                  </a:glow>
                </a:effectLst>
              </a:rPr>
              <a:t>MelekTzedek</a:t>
            </a:r>
            <a:r>
              <a:rPr lang="en-US" b="1" dirty="0" smtClean="0">
                <a:solidFill>
                  <a:srgbClr val="FF0000"/>
                </a:solidFill>
                <a:effectLst>
                  <a:glow rad="190500">
                    <a:srgbClr val="002060"/>
                  </a:glow>
                </a:effectLst>
              </a:rPr>
              <a:t>, </a:t>
            </a:r>
            <a:r>
              <a:rPr lang="en-US" b="1" dirty="0" smtClean="0">
                <a:solidFill>
                  <a:srgbClr val="FF0000"/>
                </a:solidFill>
                <a:effectLst>
                  <a:glow rad="190500">
                    <a:srgbClr val="00FF99"/>
                  </a:glow>
                </a:effectLst>
              </a:rPr>
              <a:t>celebrate</a:t>
            </a:r>
            <a:r>
              <a:rPr lang="en-US" b="1" dirty="0" smtClean="0">
                <a:solidFill>
                  <a:srgbClr val="FF0000"/>
                </a:solidFill>
                <a:effectLst>
                  <a:glow rad="190500">
                    <a:srgbClr val="002060"/>
                  </a:glow>
                </a:effectLst>
              </a:rPr>
              <a:t> that 99</a:t>
            </a:r>
            <a:r>
              <a:rPr lang="en-US" b="1" baseline="30000" dirty="0" smtClean="0">
                <a:solidFill>
                  <a:srgbClr val="FF0000"/>
                </a:solidFill>
                <a:effectLst>
                  <a:glow rad="190500">
                    <a:srgbClr val="002060"/>
                  </a:glow>
                </a:effectLst>
              </a:rPr>
              <a:t>th</a:t>
            </a:r>
            <a:r>
              <a:rPr lang="en-US" b="1" dirty="0" smtClean="0">
                <a:solidFill>
                  <a:srgbClr val="FF0000"/>
                </a:solidFill>
                <a:effectLst>
                  <a:glow rad="190500">
                    <a:srgbClr val="002060"/>
                  </a:glow>
                </a:effectLst>
              </a:rPr>
              <a:t> day event?</a:t>
            </a:r>
            <a:endParaRPr lang="en-US" b="1" dirty="0">
              <a:solidFill>
                <a:srgbClr val="FF0000"/>
              </a:solidFill>
              <a:effectLst>
                <a:glow rad="190500">
                  <a:srgbClr val="002060"/>
                </a:glow>
              </a:effectLst>
            </a:endParaRPr>
          </a:p>
        </p:txBody>
      </p:sp>
    </p:spTree>
    <p:extLst>
      <p:ext uri="{BB962C8B-B14F-4D97-AF65-F5344CB8AC3E}">
        <p14:creationId xmlns:p14="http://schemas.microsoft.com/office/powerpoint/2010/main" val="153712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87258" y="6371890"/>
            <a:ext cx="2844059" cy="365125"/>
          </a:xfrm>
        </p:spPr>
        <p:txBody>
          <a:bodyPr/>
          <a:lstStyle/>
          <a:p>
            <a:fld id="{81FEFA0A-2F20-4B60-98C6-5FFDA469AA1C}" type="slidenum">
              <a:rPr lang="en-US" b="1" smtClean="0">
                <a:solidFill>
                  <a:schemeClr val="bg1"/>
                </a:solidFill>
              </a:rPr>
              <a:pPr/>
              <a:t>89</a:t>
            </a:fld>
            <a:endParaRPr lang="en-US" b="1" dirty="0">
              <a:solidFill>
                <a:schemeClr val="bg1"/>
              </a:solidFill>
            </a:endParaRPr>
          </a:p>
        </p:txBody>
      </p:sp>
      <p:pic>
        <p:nvPicPr>
          <p:cNvPr id="8" name="Picture 5" descr="C:\Users\Rae\Documents\A CF Desktop Feb 2021\Art for CCC\1. Art - Main File\People\search the scriptures 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3495" y="260648"/>
            <a:ext cx="5760640" cy="2873920"/>
          </a:xfrm>
          <a:prstGeom prst="rect">
            <a:avLst/>
          </a:prstGeom>
          <a:noFill/>
          <a:effectLst>
            <a:glow rad="1066800">
              <a:schemeClr val="bg1">
                <a:alpha val="40000"/>
              </a:schemeClr>
            </a:glow>
            <a:softEdge rad="304800"/>
          </a:effectLst>
          <a:extLst>
            <a:ext uri="{909E8E84-426E-40DD-AFC4-6F175D3DCCD1}">
              <a14:hiddenFill xmlns:a14="http://schemas.microsoft.com/office/drawing/2010/main">
                <a:solidFill>
                  <a:srgbClr val="FFFFFF"/>
                </a:solidFill>
              </a14:hiddenFill>
            </a:ext>
          </a:extLst>
        </p:spPr>
      </p:pic>
      <p:pic>
        <p:nvPicPr>
          <p:cNvPr id="10" name="Picture 7" descr="C:\Users\Rae\Documents\A CF Desktop Feb 2021\Art for CCC\1. Art - Main File\People\scripture search 140k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02724" y="260648"/>
            <a:ext cx="2789064" cy="3587912"/>
          </a:xfrm>
          <a:prstGeom prst="rect">
            <a:avLst/>
          </a:prstGeom>
          <a:noFill/>
          <a:ln>
            <a:noFill/>
          </a:ln>
          <a:effectLst>
            <a:outerShdw blurRad="190500" dist="228600" dir="2700000" algn="ctr">
              <a:srgbClr val="000000">
                <a:alpha val="30000"/>
              </a:srgbClr>
            </a:outerShdw>
          </a:effectLst>
          <a:scene3d>
            <a:camera prst="isometricOffAxis2Left"/>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909837" y="2749624"/>
            <a:ext cx="7632847" cy="3487688"/>
          </a:xfrm>
          <a:prstGeom prst="rect">
            <a:avLst/>
          </a:prstGeom>
        </p:spPr>
        <p:txBody>
          <a:bodyPr vert="horz" lIns="91440" tIns="45720" rIns="91440" bIns="45720" rtlCol="0">
            <a:normAutofit/>
            <a:scene3d>
              <a:camera prst="orthographicFront"/>
              <a:lightRig rig="threePt" dir="t"/>
            </a:scene3d>
            <a:sp3d extrusionH="57150">
              <a:bevelT h="25400" prst="softRound"/>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200" b="1" dirty="0" smtClean="0">
                <a:solidFill>
                  <a:schemeClr val="accent1">
                    <a:lumMod val="40000"/>
                    <a:lumOff val="60000"/>
                  </a:schemeClr>
                </a:solidFill>
                <a:latin typeface="Comic Sans MS" pitchFamily="66" charset="0"/>
              </a:rPr>
              <a:t/>
            </a:r>
            <a:br>
              <a:rPr lang="en-US" sz="3200" b="1" dirty="0" smtClean="0">
                <a:solidFill>
                  <a:schemeClr val="accent1">
                    <a:lumMod val="40000"/>
                    <a:lumOff val="60000"/>
                  </a:schemeClr>
                </a:solidFill>
                <a:latin typeface="Comic Sans MS" pitchFamily="66" charset="0"/>
              </a:rPr>
            </a:br>
            <a:r>
              <a:rPr lang="en-US" sz="3200" b="1" dirty="0" smtClean="0">
                <a:solidFill>
                  <a:srgbClr val="660033"/>
                </a:solidFill>
                <a:effectLst>
                  <a:glow rad="127000">
                    <a:schemeClr val="bg1">
                      <a:alpha val="69000"/>
                    </a:schemeClr>
                  </a:glow>
                </a:effectLst>
                <a:latin typeface="Comic Sans MS" pitchFamily="66" charset="0"/>
              </a:rPr>
              <a:t>Stay rooted </a:t>
            </a:r>
            <a:r>
              <a:rPr lang="en-US" sz="3200" b="1" dirty="0" smtClean="0">
                <a:solidFill>
                  <a:srgbClr val="002060"/>
                </a:solidFill>
                <a:effectLst>
                  <a:glow rad="127000">
                    <a:schemeClr val="bg1">
                      <a:alpha val="69000"/>
                    </a:schemeClr>
                  </a:glow>
                </a:effectLst>
                <a:latin typeface="Comic Sans MS" pitchFamily="66" charset="0"/>
              </a:rPr>
              <a:t>in Torah; </a:t>
            </a:r>
            <a:r>
              <a:rPr lang="en-US" sz="3200" b="1" dirty="0" smtClean="0">
                <a:solidFill>
                  <a:srgbClr val="660033"/>
                </a:solidFill>
                <a:effectLst>
                  <a:glow rad="127000">
                    <a:schemeClr val="bg1">
                      <a:alpha val="69000"/>
                    </a:schemeClr>
                  </a:glow>
                </a:effectLst>
                <a:latin typeface="Comic Sans MS" pitchFamily="66" charset="0"/>
              </a:rPr>
              <a:t>know</a:t>
            </a:r>
            <a:r>
              <a:rPr lang="en-US" sz="3200" b="1" dirty="0" smtClean="0">
                <a:solidFill>
                  <a:schemeClr val="accent1">
                    <a:lumMod val="50000"/>
                  </a:schemeClr>
                </a:solidFill>
                <a:effectLst>
                  <a:glow rad="127000">
                    <a:schemeClr val="bg1">
                      <a:alpha val="69000"/>
                    </a:schemeClr>
                  </a:glow>
                </a:effectLst>
                <a:latin typeface="Comic Sans MS" pitchFamily="66" charset="0"/>
              </a:rPr>
              <a:t> how to study, understand and follow </a:t>
            </a:r>
            <a:r>
              <a:rPr lang="en-US" sz="3200" b="1" dirty="0" smtClean="0">
                <a:solidFill>
                  <a:srgbClr val="002060"/>
                </a:solidFill>
                <a:effectLst>
                  <a:glow rad="127000">
                    <a:schemeClr val="bg1">
                      <a:alpha val="69000"/>
                    </a:schemeClr>
                  </a:glow>
                </a:effectLst>
                <a:latin typeface="Comic Sans MS" pitchFamily="66" charset="0"/>
              </a:rPr>
              <a:t>Torah;</a:t>
            </a:r>
            <a:r>
              <a:rPr lang="en-US" sz="3200" b="1" dirty="0" smtClean="0">
                <a:solidFill>
                  <a:schemeClr val="accent1">
                    <a:lumMod val="50000"/>
                  </a:schemeClr>
                </a:solidFill>
                <a:effectLst>
                  <a:glow rad="127000">
                    <a:schemeClr val="bg1">
                      <a:alpha val="69000"/>
                    </a:schemeClr>
                  </a:glow>
                </a:effectLst>
                <a:latin typeface="Comic Sans MS" pitchFamily="66" charset="0"/>
              </a:rPr>
              <a:t> </a:t>
            </a:r>
            <a:r>
              <a:rPr lang="en-US" sz="3200" b="1" dirty="0" smtClean="0">
                <a:solidFill>
                  <a:srgbClr val="660033"/>
                </a:solidFill>
                <a:effectLst>
                  <a:glow rad="127000">
                    <a:schemeClr val="bg1">
                      <a:alpha val="69000"/>
                    </a:schemeClr>
                  </a:glow>
                </a:effectLst>
                <a:latin typeface="Comic Sans MS" pitchFamily="66" charset="0"/>
              </a:rPr>
              <a:t>know</a:t>
            </a:r>
            <a:r>
              <a:rPr lang="en-US" sz="3200" b="1" dirty="0" smtClean="0">
                <a:solidFill>
                  <a:schemeClr val="accent1">
                    <a:lumMod val="50000"/>
                  </a:schemeClr>
                </a:solidFill>
                <a:effectLst>
                  <a:glow rad="127000">
                    <a:schemeClr val="bg1">
                      <a:alpha val="69000"/>
                    </a:schemeClr>
                  </a:glow>
                </a:effectLst>
                <a:latin typeface="Comic Sans MS" pitchFamily="66" charset="0"/>
              </a:rPr>
              <a:t> how to align </a:t>
            </a:r>
            <a:r>
              <a:rPr lang="en-US" sz="3200" b="1" dirty="0" smtClean="0">
                <a:solidFill>
                  <a:srgbClr val="002060"/>
                </a:solidFill>
                <a:effectLst>
                  <a:glow rad="127000">
                    <a:schemeClr val="bg1">
                      <a:alpha val="69000"/>
                    </a:schemeClr>
                  </a:glow>
                </a:effectLst>
                <a:latin typeface="Comic Sans MS" pitchFamily="66" charset="0"/>
              </a:rPr>
              <a:t>Torah</a:t>
            </a:r>
            <a:r>
              <a:rPr lang="en-US" sz="3200" b="1" dirty="0" smtClean="0">
                <a:solidFill>
                  <a:schemeClr val="accent1">
                    <a:lumMod val="50000"/>
                  </a:schemeClr>
                </a:solidFill>
                <a:effectLst>
                  <a:glow rad="127000">
                    <a:schemeClr val="bg1">
                      <a:alpha val="69000"/>
                    </a:schemeClr>
                  </a:glow>
                </a:effectLst>
                <a:latin typeface="Comic Sans MS" pitchFamily="66" charset="0"/>
              </a:rPr>
              <a:t> with the footsteps of your Master in the Gospels.  </a:t>
            </a:r>
            <a:r>
              <a:rPr lang="en-US" sz="3200" b="1" dirty="0" smtClean="0">
                <a:solidFill>
                  <a:srgbClr val="660033"/>
                </a:solidFill>
                <a:effectLst>
                  <a:glow rad="127000">
                    <a:schemeClr val="bg1">
                      <a:alpha val="69000"/>
                    </a:schemeClr>
                  </a:glow>
                </a:effectLst>
                <a:latin typeface="Comic Sans MS" pitchFamily="66" charset="0"/>
              </a:rPr>
              <a:t>Know</a:t>
            </a:r>
            <a:r>
              <a:rPr lang="en-US" sz="3200" b="1" dirty="0" smtClean="0">
                <a:solidFill>
                  <a:schemeClr val="accent1">
                    <a:lumMod val="50000"/>
                  </a:schemeClr>
                </a:solidFill>
                <a:effectLst>
                  <a:glow rad="127000">
                    <a:schemeClr val="bg1">
                      <a:alpha val="69000"/>
                    </a:schemeClr>
                  </a:glow>
                </a:effectLst>
                <a:latin typeface="Comic Sans MS" pitchFamily="66" charset="0"/>
              </a:rPr>
              <a:t> how to count and honor all of His worship statutes.</a:t>
            </a:r>
            <a:endParaRPr lang="en-US" sz="3200" dirty="0">
              <a:solidFill>
                <a:schemeClr val="accent1">
                  <a:lumMod val="50000"/>
                </a:schemeClr>
              </a:solidFill>
              <a:effectLst>
                <a:glow rad="127000">
                  <a:schemeClr val="bg1">
                    <a:alpha val="69000"/>
                  </a:schemeClr>
                </a:glow>
              </a:effectLst>
              <a:latin typeface="Comic Sans MS" pitchFamily="66" charset="0"/>
            </a:endParaRPr>
          </a:p>
        </p:txBody>
      </p:sp>
      <p:pic>
        <p:nvPicPr>
          <p:cNvPr id="3074" name="Picture 2" descr="D:\1. Art - Main File\Torah Trees\rooted in torah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06580" y="3462530"/>
            <a:ext cx="4434429" cy="30699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rot="21205862">
            <a:off x="8576762" y="5933682"/>
            <a:ext cx="3026484" cy="76944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dirty="0" smtClean="0">
                <a:solidFill>
                  <a:srgbClr val="0000FF"/>
                </a:solidFill>
                <a:effectLst>
                  <a:glow rad="101600">
                    <a:schemeClr val="accent2">
                      <a:lumMod val="20000"/>
                      <a:lumOff val="80000"/>
                    </a:schemeClr>
                  </a:glow>
                </a:effectLst>
                <a:latin typeface="Edwardian Script ITC" pitchFamily="66" charset="0"/>
                <a:cs typeface="MV Boli" pitchFamily="2" charset="0"/>
              </a:rPr>
              <a:t>The End!</a:t>
            </a:r>
            <a:endParaRPr lang="en-US" sz="2400" b="1" dirty="0">
              <a:solidFill>
                <a:srgbClr val="0000FF"/>
              </a:solidFill>
              <a:effectLst>
                <a:glow rad="101600">
                  <a:schemeClr val="accent2">
                    <a:lumMod val="20000"/>
                    <a:lumOff val="80000"/>
                  </a:schemeClr>
                </a:glow>
              </a:effectLst>
              <a:latin typeface="Edwardian Script ITC" pitchFamily="66" charset="0"/>
            </a:endParaRPr>
          </a:p>
        </p:txBody>
      </p:sp>
    </p:spTree>
    <p:extLst>
      <p:ext uri="{BB962C8B-B14F-4D97-AF65-F5344CB8AC3E}">
        <p14:creationId xmlns:p14="http://schemas.microsoft.com/office/powerpoint/2010/main" val="1937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30716" y="-8413"/>
            <a:ext cx="3353944" cy="6866413"/>
          </a:xfrm>
          <a:prstGeom prst="rect">
            <a:avLst/>
          </a:prstGeom>
          <a:gradFill flip="none" rotWithShape="1">
            <a:gsLst>
              <a:gs pos="0">
                <a:srgbClr val="FFF200"/>
              </a:gs>
              <a:gs pos="45000">
                <a:srgbClr val="FF7A00"/>
              </a:gs>
              <a:gs pos="70000">
                <a:srgbClr val="FF0300"/>
              </a:gs>
              <a:gs pos="100000">
                <a:srgbClr val="4D0808"/>
              </a:gs>
            </a:gsLst>
            <a:lin ang="16200000" scaled="1"/>
            <a:tileRect/>
          </a:gradFill>
          <a:ln>
            <a:solidFill>
              <a:srgbClr val="C0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Slide Number Placeholder 3"/>
          <p:cNvSpPr>
            <a:spLocks noGrp="1"/>
          </p:cNvSpPr>
          <p:nvPr>
            <p:ph type="sldNum" sz="quarter" idx="12"/>
          </p:nvPr>
        </p:nvSpPr>
        <p:spPr>
          <a:xfrm>
            <a:off x="9344766" y="6492875"/>
            <a:ext cx="2844059" cy="365125"/>
          </a:xfrm>
        </p:spPr>
        <p:txBody>
          <a:bodyPr/>
          <a:lstStyle/>
          <a:p>
            <a:fld id="{81FEFA0A-2F20-4B60-98C6-5FFDA469AA1C}" type="slidenum">
              <a:rPr lang="en-US" b="1" smtClean="0">
                <a:solidFill>
                  <a:schemeClr val="bg1"/>
                </a:solidFill>
              </a:rPr>
              <a:pPr/>
              <a:t>9</a:t>
            </a:fld>
            <a:endParaRPr lang="en-US" b="1" dirty="0">
              <a:solidFill>
                <a:schemeClr val="bg1"/>
              </a:solidFill>
            </a:endParaRPr>
          </a:p>
        </p:txBody>
      </p:sp>
      <p:pic>
        <p:nvPicPr>
          <p:cNvPr id="1027" name="Picture 3" descr="C:\Users\Rae\Desktop\bible fall colors.jpg"/>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0552" y="0"/>
            <a:ext cx="8851268" cy="6858000"/>
          </a:xfrm>
          <a:prstGeom prst="rect">
            <a:avLst/>
          </a:prstGeom>
          <a:noFill/>
          <a:ln>
            <a:solidFill>
              <a:srgbClr val="FF9900"/>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7748" y="0"/>
            <a:ext cx="8785512" cy="666936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000" b="1" dirty="0">
                <a:ln>
                  <a:solidFill>
                    <a:srgbClr val="002060"/>
                  </a:solidFill>
                </a:ln>
                <a:solidFill>
                  <a:schemeClr val="accent3"/>
                </a:solidFill>
                <a:effectLst>
                  <a:glow rad="127000">
                    <a:srgbClr val="002060"/>
                  </a:glow>
                </a:effectLst>
              </a:rPr>
              <a:t>No wonder Jeremiah </a:t>
            </a:r>
            <a:r>
              <a:rPr lang="en-US" sz="2700" dirty="0">
                <a:solidFill>
                  <a:schemeClr val="accent3"/>
                </a:solidFill>
                <a:effectLst>
                  <a:glow rad="127000">
                    <a:srgbClr val="002060"/>
                  </a:glow>
                </a:effectLst>
              </a:rPr>
              <a:t>[16:19] </a:t>
            </a:r>
            <a:r>
              <a:rPr lang="en-US" sz="4000" b="1" dirty="0">
                <a:ln>
                  <a:solidFill>
                    <a:srgbClr val="002060"/>
                  </a:solidFill>
                </a:ln>
                <a:solidFill>
                  <a:schemeClr val="accent3"/>
                </a:solidFill>
                <a:effectLst>
                  <a:glow rad="127000">
                    <a:srgbClr val="002060"/>
                  </a:glow>
                </a:effectLst>
              </a:rPr>
              <a:t>said</a:t>
            </a:r>
            <a:r>
              <a:rPr lang="en-US" sz="4000" b="1" dirty="0" smtClean="0">
                <a:ln>
                  <a:solidFill>
                    <a:srgbClr val="002060"/>
                  </a:solidFill>
                </a:ln>
                <a:solidFill>
                  <a:schemeClr val="accent3"/>
                </a:solidFill>
                <a:effectLst>
                  <a:glow rad="127000">
                    <a:srgbClr val="002060"/>
                  </a:glow>
                </a:effectLst>
              </a:rPr>
              <a:t>:</a:t>
            </a:r>
            <a:br>
              <a:rPr lang="en-US" sz="4000" b="1" dirty="0" smtClean="0">
                <a:ln>
                  <a:solidFill>
                    <a:srgbClr val="002060"/>
                  </a:solidFill>
                </a:ln>
                <a:solidFill>
                  <a:schemeClr val="accent3"/>
                </a:solidFill>
                <a:effectLst>
                  <a:glow rad="127000">
                    <a:srgbClr val="002060"/>
                  </a:glow>
                </a:effectLst>
              </a:rPr>
            </a:br>
            <a:r>
              <a:rPr lang="en-US" sz="2200" b="1" dirty="0" smtClean="0">
                <a:ln>
                  <a:solidFill>
                    <a:srgbClr val="002060"/>
                  </a:solidFill>
                </a:ln>
                <a:solidFill>
                  <a:schemeClr val="accent3"/>
                </a:solidFill>
                <a:effectLst>
                  <a:glow rad="127000">
                    <a:srgbClr val="002060"/>
                  </a:glow>
                </a:effectLst>
              </a:rPr>
              <a:t> </a:t>
            </a:r>
            <a:r>
              <a:rPr lang="en-US" sz="4000" b="1" dirty="0" smtClean="0">
                <a:ln>
                  <a:solidFill>
                    <a:srgbClr val="002060"/>
                  </a:solidFill>
                </a:ln>
                <a:solidFill>
                  <a:schemeClr val="accent3"/>
                </a:solidFill>
                <a:effectLst>
                  <a:glow rad="127000">
                    <a:srgbClr val="663300"/>
                  </a:glow>
                </a:effectLst>
              </a:rPr>
              <a:t/>
            </a:r>
            <a:br>
              <a:rPr lang="en-US" sz="4000" b="1" dirty="0" smtClean="0">
                <a:ln>
                  <a:solidFill>
                    <a:srgbClr val="002060"/>
                  </a:solidFill>
                </a:ln>
                <a:solidFill>
                  <a:schemeClr val="accent3"/>
                </a:solidFill>
                <a:effectLst>
                  <a:glow rad="127000">
                    <a:srgbClr val="663300"/>
                  </a:glow>
                </a:effectLst>
              </a:rPr>
            </a:br>
            <a:r>
              <a:rPr lang="en-US" sz="4400" b="1" dirty="0" smtClean="0">
                <a:ln>
                  <a:solidFill>
                    <a:srgbClr val="C00000"/>
                  </a:solidFill>
                </a:ln>
                <a:solidFill>
                  <a:srgbClr val="FF9900"/>
                </a:solidFill>
                <a:effectLst>
                  <a:glow rad="127000">
                    <a:srgbClr val="663300"/>
                  </a:glow>
                </a:effectLst>
              </a:rPr>
              <a:t>“Surely our fathers </a:t>
            </a:r>
            <a:br>
              <a:rPr lang="en-US" sz="4400" b="1" dirty="0" smtClean="0">
                <a:ln>
                  <a:solidFill>
                    <a:srgbClr val="C00000"/>
                  </a:solidFill>
                </a:ln>
                <a:solidFill>
                  <a:srgbClr val="FF9900"/>
                </a:solidFill>
                <a:effectLst>
                  <a:glow rad="127000">
                    <a:srgbClr val="663300"/>
                  </a:glow>
                </a:effectLst>
              </a:rPr>
            </a:br>
            <a:r>
              <a:rPr lang="en-US" sz="4400" b="1" dirty="0" smtClean="0">
                <a:ln>
                  <a:solidFill>
                    <a:srgbClr val="C00000"/>
                  </a:solidFill>
                </a:ln>
                <a:solidFill>
                  <a:srgbClr val="FF9900"/>
                </a:solidFill>
                <a:effectLst>
                  <a:glow rad="127000">
                    <a:srgbClr val="663300"/>
                  </a:glow>
                </a:effectLst>
              </a:rPr>
              <a:t>have inherited lies!”</a:t>
            </a:r>
            <a:br>
              <a:rPr lang="en-US" sz="4400" b="1" dirty="0" smtClean="0">
                <a:ln>
                  <a:solidFill>
                    <a:srgbClr val="C00000"/>
                  </a:solidFill>
                </a:ln>
                <a:solidFill>
                  <a:srgbClr val="FF9900"/>
                </a:solidFill>
                <a:effectLst>
                  <a:glow rad="127000">
                    <a:srgbClr val="663300"/>
                  </a:glow>
                </a:effectLst>
              </a:rPr>
            </a:br>
            <a:r>
              <a:rPr lang="en-US" sz="4400" b="1" dirty="0">
                <a:ln>
                  <a:solidFill>
                    <a:srgbClr val="C00000"/>
                  </a:solidFill>
                </a:ln>
                <a:solidFill>
                  <a:srgbClr val="FF9900"/>
                </a:solidFill>
                <a:effectLst>
                  <a:glow rad="127000">
                    <a:srgbClr val="663300"/>
                  </a:glow>
                </a:effectLst>
              </a:rPr>
              <a:t/>
            </a:r>
            <a:br>
              <a:rPr lang="en-US" sz="4400" b="1" dirty="0">
                <a:ln>
                  <a:solidFill>
                    <a:srgbClr val="C00000"/>
                  </a:solidFill>
                </a:ln>
                <a:solidFill>
                  <a:srgbClr val="FF9900"/>
                </a:solidFill>
                <a:effectLst>
                  <a:glow rad="127000">
                    <a:srgbClr val="663300"/>
                  </a:glow>
                </a:effectLst>
              </a:rPr>
            </a:br>
            <a:r>
              <a:rPr lang="en-US" sz="4400" b="1" dirty="0" smtClean="0">
                <a:ln>
                  <a:solidFill>
                    <a:srgbClr val="C00000"/>
                  </a:solidFill>
                </a:ln>
                <a:solidFill>
                  <a:srgbClr val="FF9900"/>
                </a:solidFill>
                <a:effectLst>
                  <a:glow rad="127000">
                    <a:srgbClr val="663300"/>
                  </a:glow>
                </a:effectLst>
              </a:rPr>
              <a:t/>
            </a:r>
            <a:br>
              <a:rPr lang="en-US" sz="4400" b="1" dirty="0" smtClean="0">
                <a:ln>
                  <a:solidFill>
                    <a:srgbClr val="C00000"/>
                  </a:solidFill>
                </a:ln>
                <a:solidFill>
                  <a:srgbClr val="FF9900"/>
                </a:solidFill>
                <a:effectLst>
                  <a:glow rad="127000">
                    <a:srgbClr val="663300"/>
                  </a:glow>
                </a:effectLst>
              </a:rPr>
            </a:br>
            <a:r>
              <a:rPr lang="en-US" sz="4400" b="1" dirty="0">
                <a:ln>
                  <a:solidFill>
                    <a:srgbClr val="C00000"/>
                  </a:solidFill>
                </a:ln>
                <a:solidFill>
                  <a:srgbClr val="FF9900"/>
                </a:solidFill>
                <a:effectLst>
                  <a:glow rad="127000">
                    <a:srgbClr val="663300"/>
                  </a:glow>
                </a:effectLst>
              </a:rPr>
              <a:t/>
            </a:r>
            <a:br>
              <a:rPr lang="en-US" sz="4400" b="1" dirty="0">
                <a:ln>
                  <a:solidFill>
                    <a:srgbClr val="C00000"/>
                  </a:solidFill>
                </a:ln>
                <a:solidFill>
                  <a:srgbClr val="FF9900"/>
                </a:solidFill>
                <a:effectLst>
                  <a:glow rad="127000">
                    <a:srgbClr val="663300"/>
                  </a:glow>
                </a:effectLst>
              </a:rPr>
            </a:br>
            <a:r>
              <a:rPr lang="en-US" sz="4400" b="1" dirty="0" smtClean="0">
                <a:ln>
                  <a:solidFill>
                    <a:srgbClr val="C00000"/>
                  </a:solidFill>
                </a:ln>
                <a:solidFill>
                  <a:srgbClr val="FF9900"/>
                </a:solidFill>
                <a:effectLst>
                  <a:glow rad="127000">
                    <a:srgbClr val="663300"/>
                  </a:glow>
                </a:effectLst>
              </a:rPr>
              <a:t/>
            </a:r>
            <a:br>
              <a:rPr lang="en-US" sz="4400" b="1" dirty="0" smtClean="0">
                <a:ln>
                  <a:solidFill>
                    <a:srgbClr val="C00000"/>
                  </a:solidFill>
                </a:ln>
                <a:solidFill>
                  <a:srgbClr val="FF9900"/>
                </a:solidFill>
                <a:effectLst>
                  <a:glow rad="127000">
                    <a:srgbClr val="663300"/>
                  </a:glow>
                </a:effectLst>
              </a:rPr>
            </a:br>
            <a:r>
              <a:rPr lang="en-US" sz="4400" b="1" dirty="0" smtClean="0">
                <a:ln>
                  <a:solidFill>
                    <a:srgbClr val="C00000"/>
                  </a:solidFill>
                </a:ln>
                <a:solidFill>
                  <a:srgbClr val="FF9900"/>
                </a:solidFill>
                <a:effectLst>
                  <a:glow rad="127000">
                    <a:srgbClr val="663300"/>
                  </a:glow>
                </a:effectLst>
              </a:rPr>
              <a:t/>
            </a:r>
            <a:br>
              <a:rPr lang="en-US" sz="4400" b="1" dirty="0" smtClean="0">
                <a:ln>
                  <a:solidFill>
                    <a:srgbClr val="C00000"/>
                  </a:solidFill>
                </a:ln>
                <a:solidFill>
                  <a:srgbClr val="FF9900"/>
                </a:solidFill>
                <a:effectLst>
                  <a:glow rad="127000">
                    <a:srgbClr val="663300"/>
                  </a:glow>
                </a:effectLst>
              </a:rPr>
            </a:br>
            <a:r>
              <a:rPr lang="en-US" b="1" dirty="0" smtClean="0">
                <a:ln>
                  <a:solidFill>
                    <a:srgbClr val="002060"/>
                  </a:solidFill>
                </a:ln>
                <a:solidFill>
                  <a:schemeClr val="accent3"/>
                </a:solidFill>
                <a:effectLst>
                  <a:glow rad="127000">
                    <a:srgbClr val="663300"/>
                  </a:glow>
                </a:effectLst>
              </a:rPr>
              <a:t/>
            </a:r>
            <a:br>
              <a:rPr lang="en-US" b="1" dirty="0" smtClean="0">
                <a:ln>
                  <a:solidFill>
                    <a:srgbClr val="002060"/>
                  </a:solidFill>
                </a:ln>
                <a:solidFill>
                  <a:schemeClr val="accent3"/>
                </a:solidFill>
                <a:effectLst>
                  <a:glow rad="127000">
                    <a:srgbClr val="663300"/>
                  </a:glow>
                </a:effectLst>
              </a:rPr>
            </a:br>
            <a:endParaRPr lang="en-US" sz="4800" b="1" dirty="0">
              <a:ln>
                <a:solidFill>
                  <a:srgbClr val="002060"/>
                </a:solidFill>
              </a:ln>
              <a:solidFill>
                <a:schemeClr val="accent3"/>
              </a:solidFill>
              <a:effectLst>
                <a:glow rad="127000">
                  <a:srgbClr val="002060"/>
                </a:glow>
              </a:effectLst>
            </a:endParaRPr>
          </a:p>
        </p:txBody>
      </p:sp>
      <p:sp>
        <p:nvSpPr>
          <p:cNvPr id="8" name="Title 1"/>
          <p:cNvSpPr txBox="1">
            <a:spLocks/>
          </p:cNvSpPr>
          <p:nvPr/>
        </p:nvSpPr>
        <p:spPr>
          <a:xfrm>
            <a:off x="8902724" y="92252"/>
            <a:ext cx="3147265" cy="6649116"/>
          </a:xfrm>
          <a:prstGeom prst="rect">
            <a:avLst/>
          </a:prstGeom>
        </p:spPr>
        <p:txBody>
          <a:bodyPr vert="horz" lIns="91440" tIns="45720" rIns="91440" bIns="45720" rtlCol="0" anchor="b">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r>
              <a:rPr lang="en-US" b="1" dirty="0" smtClean="0">
                <a:ln>
                  <a:solidFill>
                    <a:srgbClr val="002060"/>
                  </a:solidFill>
                </a:ln>
                <a:solidFill>
                  <a:schemeClr val="accent3"/>
                </a:solidFill>
              </a:rPr>
              <a:t> </a:t>
            </a:r>
            <a:r>
              <a:rPr lang="en-US" b="1" dirty="0" smtClean="0">
                <a:ln>
                  <a:solidFill>
                    <a:srgbClr val="002060"/>
                  </a:solidFill>
                </a:ln>
                <a:solidFill>
                  <a:schemeClr val="accent3"/>
                </a:solidFill>
                <a:effectLst>
                  <a:glow rad="127000">
                    <a:srgbClr val="002060"/>
                  </a:glow>
                </a:effectLst>
              </a:rPr>
              <a:t>“Woe to you learned in </a:t>
            </a:r>
            <a:br>
              <a:rPr lang="en-US" b="1" dirty="0" smtClean="0">
                <a:ln>
                  <a:solidFill>
                    <a:srgbClr val="002060"/>
                  </a:solidFill>
                </a:ln>
                <a:solidFill>
                  <a:schemeClr val="accent3"/>
                </a:solidFill>
                <a:effectLst>
                  <a:glow rad="127000">
                    <a:srgbClr val="002060"/>
                  </a:glow>
                </a:effectLst>
              </a:rPr>
            </a:br>
            <a:r>
              <a:rPr lang="en-US" b="1" dirty="0" smtClean="0">
                <a:ln>
                  <a:solidFill>
                    <a:srgbClr val="002060"/>
                  </a:solidFill>
                </a:ln>
                <a:solidFill>
                  <a:schemeClr val="accent3"/>
                </a:solidFill>
                <a:effectLst>
                  <a:glow rad="127000">
                    <a:srgbClr val="002060"/>
                  </a:glow>
                </a:effectLst>
              </a:rPr>
              <a:t>the Torah, because you took away </a:t>
            </a:r>
            <a:br>
              <a:rPr lang="en-US" b="1" dirty="0" smtClean="0">
                <a:ln>
                  <a:solidFill>
                    <a:srgbClr val="002060"/>
                  </a:solidFill>
                </a:ln>
                <a:solidFill>
                  <a:schemeClr val="accent3"/>
                </a:solidFill>
                <a:effectLst>
                  <a:glow rad="127000">
                    <a:srgbClr val="002060"/>
                  </a:glow>
                </a:effectLst>
              </a:rPr>
            </a:br>
            <a:r>
              <a:rPr lang="en-US" b="1" dirty="0" smtClean="0">
                <a:ln>
                  <a:solidFill>
                    <a:srgbClr val="002060"/>
                  </a:solidFill>
                </a:ln>
                <a:solidFill>
                  <a:schemeClr val="accent3"/>
                </a:solidFill>
                <a:effectLst>
                  <a:glow rad="127000">
                    <a:srgbClr val="002060"/>
                  </a:glow>
                </a:effectLst>
              </a:rPr>
              <a:t>the key of knowledge.”</a:t>
            </a:r>
          </a:p>
          <a:p>
            <a:pPr algn="ctr"/>
            <a:endParaRPr lang="en-US" sz="2400" b="1" dirty="0" smtClean="0">
              <a:ln>
                <a:solidFill>
                  <a:srgbClr val="002060"/>
                </a:solidFill>
              </a:ln>
              <a:solidFill>
                <a:schemeClr val="accent3"/>
              </a:solidFill>
              <a:effectLst>
                <a:glow rad="127000">
                  <a:srgbClr val="002060"/>
                </a:glow>
              </a:effectLst>
            </a:endParaRPr>
          </a:p>
          <a:p>
            <a:pPr algn="ctr"/>
            <a:r>
              <a:rPr lang="en-US" b="1" dirty="0" smtClean="0">
                <a:ln>
                  <a:solidFill>
                    <a:srgbClr val="002060"/>
                  </a:solidFill>
                </a:ln>
                <a:solidFill>
                  <a:schemeClr val="accent3"/>
                </a:solidFill>
                <a:effectLst>
                  <a:glow rad="127000">
                    <a:srgbClr val="002060"/>
                  </a:glow>
                </a:effectLst>
              </a:rPr>
              <a:t>Luke 11:52</a:t>
            </a:r>
          </a:p>
          <a:p>
            <a:pPr algn="ctr"/>
            <a:r>
              <a:rPr lang="en-US" sz="1800" i="1" dirty="0" smtClean="0">
                <a:solidFill>
                  <a:schemeClr val="accent3"/>
                </a:solidFill>
                <a:effectLst>
                  <a:glow rad="127000">
                    <a:srgbClr val="002060"/>
                  </a:glow>
                </a:effectLst>
              </a:rPr>
              <a:t>[TS2009]</a:t>
            </a:r>
          </a:p>
          <a:p>
            <a:pPr algn="ctr"/>
            <a:endParaRPr lang="en-US" sz="1800" i="1" dirty="0">
              <a:solidFill>
                <a:schemeClr val="accent3"/>
              </a:solidFill>
              <a:effectLst>
                <a:glow rad="127000">
                  <a:srgbClr val="002060"/>
                </a:glow>
              </a:effectLst>
            </a:endParaRPr>
          </a:p>
          <a:p>
            <a:pPr algn="ctr"/>
            <a:endParaRPr lang="en-US" sz="1800" i="1" dirty="0" smtClean="0">
              <a:solidFill>
                <a:schemeClr val="accent3"/>
              </a:solidFill>
              <a:effectLst>
                <a:glow rad="127000">
                  <a:srgbClr val="002060"/>
                </a:glow>
              </a:effectLst>
            </a:endParaRPr>
          </a:p>
          <a:p>
            <a:pPr algn="ctr"/>
            <a:endParaRPr lang="en-US" sz="1800" i="1" dirty="0">
              <a:solidFill>
                <a:schemeClr val="accent3"/>
              </a:solidFill>
              <a:effectLst>
                <a:glow rad="127000">
                  <a:srgbClr val="002060"/>
                </a:glow>
              </a:effectLst>
            </a:endParaRPr>
          </a:p>
          <a:p>
            <a:pPr algn="ctr"/>
            <a:endParaRPr lang="en-US" sz="1800" i="1" dirty="0" smtClean="0">
              <a:solidFill>
                <a:schemeClr val="accent3"/>
              </a:solidFill>
              <a:effectLst>
                <a:glow rad="127000">
                  <a:srgbClr val="002060"/>
                </a:glow>
              </a:effectLst>
            </a:endParaRPr>
          </a:p>
          <a:p>
            <a:pPr algn="ctr"/>
            <a:endParaRPr lang="en-US" sz="1800" i="1" dirty="0">
              <a:solidFill>
                <a:schemeClr val="accent3"/>
              </a:solidFill>
              <a:effectLst>
                <a:glow rad="127000">
                  <a:srgbClr val="002060"/>
                </a:glow>
              </a:effectLst>
            </a:endParaRPr>
          </a:p>
          <a:p>
            <a:pPr algn="ctr"/>
            <a:endParaRPr lang="en-US" sz="1800" i="1" dirty="0" smtClean="0">
              <a:solidFill>
                <a:schemeClr val="accent3"/>
              </a:solidFill>
              <a:effectLst>
                <a:glow rad="127000">
                  <a:srgbClr val="002060"/>
                </a:glow>
              </a:effectLst>
            </a:endParaRPr>
          </a:p>
          <a:p>
            <a:pPr algn="ctr"/>
            <a:endParaRPr lang="en-US" sz="1800" i="1" dirty="0">
              <a:solidFill>
                <a:schemeClr val="accent3"/>
              </a:solidFill>
              <a:effectLst>
                <a:glow rad="127000">
                  <a:srgbClr val="002060"/>
                </a:glow>
              </a:effectLst>
            </a:endParaRPr>
          </a:p>
          <a:p>
            <a:pPr algn="ctr"/>
            <a:r>
              <a:rPr lang="en-US" sz="1800" i="1" dirty="0" smtClean="0">
                <a:solidFill>
                  <a:schemeClr val="accent3"/>
                </a:solidFill>
                <a:effectLst>
                  <a:glow rad="127000">
                    <a:srgbClr val="002060"/>
                  </a:glow>
                </a:effectLst>
              </a:rPr>
              <a:t>“Come &amp; See!”</a:t>
            </a:r>
            <a:endParaRPr lang="en-US" sz="1800" i="1" dirty="0">
              <a:solidFill>
                <a:schemeClr val="accent3"/>
              </a:solidFill>
              <a:effectLst>
                <a:glow rad="127000">
                  <a:srgbClr val="002060"/>
                </a:glow>
              </a:effectLst>
            </a:endParaRPr>
          </a:p>
        </p:txBody>
      </p:sp>
      <p:pic>
        <p:nvPicPr>
          <p:cNvPr id="1028" name="Picture 4" descr="C:\Users\Rae\Desktop\Aust  99 Omer count\truth lies3 3d man.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013959" y="2384885"/>
            <a:ext cx="4656517" cy="3492388"/>
          </a:xfrm>
          <a:prstGeom prst="rect">
            <a:avLst/>
          </a:prstGeom>
          <a:noFill/>
          <a:effectLst>
            <a:glow rad="228600">
              <a:srgbClr val="663300">
                <a:alpha val="40000"/>
              </a:srgbClr>
            </a:glow>
          </a:effectLst>
          <a:extLst>
            <a:ext uri="{909E8E84-426E-40DD-AFC4-6F175D3DCCD1}">
              <a14:hiddenFill xmlns:a14="http://schemas.microsoft.com/office/drawing/2010/main">
                <a:solidFill>
                  <a:srgbClr val="FFFFFF"/>
                </a:solidFill>
              </a14:hiddenFill>
            </a:ext>
          </a:extLst>
        </p:spPr>
      </p:pic>
      <p:pic>
        <p:nvPicPr>
          <p:cNvPr id="1029" name="Picture 5" descr="C:\Users\Rae\Desktop\keys 2 men 2 keys.jpg"/>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549228" y="4521786"/>
            <a:ext cx="1944216" cy="1944216"/>
          </a:xfrm>
          <a:prstGeom prst="rect">
            <a:avLst/>
          </a:prstGeom>
          <a:noFill/>
          <a:effectLst>
            <a:glow rad="215900">
              <a:srgbClr val="663300"/>
            </a:glow>
          </a:effectLst>
          <a:extLst>
            <a:ext uri="{909E8E84-426E-40DD-AFC4-6F175D3DCCD1}">
              <a14:hiddenFill xmlns:a14="http://schemas.microsoft.com/office/drawing/2010/main">
                <a:solidFill>
                  <a:srgbClr val="FFFFFF"/>
                </a:solidFill>
              </a14:hiddenFill>
            </a:ext>
          </a:extLst>
        </p:spPr>
      </p:pic>
      <p:pic>
        <p:nvPicPr>
          <p:cNvPr id="1030" name="Picture 6" descr="C:\Users\Rae\Desktop\keys trash.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503124" y="2228678"/>
            <a:ext cx="5006975" cy="42513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477788" y="5877273"/>
            <a:ext cx="7992888" cy="850988"/>
          </a:xfrm>
          <a:prstGeom prst="roundRect">
            <a:avLst/>
          </a:prstGeom>
          <a:blipFill>
            <a:blip r:embed="rId9"/>
            <a:tile tx="0" ty="0" sx="100000" sy="100000" flip="none" algn="tl"/>
          </a:blip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rgbClr val="002060"/>
                  </a:solidFill>
                </a:ln>
                <a:solidFill>
                  <a:schemeClr val="accent3"/>
                </a:solidFill>
                <a:effectLst>
                  <a:glow rad="127000">
                    <a:srgbClr val="002060"/>
                  </a:glow>
                </a:effectLst>
                <a:latin typeface="Comic Sans MS" pitchFamily="66" charset="0"/>
              </a:rPr>
              <a:t>No wonder Yahusha said:</a:t>
            </a:r>
            <a:endParaRPr lang="en-CA" sz="4800" b="1" dirty="0">
              <a:ln>
                <a:solidFill>
                  <a:sysClr val="windowText" lastClr="000000"/>
                </a:solidFill>
              </a:ln>
              <a:solidFill>
                <a:srgbClr val="FF0000"/>
              </a:solidFill>
              <a:effectLst>
                <a:glow rad="152400">
                  <a:schemeClr val="bg1"/>
                </a:glow>
              </a:effectLst>
              <a:latin typeface="Comic Sans MS" pitchFamily="66" charset="0"/>
            </a:endParaRPr>
          </a:p>
        </p:txBody>
      </p:sp>
    </p:spTree>
    <p:extLst>
      <p:ext uri="{BB962C8B-B14F-4D97-AF65-F5344CB8AC3E}">
        <p14:creationId xmlns:p14="http://schemas.microsoft.com/office/powerpoint/2010/main" val="383778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750"/>
                                        <p:tgtEl>
                                          <p:spTgt spid="13">
                                            <p:txEl>
                                              <p:pRg st="0" end="0"/>
                                            </p:txEl>
                                          </p:spTgt>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1000"/>
                                        <p:tgtEl>
                                          <p:spTgt spid="1029"/>
                                        </p:tgtEl>
                                      </p:cBhvr>
                                    </p:animEffect>
                                    <p:anim calcmode="lin" valueType="num">
                                      <p:cBhvr>
                                        <p:cTn id="17" dur="1000" fill="hold"/>
                                        <p:tgtEl>
                                          <p:spTgt spid="1029"/>
                                        </p:tgtEl>
                                        <p:attrNameLst>
                                          <p:attrName>ppt_x</p:attrName>
                                        </p:attrNameLst>
                                      </p:cBhvr>
                                      <p:tavLst>
                                        <p:tav tm="0">
                                          <p:val>
                                            <p:strVal val="#ppt_x"/>
                                          </p:val>
                                        </p:tav>
                                        <p:tav tm="100000">
                                          <p:val>
                                            <p:strVal val="#ppt_x"/>
                                          </p:val>
                                        </p:tav>
                                      </p:tavLst>
                                    </p:anim>
                                    <p:anim calcmode="lin" valueType="num">
                                      <p:cBhvr>
                                        <p:cTn id="18"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23004" y="6453336"/>
            <a:ext cx="477789" cy="365125"/>
          </a:xfrm>
        </p:spPr>
        <p:txBody>
          <a:bodyPr/>
          <a:lstStyle/>
          <a:p>
            <a:fld id="{81FEFA0A-2F20-4B60-98C6-5FFDA469AA1C}" type="slidenum">
              <a:rPr lang="en-US" sz="1200" b="1" smtClean="0">
                <a:solidFill>
                  <a:schemeClr val="tx2"/>
                </a:solidFill>
              </a:rPr>
              <a:pPr/>
              <a:t>90</a:t>
            </a:fld>
            <a:endParaRPr lang="en-US" b="1" dirty="0">
              <a:solidFill>
                <a:schemeClr val="tx2"/>
              </a:solidFill>
            </a:endParaRPr>
          </a:p>
        </p:txBody>
      </p:sp>
      <p:sp>
        <p:nvSpPr>
          <p:cNvPr id="3" name="Rectangle 2"/>
          <p:cNvSpPr/>
          <p:nvPr/>
        </p:nvSpPr>
        <p:spPr>
          <a:xfrm>
            <a:off x="762157" y="404532"/>
            <a:ext cx="10660847"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If you have Questions </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&amp;/or Comments</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about this teaching, </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please contact: </a:t>
            </a:r>
          </a:p>
          <a:p>
            <a:pPr algn="ctr"/>
            <a:r>
              <a:rPr lang="en-US" sz="3600" b="1" cap="none" spc="0" dirty="0" smtClean="0">
                <a:ln w="11430">
                  <a:solidFill>
                    <a:srgbClr val="002060"/>
                  </a:solidFill>
                </a:ln>
                <a:solidFill>
                  <a:srgbClr val="0070C0"/>
                </a:solidFill>
                <a:effectLst>
                  <a:outerShdw blurRad="50800" dist="39000" dir="5460000" algn="tl">
                    <a:srgbClr val="000000">
                      <a:alpha val="38000"/>
                    </a:srgbClr>
                  </a:outerShdw>
                </a:effectLst>
                <a:latin typeface="Segoe Print" pitchFamily="2" charset="0"/>
              </a:rPr>
              <a:t>Timothy Astleford or</a:t>
            </a:r>
            <a:br>
              <a:rPr lang="en-US" sz="3600" b="1" cap="none" spc="0" dirty="0" smtClean="0">
                <a:ln w="11430">
                  <a:solidFill>
                    <a:srgbClr val="002060"/>
                  </a:solidFill>
                </a:ln>
                <a:solidFill>
                  <a:srgbClr val="0070C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ln>
                <a:solidFill>
                  <a:srgbClr val="0070C0"/>
                </a:solidFill>
                <a:effectLst>
                  <a:outerShdw blurRad="50800" dist="39000" dir="5460000" algn="tl">
                    <a:srgbClr val="000000">
                      <a:alpha val="38000"/>
                    </a:srgbClr>
                  </a:outerShdw>
                </a:effectLst>
                <a:latin typeface="Segoe Print" pitchFamily="2" charset="0"/>
              </a:rPr>
              <a:t>Charlene Fortsch </a:t>
            </a:r>
            <a:endParaRPr lang="en-US" sz="3600" b="1" cap="none" spc="0" dirty="0">
              <a:ln w="11430">
                <a:solidFill>
                  <a:srgbClr val="002060"/>
                </a:solidFill>
              </a:ln>
              <a:solidFill>
                <a:srgbClr val="FF33CC"/>
              </a:solidFill>
              <a:effectLst>
                <a:outerShdw blurRad="50800" dist="39000" dir="5460000" algn="tl">
                  <a:srgbClr val="000000">
                    <a:alpha val="38000"/>
                  </a:srgbClr>
                </a:outerShdw>
              </a:effectLst>
              <a:latin typeface="Segoe Print" pitchFamily="2" charset="0"/>
            </a:endParaRPr>
          </a:p>
        </p:txBody>
      </p:sp>
      <p:pic>
        <p:nvPicPr>
          <p:cNvPr id="5" name="Picture 2" descr="C:\Users\Rae\Desktop\Grammar Art\email mouse best.pn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5400441" y="3820852"/>
            <a:ext cx="1384277" cy="10022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82244" y="5750004"/>
            <a:ext cx="6776200"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b="1" dirty="0" smtClean="0">
                <a:solidFill>
                  <a:srgbClr val="A97767"/>
                </a:solidFill>
                <a:effectLst>
                  <a:glow rad="101600">
                    <a:schemeClr val="accent2">
                      <a:lumMod val="20000"/>
                      <a:lumOff val="80000"/>
                    </a:schemeClr>
                  </a:glow>
                </a:effectLst>
                <a:latin typeface="Edwardian Script ITC" pitchFamily="66" charset="0"/>
                <a:cs typeface="MV Boli" pitchFamily="2" charset="0"/>
              </a:rPr>
              <a:t>Thank you &amp; Shalom!</a:t>
            </a:r>
            <a:endParaRPr lang="en-US" sz="4000" b="1" dirty="0">
              <a:solidFill>
                <a:srgbClr val="A97767"/>
              </a:solidFill>
              <a:effectLst>
                <a:glow rad="101600">
                  <a:schemeClr val="accent2">
                    <a:lumMod val="20000"/>
                    <a:lumOff val="80000"/>
                  </a:schemeClr>
                </a:glow>
              </a:effectLst>
              <a:latin typeface="Edwardian Script ITC" pitchFamily="66" charset="0"/>
            </a:endParaRPr>
          </a:p>
        </p:txBody>
      </p:sp>
      <p:sp>
        <p:nvSpPr>
          <p:cNvPr id="10" name="Rectangle 9"/>
          <p:cNvSpPr/>
          <p:nvPr/>
        </p:nvSpPr>
        <p:spPr>
          <a:xfrm>
            <a:off x="1989956" y="4856093"/>
            <a:ext cx="8246789"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81000"/>
                    </a:schemeClr>
                  </a:glow>
                  <a:outerShdw blurRad="50800" dist="39000" dir="5460000" algn="tl">
                    <a:srgbClr val="000000">
                      <a:alpha val="38000"/>
                    </a:srgbClr>
                  </a:outerShdw>
                </a:effectLst>
                <a:latin typeface="Comic Sans MS" pitchFamily="66" charset="0"/>
                <a:hlinkClick r:id="rId5"/>
              </a:rPr>
              <a:t>questions</a:t>
            </a:r>
            <a:r>
              <a:rPr lang="en-US" sz="3200"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81000"/>
                    </a:schemeClr>
                  </a:glow>
                  <a:outerShdw blurRad="50800" dist="39000" dir="5460000" algn="tl">
                    <a:srgbClr val="000000">
                      <a:alpha val="38000"/>
                    </a:srgbClr>
                  </a:outerShdw>
                </a:effectLst>
                <a:latin typeface="Comic Sans MS" pitchFamily="66" charset="0"/>
                <a:hlinkClick r:id="rId5"/>
              </a:rPr>
              <a:t>@studythecalendar.com</a:t>
            </a:r>
            <a:endParaRPr lang="en-US" sz="2400" cap="none" spc="0" dirty="0">
              <a:ln w="11430">
                <a:solidFill>
                  <a:srgbClr val="002060"/>
                </a:solidFill>
              </a:ln>
              <a:solidFill>
                <a:srgbClr val="00B0F0"/>
              </a:solidFill>
              <a:effectLst>
                <a:glow rad="101600">
                  <a:schemeClr val="bg1">
                    <a:alpha val="81000"/>
                  </a:schemeClr>
                </a:glow>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61313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xmlns=""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249165-F638-412C-8E0A-DFB7045CA2E0}">
  <ds:schemaRefs>
    <ds:schemaRef ds:uri="http://schemas.microsoft.com/office/2006/documentManagement/types"/>
    <ds:schemaRef ds:uri="http://purl.org/dc/elements/1.1/"/>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4873beb7-5857-4685-be1f-d57550cc96cc"/>
    <ds:schemaRef ds:uri="http://www.w3.org/XML/1998/namespace"/>
  </ds:schemaRefs>
</ds:datastoreItem>
</file>

<file path=customXml/itemProps2.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40656</TotalTime>
  <Words>5347</Words>
  <Application>Microsoft Office PowerPoint</Application>
  <PresentationFormat>Custom</PresentationFormat>
  <Paragraphs>1471</Paragraphs>
  <Slides>90</Slides>
  <Notes>14</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Serenity 16x9</vt:lpstr>
      <vt:lpstr>PowerPoint Presentation</vt:lpstr>
      <vt:lpstr>PowerPoint Presentation</vt:lpstr>
      <vt:lpstr>Omer Count Points to Ponder</vt:lpstr>
      <vt:lpstr>PowerPoint Presentation</vt:lpstr>
      <vt:lpstr>PowerPoint Presentation</vt:lpstr>
      <vt:lpstr>PowerPoint Presentation</vt:lpstr>
      <vt:lpstr>PowerPoint Presentation</vt:lpstr>
      <vt:lpstr>PowerPoint Presentation</vt:lpstr>
      <vt:lpstr>No wonder Jeremiah [16:19] said:   “Surely our fathers  have inherited lies!”       </vt:lpstr>
      <vt:lpstr>Both Philo &amp; Josephus agree the Omer Count begins on Abib 16.   But, do they agree on the length of the Omer count as only 50 days?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Exo 19:2  For they were departed from Rephidim, and come to the desert of Sinai, and had pitched in the wilderness; and there Israel camped before the mount.   </vt:lpstr>
      <vt:lpstr>Question: How can this 8th day be proven  to be Yahuah’s Pentecost?    Answer: It links back to Torah’s Wave Sheaf  according to Yahuah’s Omer 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of Events in Exodus 19 – 20:20 (3rd Month)</vt:lpstr>
      <vt:lpstr>Review of Events in Exodus 20:21 – 24:11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 word and concept in Scripture has  DEFINITE PURPOSE.</vt:lpstr>
      <vt:lpstr>Yahusha’s 40th  day of the Omer  count – the day He  ascended to heaven  - was the 27th day of  the 2nd month, the  exact same date as  Noah leaving the ark.   There is nothing in the Gospels for us to take note of a 99th day for the Omer count, or another count past  Shavuot as the 50th Day!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Yahuah Command?</dc:title>
  <dc:creator>Timothy Astleford</dc:creator>
  <cp:lastModifiedBy>Rae</cp:lastModifiedBy>
  <cp:revision>3066</cp:revision>
  <cp:lastPrinted>2021-06-18T23:40:44Z</cp:lastPrinted>
  <dcterms:created xsi:type="dcterms:W3CDTF">2017-11-03T02:32:24Z</dcterms:created>
  <dcterms:modified xsi:type="dcterms:W3CDTF">2021-06-19T22:15:10Z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